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52"/>
  </p:notesMasterIdLst>
  <p:handoutMasterIdLst>
    <p:handoutMasterId r:id="rId53"/>
  </p:handoutMasterIdLst>
  <p:sldIdLst>
    <p:sldId id="813" r:id="rId2"/>
    <p:sldId id="873" r:id="rId3"/>
    <p:sldId id="874" r:id="rId4"/>
    <p:sldId id="840" r:id="rId5"/>
    <p:sldId id="841" r:id="rId6"/>
    <p:sldId id="842" r:id="rId7"/>
    <p:sldId id="843" r:id="rId8"/>
    <p:sldId id="844" r:id="rId9"/>
    <p:sldId id="845" r:id="rId10"/>
    <p:sldId id="863" r:id="rId11"/>
    <p:sldId id="864" r:id="rId12"/>
    <p:sldId id="865" r:id="rId13"/>
    <p:sldId id="866" r:id="rId14"/>
    <p:sldId id="846" r:id="rId15"/>
    <p:sldId id="867" r:id="rId16"/>
    <p:sldId id="868" r:id="rId17"/>
    <p:sldId id="875" r:id="rId18"/>
    <p:sldId id="872" r:id="rId19"/>
    <p:sldId id="876" r:id="rId20"/>
    <p:sldId id="847" r:id="rId21"/>
    <p:sldId id="848" r:id="rId22"/>
    <p:sldId id="849" r:id="rId23"/>
    <p:sldId id="870" r:id="rId24"/>
    <p:sldId id="869" r:id="rId25"/>
    <p:sldId id="877" r:id="rId26"/>
    <p:sldId id="879" r:id="rId27"/>
    <p:sldId id="850" r:id="rId28"/>
    <p:sldId id="851" r:id="rId29"/>
    <p:sldId id="889" r:id="rId30"/>
    <p:sldId id="852" r:id="rId31"/>
    <p:sldId id="871" r:id="rId32"/>
    <p:sldId id="880" r:id="rId33"/>
    <p:sldId id="853" r:id="rId34"/>
    <p:sldId id="854" r:id="rId35"/>
    <p:sldId id="855" r:id="rId36"/>
    <p:sldId id="856" r:id="rId37"/>
    <p:sldId id="881" r:id="rId38"/>
    <p:sldId id="882" r:id="rId39"/>
    <p:sldId id="857" r:id="rId40"/>
    <p:sldId id="858" r:id="rId41"/>
    <p:sldId id="859" r:id="rId42"/>
    <p:sldId id="883" r:id="rId43"/>
    <p:sldId id="884" r:id="rId44"/>
    <p:sldId id="860" r:id="rId45"/>
    <p:sldId id="861" r:id="rId46"/>
    <p:sldId id="862" r:id="rId47"/>
    <p:sldId id="885" r:id="rId48"/>
    <p:sldId id="886" r:id="rId49"/>
    <p:sldId id="887" r:id="rId50"/>
    <p:sldId id="888" r:id="rId51"/>
  </p:sldIdLst>
  <p:sldSz cx="9144000" cy="6858000" type="letter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018D"/>
    <a:srgbClr val="BED4B2"/>
    <a:srgbClr val="C8225D"/>
    <a:srgbClr val="007DB7"/>
    <a:srgbClr val="8EBEE6"/>
    <a:srgbClr val="EC008D"/>
    <a:srgbClr val="00ADEE"/>
    <a:srgbClr val="418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95" autoAdjust="0"/>
    <p:restoredTop sz="94737" autoAdjust="0"/>
  </p:normalViewPr>
  <p:slideViewPr>
    <p:cSldViewPr snapToObjects="1">
      <p:cViewPr>
        <p:scale>
          <a:sx n="77" d="100"/>
          <a:sy n="77" d="100"/>
        </p:scale>
        <p:origin x="-942" y="66"/>
      </p:cViewPr>
      <p:guideLst>
        <p:guide orient="horz" pos="12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140" y="17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4" Type="http://schemas.openxmlformats.org/officeDocument/2006/relationships/image" Target="../media/image3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FCDE11F8-92A5-4F9F-9C9F-F80C630C0B8E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48711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57B9D5C5-C2B7-4E50-9872-835F7EA1381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13745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59DEBE-0BB7-4CB4-B8FB-C5517F439E19}" type="slidenum">
              <a:rPr lang="en-CA"/>
              <a:pPr/>
              <a:t>1</a:t>
            </a:fld>
            <a:endParaRPr lang="en-CA"/>
          </a:p>
        </p:txBody>
      </p:sp>
      <p:sp>
        <p:nvSpPr>
          <p:cNvPr id="1587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5383F5-7D8F-470E-A365-79366EDCF6F2}" type="slidenum">
              <a:rPr lang="en-CA"/>
              <a:pPr/>
              <a:t>4</a:t>
            </a:fld>
            <a:endParaRPr lang="en-CA"/>
          </a:p>
        </p:txBody>
      </p:sp>
      <p:sp>
        <p:nvSpPr>
          <p:cNvPr id="2411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1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A10E47-E6B7-44F5-9A6E-585B9F3FEFC1}" type="slidenum">
              <a:rPr lang="en-CA"/>
              <a:pPr/>
              <a:t>5</a:t>
            </a:fld>
            <a:endParaRPr lang="en-CA"/>
          </a:p>
        </p:txBody>
      </p:sp>
      <p:sp>
        <p:nvSpPr>
          <p:cNvPr id="275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9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4BF8AF-07F3-4EB5-B807-AC9D1415BC82}" type="slidenum">
              <a:rPr lang="en-CA"/>
              <a:pPr/>
              <a:t>6</a:t>
            </a:fld>
            <a:endParaRPr lang="en-CA"/>
          </a:p>
        </p:txBody>
      </p:sp>
      <p:sp>
        <p:nvSpPr>
          <p:cNvPr id="276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1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2EF8D-3144-4DA0-9801-9D096979993C}" type="slidenum">
              <a:rPr lang="en-CA"/>
              <a:pPr/>
              <a:t>7</a:t>
            </a:fld>
            <a:endParaRPr lang="en-CA"/>
          </a:p>
        </p:txBody>
      </p:sp>
      <p:sp>
        <p:nvSpPr>
          <p:cNvPr id="2763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3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764E6F-2140-458B-BC0D-2B15568EF7CF}" type="slidenum">
              <a:rPr lang="en-CA"/>
              <a:pPr/>
              <a:t>8</a:t>
            </a:fld>
            <a:endParaRPr lang="en-CA"/>
          </a:p>
        </p:txBody>
      </p:sp>
      <p:sp>
        <p:nvSpPr>
          <p:cNvPr id="276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438973-6E92-4B60-9B4D-744680E75A81}" type="slidenum">
              <a:rPr lang="en-CA"/>
              <a:pPr/>
              <a:t>9</a:t>
            </a:fld>
            <a:endParaRPr lang="en-CA"/>
          </a:p>
        </p:txBody>
      </p:sp>
      <p:sp>
        <p:nvSpPr>
          <p:cNvPr id="276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DB44BC-95E2-47A2-A617-DC09AB9B17B0}" type="slidenum">
              <a:rPr lang="en-CA"/>
              <a:pPr/>
              <a:t>10</a:t>
            </a:fld>
            <a:endParaRPr lang="en-CA"/>
          </a:p>
        </p:txBody>
      </p:sp>
      <p:sp>
        <p:nvSpPr>
          <p:cNvPr id="2804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0B645B-29E9-40E0-AC4F-E7075A34408A}" type="slidenum">
              <a:rPr lang="en-CA"/>
              <a:pPr/>
              <a:t>11</a:t>
            </a:fld>
            <a:endParaRPr lang="en-CA"/>
          </a:p>
        </p:txBody>
      </p:sp>
      <p:sp>
        <p:nvSpPr>
          <p:cNvPr id="2806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6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FA8F8C-76FD-4986-8C72-1B9F54A730B7}" type="slidenum">
              <a:rPr lang="en-CA"/>
              <a:pPr/>
              <a:t>12</a:t>
            </a:fld>
            <a:endParaRPr lang="en-CA"/>
          </a:p>
        </p:txBody>
      </p:sp>
      <p:sp>
        <p:nvSpPr>
          <p:cNvPr id="2808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8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EF4D13-1304-4B8B-9563-BB923997368A}" type="slidenum">
              <a:rPr lang="en-CA"/>
              <a:pPr/>
              <a:t>13</a:t>
            </a:fld>
            <a:endParaRPr lang="en-CA"/>
          </a:p>
        </p:txBody>
      </p:sp>
      <p:sp>
        <p:nvSpPr>
          <p:cNvPr id="2810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0BC0AB-5C15-4AB2-BFCA-16859FCC447E}" type="slidenum">
              <a:rPr lang="en-CA"/>
              <a:pPr/>
              <a:t>14</a:t>
            </a:fld>
            <a:endParaRPr lang="en-CA"/>
          </a:p>
        </p:txBody>
      </p:sp>
      <p:sp>
        <p:nvSpPr>
          <p:cNvPr id="2769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9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9E1AC3-4C2A-469B-9B27-4A238048FFB1}" type="slidenum">
              <a:rPr lang="en-CA"/>
              <a:pPr/>
              <a:t>15</a:t>
            </a:fld>
            <a:endParaRPr lang="en-CA"/>
          </a:p>
        </p:txBody>
      </p:sp>
      <p:sp>
        <p:nvSpPr>
          <p:cNvPr id="2812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2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D2D3B0-0FF3-4AF3-84D7-24648BE41B6A}" type="slidenum">
              <a:rPr lang="en-CA"/>
              <a:pPr/>
              <a:t>16</a:t>
            </a:fld>
            <a:endParaRPr lang="en-CA"/>
          </a:p>
        </p:txBody>
      </p:sp>
      <p:sp>
        <p:nvSpPr>
          <p:cNvPr id="281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551A75-81A1-45E4-BC69-2AE133F4CE69}" type="slidenum">
              <a:rPr lang="en-CA"/>
              <a:pPr/>
              <a:t>18</a:t>
            </a:fld>
            <a:endParaRPr lang="en-CA"/>
          </a:p>
        </p:txBody>
      </p:sp>
      <p:sp>
        <p:nvSpPr>
          <p:cNvPr id="282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6F4A6F-04F0-476A-BA3D-C3D1D66240A3}" type="slidenum">
              <a:rPr lang="en-CA"/>
              <a:pPr/>
              <a:t>20</a:t>
            </a:fld>
            <a:endParaRPr lang="en-CA"/>
          </a:p>
        </p:txBody>
      </p:sp>
      <p:sp>
        <p:nvSpPr>
          <p:cNvPr id="277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E5A5CF-C14A-4D32-9069-AEBD3D69DCDB}" type="slidenum">
              <a:rPr lang="en-CA"/>
              <a:pPr/>
              <a:t>21</a:t>
            </a:fld>
            <a:endParaRPr lang="en-CA"/>
          </a:p>
        </p:txBody>
      </p:sp>
      <p:sp>
        <p:nvSpPr>
          <p:cNvPr id="277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7F5697-8CE7-42EF-B771-70EB6E1EC3D2}" type="slidenum">
              <a:rPr lang="en-CA"/>
              <a:pPr/>
              <a:t>22</a:t>
            </a:fld>
            <a:endParaRPr lang="en-CA"/>
          </a:p>
        </p:txBody>
      </p:sp>
      <p:sp>
        <p:nvSpPr>
          <p:cNvPr id="277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28A736-88D5-49D0-A0AF-6DBA8D9C893C}" type="slidenum">
              <a:rPr lang="en-CA"/>
              <a:pPr/>
              <a:t>23</a:t>
            </a:fld>
            <a:endParaRPr lang="en-CA"/>
          </a:p>
        </p:txBody>
      </p:sp>
      <p:sp>
        <p:nvSpPr>
          <p:cNvPr id="281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A83458-8449-4929-B82F-2E5C3DBD9B61}" type="slidenum">
              <a:rPr lang="en-CA"/>
              <a:pPr/>
              <a:t>24</a:t>
            </a:fld>
            <a:endParaRPr lang="en-CA"/>
          </a:p>
        </p:txBody>
      </p:sp>
      <p:sp>
        <p:nvSpPr>
          <p:cNvPr id="2817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7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0F2349-8D07-4F65-AC11-6AD770B2B469}" type="slidenum">
              <a:rPr lang="en-CA"/>
              <a:pPr/>
              <a:t>27</a:t>
            </a:fld>
            <a:endParaRPr lang="en-CA"/>
          </a:p>
        </p:txBody>
      </p:sp>
      <p:sp>
        <p:nvSpPr>
          <p:cNvPr id="277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8C90C0-4010-47C1-AEB7-922AFAD71FEF}" type="slidenum">
              <a:rPr lang="en-CA"/>
              <a:pPr/>
              <a:t>28</a:t>
            </a:fld>
            <a:endParaRPr lang="en-CA"/>
          </a:p>
        </p:txBody>
      </p:sp>
      <p:sp>
        <p:nvSpPr>
          <p:cNvPr id="278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C82BB0-8F09-479E-ACFB-8264BBFC13C6}" type="slidenum">
              <a:rPr lang="en-CA"/>
              <a:pPr/>
              <a:t>30</a:t>
            </a:fld>
            <a:endParaRPr lang="en-CA"/>
          </a:p>
        </p:txBody>
      </p:sp>
      <p:sp>
        <p:nvSpPr>
          <p:cNvPr id="278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F93F2-D83E-45E7-A09B-BF690EEF2D0D}" type="slidenum">
              <a:rPr lang="en-CA"/>
              <a:pPr/>
              <a:t>31</a:t>
            </a:fld>
            <a:endParaRPr lang="en-CA"/>
          </a:p>
        </p:txBody>
      </p:sp>
      <p:sp>
        <p:nvSpPr>
          <p:cNvPr id="2821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1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2DD138-55CD-48E3-9495-4B2DAE9517D9}" type="slidenum">
              <a:rPr lang="en-CA"/>
              <a:pPr/>
              <a:t>33</a:t>
            </a:fld>
            <a:endParaRPr lang="en-CA"/>
          </a:p>
        </p:txBody>
      </p:sp>
      <p:sp>
        <p:nvSpPr>
          <p:cNvPr id="278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14452C-917C-4BF5-BDD6-98FEA3BC5523}" type="slidenum">
              <a:rPr lang="en-CA"/>
              <a:pPr/>
              <a:t>34</a:t>
            </a:fld>
            <a:endParaRPr lang="en-CA"/>
          </a:p>
        </p:txBody>
      </p:sp>
      <p:sp>
        <p:nvSpPr>
          <p:cNvPr id="278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A59CAE-A7AF-453B-9F0E-B352D50909EC}" type="slidenum">
              <a:rPr lang="en-CA"/>
              <a:pPr/>
              <a:t>35</a:t>
            </a:fld>
            <a:endParaRPr lang="en-CA"/>
          </a:p>
        </p:txBody>
      </p:sp>
      <p:sp>
        <p:nvSpPr>
          <p:cNvPr id="2788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82D2D2-69CF-4A34-A909-82E09933E626}" type="slidenum">
              <a:rPr lang="en-CA"/>
              <a:pPr/>
              <a:t>36</a:t>
            </a:fld>
            <a:endParaRPr lang="en-CA"/>
          </a:p>
        </p:txBody>
      </p:sp>
      <p:sp>
        <p:nvSpPr>
          <p:cNvPr id="2790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0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08C4C9-FD88-4D53-8141-1E06CC68731F}" type="slidenum">
              <a:rPr lang="en-CA"/>
              <a:pPr/>
              <a:t>39</a:t>
            </a:fld>
            <a:endParaRPr lang="en-CA"/>
          </a:p>
        </p:txBody>
      </p:sp>
      <p:sp>
        <p:nvSpPr>
          <p:cNvPr id="2792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B96334-726A-402E-8411-EC5D229275B7}" type="slidenum">
              <a:rPr lang="en-CA"/>
              <a:pPr/>
              <a:t>40</a:t>
            </a:fld>
            <a:endParaRPr lang="en-CA"/>
          </a:p>
        </p:txBody>
      </p:sp>
      <p:sp>
        <p:nvSpPr>
          <p:cNvPr id="2794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DBA3CB-6103-4CFA-8F15-B0A511B65010}" type="slidenum">
              <a:rPr lang="en-CA"/>
              <a:pPr/>
              <a:t>41</a:t>
            </a:fld>
            <a:endParaRPr lang="en-CA"/>
          </a:p>
        </p:txBody>
      </p:sp>
      <p:sp>
        <p:nvSpPr>
          <p:cNvPr id="279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E62CC7-A127-4045-9EB4-88FAE13F60D7}" type="slidenum">
              <a:rPr lang="en-CA"/>
              <a:pPr/>
              <a:t>44</a:t>
            </a:fld>
            <a:endParaRPr lang="en-CA"/>
          </a:p>
        </p:txBody>
      </p:sp>
      <p:sp>
        <p:nvSpPr>
          <p:cNvPr id="279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49907E-EF8A-46CD-BC52-354B07B86851}" type="slidenum">
              <a:rPr lang="en-CA"/>
              <a:pPr/>
              <a:t>45</a:t>
            </a:fld>
            <a:endParaRPr lang="en-CA"/>
          </a:p>
        </p:txBody>
      </p:sp>
      <p:sp>
        <p:nvSpPr>
          <p:cNvPr id="280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2066B2-5CE2-4705-8769-47B0396F0571}" type="slidenum">
              <a:rPr lang="en-CA"/>
              <a:pPr/>
              <a:t>46</a:t>
            </a:fld>
            <a:endParaRPr lang="en-CA"/>
          </a:p>
        </p:txBody>
      </p:sp>
      <p:sp>
        <p:nvSpPr>
          <p:cNvPr id="2802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6" name="Rectangle 70"/>
          <p:cNvSpPr>
            <a:spLocks noChangeArrowheads="1"/>
          </p:cNvSpPr>
          <p:nvPr userDrawn="1"/>
        </p:nvSpPr>
        <p:spPr bwMode="auto">
          <a:xfrm>
            <a:off x="0" y="0"/>
            <a:ext cx="9144000" cy="6861175"/>
          </a:xfrm>
          <a:prstGeom prst="rect">
            <a:avLst/>
          </a:prstGeom>
          <a:solidFill>
            <a:srgbClr val="FAF2D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baseline="0"/>
          </a:p>
        </p:txBody>
      </p:sp>
      <p:sp>
        <p:nvSpPr>
          <p:cNvPr id="4132" name="Rectangle 36"/>
          <p:cNvSpPr>
            <a:spLocks noChangeArrowheads="1"/>
          </p:cNvSpPr>
          <p:nvPr/>
        </p:nvSpPr>
        <p:spPr bwMode="gray">
          <a:xfrm rot="-5400000">
            <a:off x="4306094" y="2377281"/>
            <a:ext cx="274638" cy="8683625"/>
          </a:xfrm>
          <a:prstGeom prst="rect">
            <a:avLst/>
          </a:prstGeom>
          <a:solidFill>
            <a:srgbClr val="8EB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ftr" sz="quarter" idx="3"/>
          </p:nvPr>
        </p:nvSpPr>
        <p:spPr>
          <a:xfrm>
            <a:off x="942975" y="6354763"/>
            <a:ext cx="6067425" cy="4572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4152" name="Rectangle 56"/>
          <p:cNvSpPr>
            <a:spLocks noChangeArrowheads="1"/>
          </p:cNvSpPr>
          <p:nvPr userDrawn="1"/>
        </p:nvSpPr>
        <p:spPr bwMode="auto">
          <a:xfrm>
            <a:off x="0" y="65405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5" name="Rectangle 69"/>
          <p:cNvSpPr>
            <a:spLocks noChangeAspect="1" noChangeArrowheads="1"/>
          </p:cNvSpPr>
          <p:nvPr userDrawn="1"/>
        </p:nvSpPr>
        <p:spPr bwMode="auto">
          <a:xfrm>
            <a:off x="6350" y="644525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7" name="Rectangle 71"/>
          <p:cNvSpPr>
            <a:spLocks noChangeArrowheads="1"/>
          </p:cNvSpPr>
          <p:nvPr userDrawn="1"/>
        </p:nvSpPr>
        <p:spPr bwMode="auto">
          <a:xfrm>
            <a:off x="0" y="0"/>
            <a:ext cx="2438400" cy="685800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8" name="Rectangle 72"/>
          <p:cNvSpPr>
            <a:spLocks noChangeArrowheads="1"/>
          </p:cNvSpPr>
          <p:nvPr userDrawn="1"/>
        </p:nvSpPr>
        <p:spPr bwMode="auto">
          <a:xfrm>
            <a:off x="2489200" y="0"/>
            <a:ext cx="66722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7DB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9" name="Rectangle 73"/>
          <p:cNvSpPr>
            <a:spLocks noChangeArrowheads="1"/>
          </p:cNvSpPr>
          <p:nvPr userDrawn="1"/>
        </p:nvSpPr>
        <p:spPr bwMode="auto">
          <a:xfrm>
            <a:off x="2438400" y="0"/>
            <a:ext cx="46038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0" name="Rectangle 74"/>
          <p:cNvSpPr>
            <a:spLocks noChangeArrowheads="1"/>
          </p:cNvSpPr>
          <p:nvPr userDrawn="1"/>
        </p:nvSpPr>
        <p:spPr bwMode="auto">
          <a:xfrm>
            <a:off x="0" y="6858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1" name="Rectangle 75"/>
          <p:cNvSpPr>
            <a:spLocks noChangeAspect="1" noChangeArrowheads="1"/>
          </p:cNvSpPr>
          <p:nvPr userDrawn="1"/>
        </p:nvSpPr>
        <p:spPr bwMode="auto">
          <a:xfrm>
            <a:off x="2368550" y="596900"/>
            <a:ext cx="209550" cy="209550"/>
          </a:xfrm>
          <a:prstGeom prst="rect">
            <a:avLst/>
          </a:prstGeom>
          <a:solidFill>
            <a:srgbClr val="C8225D"/>
          </a:solidFill>
          <a:ln w="9525">
            <a:solidFill>
              <a:srgbClr val="BED4B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3" name="Rectangle 77"/>
          <p:cNvSpPr>
            <a:spLocks noChangeArrowheads="1"/>
          </p:cNvSpPr>
          <p:nvPr userDrawn="1"/>
        </p:nvSpPr>
        <p:spPr bwMode="auto">
          <a:xfrm>
            <a:off x="495300" y="1168400"/>
            <a:ext cx="7769225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4" name="Rectangle 78"/>
          <p:cNvSpPr>
            <a:spLocks noChangeArrowheads="1"/>
          </p:cNvSpPr>
          <p:nvPr userDrawn="1"/>
        </p:nvSpPr>
        <p:spPr bwMode="gray">
          <a:xfrm rot="-5400000">
            <a:off x="4154488" y="-2446338"/>
            <a:ext cx="457200" cy="77692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72" name="Rectangle 76"/>
          <p:cNvSpPr>
            <a:spLocks noChangeAspect="1" noChangeArrowheads="1"/>
          </p:cNvSpPr>
          <p:nvPr userDrawn="1"/>
        </p:nvSpPr>
        <p:spPr bwMode="auto">
          <a:xfrm>
            <a:off x="393700" y="106680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6" name="Text Box 80" descr="Pink tissue paper"/>
          <p:cNvSpPr txBox="1">
            <a:spLocks noChangeArrowheads="1"/>
          </p:cNvSpPr>
          <p:nvPr userDrawn="1"/>
        </p:nvSpPr>
        <p:spPr bwMode="auto">
          <a:xfrm>
            <a:off x="633413" y="1200150"/>
            <a:ext cx="173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solidFill>
                  <a:schemeClr val="bg1"/>
                </a:solidFill>
                <a:latin typeface="Arial Narrow" pitchFamily="34" charset="0"/>
              </a:rPr>
              <a:t>OBJECTIVES</a:t>
            </a:r>
          </a:p>
        </p:txBody>
      </p:sp>
      <p:sp>
        <p:nvSpPr>
          <p:cNvPr id="4177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D5EB1DE-5603-4750-B9E9-005DF4DB316C}" type="slidenum">
              <a:rPr lang="en-US"/>
              <a:pPr/>
              <a:t>‹#›</a:t>
            </a:fld>
            <a:endParaRPr lang="en-CA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991EA1-FD09-4E82-9203-EDAE9CDB5263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352990426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2CF688-B487-451C-9010-66A26BE3BA6D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442927312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076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E438C4C-441B-4432-B584-5B98437B9AAF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131550390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5510DD-BE2E-4D51-B70C-CF5FEF3475ED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18842041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15321C1-C346-406C-866A-5CB83B3B1D08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081280133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27C6D7C-1E3D-41A3-A01A-F11255470F15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24013404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A2A934D-2BE9-419B-B142-9BA072B0D97D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048513886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48F6EA2-2D00-425E-AEE4-405BF555459D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961969311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42471D3-ECFC-4ABE-95FC-45760B4BD003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505062214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33400"/>
            <a:ext cx="1992313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8293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E49742C-A539-4D11-8EC7-20A60EAC3F06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154115978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974013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30763" y="16002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30763" y="39624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695E912-2EB6-406F-9C42-3D73DE4B9B7D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286000" y="6397625"/>
            <a:ext cx="4495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70573315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9740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007DB7"/>
                </a:solidFill>
              </a:defRPr>
            </a:lvl1pPr>
          </a:lstStyle>
          <a:p>
            <a:fld id="{31135464-B584-42DB-BAB7-0485C8F7969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3113" y="1600200"/>
            <a:ext cx="79629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97625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900" b="0" baseline="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gray">
          <a:xfrm rot="-5400000">
            <a:off x="-3281362" y="3281362"/>
            <a:ext cx="6858000" cy="295275"/>
          </a:xfrm>
          <a:prstGeom prst="rect">
            <a:avLst/>
          </a:prstGeom>
          <a:gradFill rotWithShape="1">
            <a:gsLst>
              <a:gs pos="0">
                <a:srgbClr val="007DB7"/>
              </a:gs>
              <a:gs pos="100000">
                <a:srgbClr val="CCEEF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10000"/>
        </a:spcBef>
        <a:spcAft>
          <a:spcPct val="0"/>
        </a:spcAft>
        <a:buClr>
          <a:srgbClr val="CC0066"/>
        </a:buClr>
        <a:buSzPct val="60000"/>
        <a:buFont typeface="Wingdings" pitchFamily="2" charset="2"/>
        <a:defRPr sz="2800">
          <a:solidFill>
            <a:srgbClr val="007DB7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800">
          <a:solidFill>
            <a:srgbClr val="007DB7"/>
          </a:solidFill>
          <a:latin typeface="+mn-lt"/>
        </a:defRPr>
      </a:lvl2pPr>
      <a:lvl3pPr marL="1143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400">
          <a:solidFill>
            <a:srgbClr val="007DB7"/>
          </a:solidFill>
          <a:latin typeface="+mn-lt"/>
        </a:defRPr>
      </a:lvl3pPr>
      <a:lvl4pPr marL="1600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000">
          <a:solidFill>
            <a:srgbClr val="007DB7"/>
          </a:solidFill>
          <a:latin typeface="+mn-lt"/>
        </a:defRPr>
      </a:lvl4pPr>
      <a:lvl5pPr marL="20574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5pPr>
      <a:lvl6pPr marL="25146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6pPr>
      <a:lvl7pPr marL="29718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7pPr>
      <a:lvl8pPr marL="3429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8pPr>
      <a:lvl9pPr marL="3886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oleObject" Target="../embeddings/oleObject5.bin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2.bin"/><Relationship Id="rId12" Type="http://schemas.openxmlformats.org/officeDocument/2006/relationships/image" Target="../media/image21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3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4.bin"/><Relationship Id="rId5" Type="http://schemas.openxmlformats.org/officeDocument/2006/relationships/image" Target="../media/image18.wmf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20.w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3.bin"/><Relationship Id="rId1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9.bin"/><Relationship Id="rId12" Type="http://schemas.openxmlformats.org/officeDocument/2006/relationships/image" Target="../media/image3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11.bin"/><Relationship Id="rId5" Type="http://schemas.openxmlformats.org/officeDocument/2006/relationships/image" Target="../media/image31.wmf"/><Relationship Id="rId10" Type="http://schemas.openxmlformats.org/officeDocument/2006/relationships/image" Target="../media/image33.wmf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0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oleObject" Target="../embeddings/oleObject16.bin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42.wmf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44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15.bin"/><Relationship Id="rId5" Type="http://schemas.openxmlformats.org/officeDocument/2006/relationships/image" Target="../media/image39.wmf"/><Relationship Id="rId15" Type="http://schemas.openxmlformats.org/officeDocument/2006/relationships/oleObject" Target="../embeddings/oleObject17.bin"/><Relationship Id="rId10" Type="http://schemas.openxmlformats.org/officeDocument/2006/relationships/image" Target="../media/image41.wmf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43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oleObject" Target="../embeddings/oleObject22.bin"/><Relationship Id="rId3" Type="http://schemas.openxmlformats.org/officeDocument/2006/relationships/notesSlide" Target="../notesSlides/notesSlide22.xml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50.wmf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52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jpeg"/><Relationship Id="rId11" Type="http://schemas.openxmlformats.org/officeDocument/2006/relationships/oleObject" Target="../embeddings/oleObject21.bin"/><Relationship Id="rId5" Type="http://schemas.openxmlformats.org/officeDocument/2006/relationships/image" Target="../media/image47.wmf"/><Relationship Id="rId15" Type="http://schemas.openxmlformats.org/officeDocument/2006/relationships/oleObject" Target="../embeddings/oleObject23.bin"/><Relationship Id="rId10" Type="http://schemas.openxmlformats.org/officeDocument/2006/relationships/image" Target="../media/image49.wmf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51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.jpeg"/><Relationship Id="rId5" Type="http://schemas.openxmlformats.org/officeDocument/2006/relationships/image" Target="../media/image54.wmf"/><Relationship Id="rId4" Type="http://schemas.openxmlformats.org/officeDocument/2006/relationships/oleObject" Target="../embeddings/oleObject24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3" Type="http://schemas.openxmlformats.org/officeDocument/2006/relationships/notesSlide" Target="../notesSlides/notesSlide28.xml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64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7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notesSlide" Target="../notesSlides/notesSlide29.xml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69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30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7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6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1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05166-A4BA-4255-9DC5-E2B875C555CB}" type="slidenum">
              <a:rPr lang="en-US"/>
              <a:pPr/>
              <a:t>1</a:t>
            </a:fld>
            <a:endParaRPr lang="en-CA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586178" name="Rectangle 2"/>
          <p:cNvSpPr>
            <a:spLocks noChangeAspect="1" noChangeArrowheads="1"/>
          </p:cNvSpPr>
          <p:nvPr/>
        </p:nvSpPr>
        <p:spPr bwMode="auto">
          <a:xfrm>
            <a:off x="0" y="1588"/>
            <a:ext cx="9242425" cy="6932612"/>
          </a:xfrm>
          <a:prstGeom prst="rect">
            <a:avLst/>
          </a:prstGeom>
          <a:solidFill>
            <a:srgbClr val="CCEEF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2800" b="0"/>
          </a:p>
        </p:txBody>
      </p:sp>
      <p:pic>
        <p:nvPicPr>
          <p:cNvPr id="1586179" name="Picture 3" descr="Ratti_preca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2900"/>
            <a:ext cx="5000625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6180" name="Rectangle 4"/>
          <p:cNvSpPr>
            <a:spLocks noChangeArrowheads="1"/>
          </p:cNvSpPr>
          <p:nvPr/>
        </p:nvSpPr>
        <p:spPr bwMode="auto">
          <a:xfrm>
            <a:off x="1219200" y="6354763"/>
            <a:ext cx="57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r>
              <a:rPr lang="en-US" sz="1100" b="0" baseline="0"/>
              <a:t>© 2010 Pearson Education, Inc.  </a:t>
            </a:r>
          </a:p>
          <a:p>
            <a:r>
              <a:rPr lang="en-US" sz="1100" b="0" baseline="0"/>
              <a:t>All rights reserved</a:t>
            </a:r>
          </a:p>
        </p:txBody>
      </p:sp>
      <p:sp>
        <p:nvSpPr>
          <p:cNvPr id="1586181" name="Text Box 5" descr="Pink tissue paper"/>
          <p:cNvSpPr txBox="1">
            <a:spLocks noChangeArrowheads="1"/>
          </p:cNvSpPr>
          <p:nvPr/>
        </p:nvSpPr>
        <p:spPr bwMode="auto">
          <a:xfrm>
            <a:off x="228600" y="882650"/>
            <a:ext cx="36861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 b="0" baseline="0"/>
              <a:t>Chapter 4</a:t>
            </a:r>
          </a:p>
          <a:p>
            <a:pPr algn="ctr"/>
            <a:endParaRPr lang="en-US" sz="3600" b="0" baseline="0"/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Trigonometric</a:t>
            </a:r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Functions</a:t>
            </a:r>
          </a:p>
        </p:txBody>
      </p:sp>
      <p:pic>
        <p:nvPicPr>
          <p:cNvPr id="1586182" name="Picture 2" descr="Pearson-framed-logo_2color_PM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114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"/>
            <a:ext cx="9144000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540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352" y="4267200"/>
            <a:ext cx="2216506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8975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3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5394A56A-C420-43E6-BC4A-E239334D1389}" type="slidenum">
              <a:rPr lang="en-US"/>
              <a:pPr/>
              <a:t>4</a:t>
            </a:fld>
            <a:endParaRPr lang="en-CA"/>
          </a:p>
        </p:txBody>
      </p:sp>
      <p:sp>
        <p:nvSpPr>
          <p:cNvPr id="2410498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2438400" y="85725"/>
            <a:ext cx="6845300" cy="6762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solidFill>
                  <a:schemeClr val="tx1"/>
                </a:solidFill>
                <a:latin typeface="Arial Narrow" pitchFamily="34" charset="0"/>
              </a:rPr>
              <a:t>Angles and Their Measure</a:t>
            </a:r>
          </a:p>
        </p:txBody>
      </p:sp>
      <p:sp>
        <p:nvSpPr>
          <p:cNvPr id="2410499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181100" y="1828800"/>
            <a:ext cx="7810500" cy="4495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90000"/>
              </a:lnSpc>
            </a:pPr>
            <a:r>
              <a:rPr lang="en-US" sz="3600">
                <a:latin typeface="Arial Narrow" pitchFamily="34" charset="0"/>
              </a:rPr>
              <a:t>Learn the vocabulary associated with angles.</a:t>
            </a:r>
          </a:p>
          <a:p>
            <a:pPr marL="0" indent="0">
              <a:lnSpc>
                <a:spcPct val="90000"/>
              </a:lnSpc>
            </a:pPr>
            <a:r>
              <a:rPr lang="en-US" sz="3600">
                <a:latin typeface="Arial Narrow" pitchFamily="34" charset="0"/>
              </a:rPr>
              <a:t>Use degree and radian measure.</a:t>
            </a:r>
          </a:p>
          <a:p>
            <a:pPr marL="0" indent="0">
              <a:lnSpc>
                <a:spcPct val="90000"/>
              </a:lnSpc>
            </a:pPr>
            <a:r>
              <a:rPr lang="en-US" sz="3600">
                <a:latin typeface="Arial Narrow" pitchFamily="34" charset="0"/>
              </a:rPr>
              <a:t>Convert between degree and radian measure.</a:t>
            </a:r>
          </a:p>
          <a:p>
            <a:pPr marL="0" indent="0">
              <a:lnSpc>
                <a:spcPct val="90000"/>
              </a:lnSpc>
            </a:pPr>
            <a:r>
              <a:rPr lang="en-US" sz="3600">
                <a:latin typeface="Arial Narrow" pitchFamily="34" charset="0"/>
              </a:rPr>
              <a:t>Find complements and supplements.</a:t>
            </a:r>
          </a:p>
          <a:p>
            <a:pPr marL="0" indent="0">
              <a:lnSpc>
                <a:spcPct val="90000"/>
              </a:lnSpc>
            </a:pPr>
            <a:r>
              <a:rPr lang="en-US" sz="3600">
                <a:latin typeface="Arial Narrow" pitchFamily="34" charset="0"/>
              </a:rPr>
              <a:t>Find the length of an arc of a circle.</a:t>
            </a:r>
          </a:p>
          <a:p>
            <a:pPr marL="0" indent="0">
              <a:lnSpc>
                <a:spcPct val="90000"/>
              </a:lnSpc>
            </a:pPr>
            <a:r>
              <a:rPr lang="en-US" sz="3600">
                <a:latin typeface="Arial Narrow" pitchFamily="34" charset="0"/>
              </a:rPr>
              <a:t>Compute linear and angular speed.</a:t>
            </a:r>
          </a:p>
          <a:p>
            <a:pPr marL="0" indent="0">
              <a:lnSpc>
                <a:spcPct val="90000"/>
              </a:lnSpc>
            </a:pPr>
            <a:r>
              <a:rPr lang="en-US" sz="3600">
                <a:latin typeface="Arial Narrow" pitchFamily="34" charset="0"/>
              </a:rPr>
              <a:t>Find the area of a sector.</a:t>
            </a:r>
          </a:p>
        </p:txBody>
      </p:sp>
      <p:sp>
        <p:nvSpPr>
          <p:cNvPr id="2410500" name="Text Box 4" descr="Pink tissue paper"/>
          <p:cNvSpPr txBox="1">
            <a:spLocks noChangeArrowheads="1"/>
          </p:cNvSpPr>
          <p:nvPr/>
        </p:nvSpPr>
        <p:spPr bwMode="auto">
          <a:xfrm>
            <a:off x="414338" y="166688"/>
            <a:ext cx="21034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 baseline="0">
                <a:solidFill>
                  <a:schemeClr val="bg1"/>
                </a:solidFill>
                <a:latin typeface="Arial Narrow" pitchFamily="34" charset="0"/>
              </a:rPr>
              <a:t>SECTION 4.1</a:t>
            </a:r>
          </a:p>
        </p:txBody>
      </p:sp>
      <p:sp>
        <p:nvSpPr>
          <p:cNvPr id="2410501" name="Rectangle 5"/>
          <p:cNvSpPr>
            <a:spLocks noChangeAspect="1" noChangeArrowheads="1"/>
          </p:cNvSpPr>
          <p:nvPr/>
        </p:nvSpPr>
        <p:spPr bwMode="auto">
          <a:xfrm>
            <a:off x="633413" y="19304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410502" name="Rectangle 6"/>
          <p:cNvSpPr>
            <a:spLocks noChangeAspect="1" noChangeArrowheads="1"/>
          </p:cNvSpPr>
          <p:nvPr/>
        </p:nvSpPr>
        <p:spPr bwMode="auto">
          <a:xfrm>
            <a:off x="635000" y="24511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410503" name="Rectangle 7"/>
          <p:cNvSpPr>
            <a:spLocks noChangeAspect="1" noChangeArrowheads="1"/>
          </p:cNvSpPr>
          <p:nvPr/>
        </p:nvSpPr>
        <p:spPr bwMode="auto">
          <a:xfrm>
            <a:off x="635000" y="30384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10506" name="Rectangle 10"/>
          <p:cNvSpPr>
            <a:spLocks noChangeAspect="1" noChangeArrowheads="1"/>
          </p:cNvSpPr>
          <p:nvPr/>
        </p:nvSpPr>
        <p:spPr bwMode="auto">
          <a:xfrm>
            <a:off x="635000" y="40640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410507" name="Rectangle 11"/>
          <p:cNvSpPr>
            <a:spLocks noChangeAspect="1" noChangeArrowheads="1"/>
          </p:cNvSpPr>
          <p:nvPr/>
        </p:nvSpPr>
        <p:spPr bwMode="auto">
          <a:xfrm>
            <a:off x="635000" y="46132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410508" name="Rectangle 12"/>
          <p:cNvSpPr>
            <a:spLocks noChangeAspect="1" noChangeArrowheads="1"/>
          </p:cNvSpPr>
          <p:nvPr/>
        </p:nvSpPr>
        <p:spPr bwMode="auto">
          <a:xfrm>
            <a:off x="635000" y="51720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410509" name="Rectangle 13"/>
          <p:cNvSpPr>
            <a:spLocks noChangeAspect="1" noChangeArrowheads="1"/>
          </p:cNvSpPr>
          <p:nvPr/>
        </p:nvSpPr>
        <p:spPr bwMode="auto">
          <a:xfrm>
            <a:off x="635000" y="57308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7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8471CE-AA7C-462D-8A7D-B9C12299EC36}" type="slidenum">
              <a:rPr lang="en-US"/>
              <a:pPr/>
              <a:t>5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58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ANGLES</a:t>
            </a:r>
          </a:p>
        </p:txBody>
      </p:sp>
      <p:sp>
        <p:nvSpPr>
          <p:cNvPr id="2758660" name="Text Box 4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8153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 </a:t>
            </a:r>
            <a:r>
              <a:rPr lang="en-US" sz="3200" baseline="0">
                <a:latin typeface="Times New Roman" pitchFamily="18" charset="0"/>
              </a:rPr>
              <a:t>ray</a:t>
            </a:r>
            <a:r>
              <a:rPr lang="en-US" sz="3200" b="0" baseline="0">
                <a:latin typeface="Times New Roman" pitchFamily="18" charset="0"/>
              </a:rPr>
              <a:t> is a portion of a line made up of a point, called the e</a:t>
            </a:r>
            <a:r>
              <a:rPr lang="en-US" sz="3200" baseline="0">
                <a:latin typeface="Times New Roman" pitchFamily="18" charset="0"/>
              </a:rPr>
              <a:t>ndpoint</a:t>
            </a:r>
            <a:r>
              <a:rPr lang="en-US" sz="3200" b="0" baseline="0">
                <a:latin typeface="Times New Roman" pitchFamily="18" charset="0"/>
              </a:rPr>
              <a:t>, and all points on the line on one side of the endpoint. </a:t>
            </a:r>
          </a:p>
        </p:txBody>
      </p:sp>
      <p:sp>
        <p:nvSpPr>
          <p:cNvPr id="2758661" name="Text Box 5" descr="Pink tissue paper"/>
          <p:cNvSpPr txBox="1">
            <a:spLocks noChangeArrowheads="1"/>
          </p:cNvSpPr>
          <p:nvPr/>
        </p:nvSpPr>
        <p:spPr bwMode="auto">
          <a:xfrm>
            <a:off x="609600" y="2743200"/>
            <a:ext cx="8153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An </a:t>
            </a:r>
            <a:r>
              <a:rPr lang="en-US" sz="3200" baseline="0">
                <a:latin typeface="Times New Roman" pitchFamily="18" charset="0"/>
              </a:rPr>
              <a:t>angle</a:t>
            </a:r>
            <a:r>
              <a:rPr lang="en-US" sz="3200" b="0" baseline="0">
                <a:latin typeface="Times New Roman" pitchFamily="18" charset="0"/>
              </a:rPr>
              <a:t> is formed by rotating a ray about its endpoint. </a:t>
            </a:r>
          </a:p>
        </p:txBody>
      </p:sp>
      <p:sp>
        <p:nvSpPr>
          <p:cNvPr id="2758662" name="Text Box 6" descr="Pink tissue paper"/>
          <p:cNvSpPr txBox="1">
            <a:spLocks noChangeArrowheads="1"/>
          </p:cNvSpPr>
          <p:nvPr/>
        </p:nvSpPr>
        <p:spPr bwMode="auto">
          <a:xfrm>
            <a:off x="609600" y="3886200"/>
            <a:ext cx="81534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ray in its original position is called the </a:t>
            </a:r>
            <a:r>
              <a:rPr lang="en-US" sz="3200" baseline="0">
                <a:latin typeface="Times New Roman" pitchFamily="18" charset="0"/>
              </a:rPr>
              <a:t>initial side</a:t>
            </a:r>
            <a:r>
              <a:rPr lang="en-US" sz="3200" b="0" baseline="0">
                <a:latin typeface="Times New Roman" pitchFamily="18" charset="0"/>
              </a:rPr>
              <a:t>, while the ray in its new position after the rotation is called the </a:t>
            </a:r>
            <a:r>
              <a:rPr lang="en-US" sz="3200" baseline="0">
                <a:latin typeface="Times New Roman" pitchFamily="18" charset="0"/>
              </a:rPr>
              <a:t>terminal side</a:t>
            </a:r>
            <a:r>
              <a:rPr lang="en-US" sz="3200" b="0" baseline="0">
                <a:latin typeface="Times New Roman" pitchFamily="18" charset="0"/>
              </a:rPr>
              <a:t>. </a:t>
            </a:r>
          </a:p>
        </p:txBody>
      </p:sp>
      <p:sp>
        <p:nvSpPr>
          <p:cNvPr id="2758663" name="Text Box 7" descr="Pink tissue paper"/>
          <p:cNvSpPr txBox="1">
            <a:spLocks noChangeArrowheads="1"/>
          </p:cNvSpPr>
          <p:nvPr/>
        </p:nvSpPr>
        <p:spPr bwMode="auto">
          <a:xfrm>
            <a:off x="609600" y="5562600"/>
            <a:ext cx="8153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endpoint is called the </a:t>
            </a:r>
            <a:r>
              <a:rPr lang="en-US" sz="3200" baseline="0">
                <a:latin typeface="Times New Roman" pitchFamily="18" charset="0"/>
              </a:rPr>
              <a:t>vertex</a:t>
            </a:r>
            <a:r>
              <a:rPr lang="en-US" sz="3200" b="0" baseline="0">
                <a:latin typeface="Times New Roman" pitchFamily="18" charset="0"/>
              </a:rPr>
              <a:t> of the angle.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3F35B-6BCE-4A32-80D1-C3BD1422A55A}" type="slidenum">
              <a:rPr lang="en-US"/>
              <a:pPr/>
              <a:t>6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60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ANGLES</a:t>
            </a:r>
          </a:p>
        </p:txBody>
      </p:sp>
      <p:sp>
        <p:nvSpPr>
          <p:cNvPr id="2760708" name="Text Box 4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81534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the rotation of the initial side to the terminal side is counterclockwise, the result is a </a:t>
            </a:r>
            <a:r>
              <a:rPr lang="en-US" sz="3200" baseline="0">
                <a:latin typeface="Times New Roman" pitchFamily="18" charset="0"/>
              </a:rPr>
              <a:t>positive angle</a:t>
            </a:r>
            <a:r>
              <a:rPr lang="en-US" sz="3200" b="0" baseline="0">
                <a:latin typeface="Times New Roman" pitchFamily="18" charset="0"/>
              </a:rPr>
              <a:t>, if the rotation is clockwise, the result is a </a:t>
            </a:r>
            <a:r>
              <a:rPr lang="en-US" sz="3200" baseline="0">
                <a:latin typeface="Times New Roman" pitchFamily="18" charset="0"/>
              </a:rPr>
              <a:t>negative angle</a:t>
            </a:r>
            <a:r>
              <a:rPr lang="en-US" sz="3200" b="0" baseline="0">
                <a:latin typeface="Times New Roman" pitchFamily="18" charset="0"/>
              </a:rPr>
              <a:t>. </a:t>
            </a:r>
          </a:p>
        </p:txBody>
      </p:sp>
      <p:sp>
        <p:nvSpPr>
          <p:cNvPr id="2760709" name="Text Box 5" descr="Pink tissue paper"/>
          <p:cNvSpPr txBox="1">
            <a:spLocks noChangeArrowheads="1"/>
          </p:cNvSpPr>
          <p:nvPr/>
        </p:nvSpPr>
        <p:spPr bwMode="auto">
          <a:xfrm>
            <a:off x="609600" y="3048000"/>
            <a:ext cx="8153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Angles that have the same initial and terminal sides are called </a:t>
            </a:r>
            <a:r>
              <a:rPr lang="en-US" sz="3200" baseline="0">
                <a:latin typeface="Times New Roman" pitchFamily="18" charset="0"/>
              </a:rPr>
              <a:t>coterminal </a:t>
            </a:r>
            <a:r>
              <a:rPr lang="en-US" sz="3200" b="0" baseline="0">
                <a:latin typeface="Times New Roman" pitchFamily="18" charset="0"/>
              </a:rPr>
              <a:t>angles. </a:t>
            </a:r>
          </a:p>
        </p:txBody>
      </p:sp>
      <p:pic>
        <p:nvPicPr>
          <p:cNvPr id="2760710" name="Picture 6" descr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321175"/>
            <a:ext cx="8196263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CE8F3-E78D-4BDF-98A3-B801039C04C9}" type="slidenum">
              <a:rPr lang="en-US"/>
              <a:pPr/>
              <a:t>7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62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ANGLES</a:t>
            </a:r>
          </a:p>
        </p:txBody>
      </p:sp>
      <p:sp>
        <p:nvSpPr>
          <p:cNvPr id="2762756" name="Text Box 4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41910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An angle in a rectangular coordinate system is said to be in </a:t>
            </a:r>
            <a:r>
              <a:rPr lang="en-US" sz="3200" baseline="0">
                <a:latin typeface="Times New Roman" pitchFamily="18" charset="0"/>
              </a:rPr>
              <a:t>standard position</a:t>
            </a:r>
            <a:r>
              <a:rPr lang="en-US" sz="3200" b="0" baseline="0">
                <a:latin typeface="Times New Roman" pitchFamily="18" charset="0"/>
              </a:rPr>
              <a:t> if its vertex is at the origin and its initial side coincides with the positive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-axis. </a:t>
            </a:r>
          </a:p>
        </p:txBody>
      </p:sp>
      <p:pic>
        <p:nvPicPr>
          <p:cNvPr id="2762757" name="Picture 5" descr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88" y="1066800"/>
            <a:ext cx="3998912" cy="497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51B90-371E-4D5D-A834-D1F0CD8C5328}" type="slidenum">
              <a:rPr lang="en-US"/>
              <a:pPr/>
              <a:t>8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64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ANGLES</a:t>
            </a:r>
          </a:p>
        </p:txBody>
      </p:sp>
      <p:sp>
        <p:nvSpPr>
          <p:cNvPr id="2764804" name="Text Box 4" descr="Pink tissue paper"/>
          <p:cNvSpPr txBox="1">
            <a:spLocks noChangeArrowheads="1"/>
          </p:cNvSpPr>
          <p:nvPr/>
        </p:nvSpPr>
        <p:spPr bwMode="auto">
          <a:xfrm>
            <a:off x="609600" y="1371600"/>
            <a:ext cx="36576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the terminal side of an angle in standard position lies on the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-axis or the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-axis, the angle is said to be a </a:t>
            </a:r>
            <a:r>
              <a:rPr lang="en-US" sz="3200" baseline="0">
                <a:latin typeface="Times New Roman" pitchFamily="18" charset="0"/>
              </a:rPr>
              <a:t>quadrantal angle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pic>
        <p:nvPicPr>
          <p:cNvPr id="2764805" name="Picture 5" descr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1096963"/>
            <a:ext cx="3981450" cy="492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E6489-CC46-4C44-BD03-D33416583C4C}" type="slidenum">
              <a:rPr lang="en-US"/>
              <a:pPr/>
              <a:t>9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66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609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ANGLES</a:t>
            </a:r>
          </a:p>
        </p:txBody>
      </p:sp>
      <p:sp>
        <p:nvSpPr>
          <p:cNvPr id="2766852" name="Text Box 4" descr="Pink tissue paper"/>
          <p:cNvSpPr txBox="1">
            <a:spLocks noChangeArrowheads="1"/>
          </p:cNvSpPr>
          <p:nvPr/>
        </p:nvSpPr>
        <p:spPr bwMode="auto">
          <a:xfrm>
            <a:off x="609600" y="1371600"/>
            <a:ext cx="38100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571500"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the terminal side of an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lies in a quadrant rather than on a coordinate axis, we say that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</a:t>
            </a:r>
            <a:r>
              <a:rPr lang="en-US" sz="3200" baseline="0">
                <a:latin typeface="Times New Roman" pitchFamily="18" charset="0"/>
              </a:rPr>
              <a:t>lies in that quadrant.</a:t>
            </a:r>
          </a:p>
        </p:txBody>
      </p:sp>
      <p:pic>
        <p:nvPicPr>
          <p:cNvPr id="2766853" name="Picture 5" descr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976313"/>
            <a:ext cx="3836988" cy="490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4AFF3-38E5-4E96-8867-D0D8AA060884}" type="slidenum">
              <a:rPr lang="en-US"/>
              <a:pPr/>
              <a:t>10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0371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03715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Drawing an Angle in Standard Position</a:t>
            </a:r>
          </a:p>
        </p:txBody>
      </p:sp>
      <p:sp>
        <p:nvSpPr>
          <p:cNvPr id="2803717" name="Text Box 5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7848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Draw each angle in standard position.</a:t>
            </a:r>
          </a:p>
          <a:p>
            <a:endParaRPr lang="en-US" sz="3200" b="0" baseline="0">
              <a:latin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</a:rPr>
              <a:t>   a. 60° 	b. 135° 	c.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</a:t>
            </a:r>
            <a:r>
              <a:rPr lang="en-US" sz="3200" b="0" baseline="0">
                <a:latin typeface="Times New Roman" pitchFamily="18" charset="0"/>
              </a:rPr>
              <a:t>240° 	d. 405°</a:t>
            </a:r>
          </a:p>
        </p:txBody>
      </p:sp>
      <p:sp>
        <p:nvSpPr>
          <p:cNvPr id="2803721" name="Text Box 9" descr="Pink tissue paper"/>
          <p:cNvSpPr txBox="1">
            <a:spLocks noChangeArrowheads="1"/>
          </p:cNvSpPr>
          <p:nvPr/>
        </p:nvSpPr>
        <p:spPr bwMode="auto">
          <a:xfrm>
            <a:off x="609600" y="2673350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2803731" name="Text Box 19" descr="Pink tissue paper"/>
          <p:cNvSpPr txBox="1">
            <a:spLocks noChangeArrowheads="1"/>
          </p:cNvSpPr>
          <p:nvPr/>
        </p:nvSpPr>
        <p:spPr bwMode="auto">
          <a:xfrm>
            <a:off x="746125" y="3471863"/>
            <a:ext cx="466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a.</a:t>
            </a:r>
          </a:p>
        </p:txBody>
      </p:sp>
      <p:pic>
        <p:nvPicPr>
          <p:cNvPr id="2803733" name="Picture 2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3352800"/>
            <a:ext cx="3552825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03734" name="Picture 2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305175"/>
            <a:ext cx="301942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03736" name="Picture 24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162425"/>
            <a:ext cx="320040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03737" name="Picture 25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181600"/>
            <a:ext cx="160972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FF48B-3842-4319-AC68-EE0BD25C581C}" type="slidenum">
              <a:rPr lang="en-US"/>
              <a:pPr/>
              <a:t>11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0576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0576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Drawing an Angle in Standard Position</a:t>
            </a:r>
          </a:p>
        </p:txBody>
      </p:sp>
      <p:sp>
        <p:nvSpPr>
          <p:cNvPr id="2805765" name="Text Box 5" descr="Pink tissue paper"/>
          <p:cNvSpPr txBox="1">
            <a:spLocks noChangeArrowheads="1"/>
          </p:cNvSpPr>
          <p:nvPr/>
        </p:nvSpPr>
        <p:spPr bwMode="auto">
          <a:xfrm>
            <a:off x="533400" y="996950"/>
            <a:ext cx="38100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805766" name="Text Box 6" descr="Pink tissue paper"/>
          <p:cNvSpPr txBox="1">
            <a:spLocks noChangeArrowheads="1"/>
          </p:cNvSpPr>
          <p:nvPr/>
        </p:nvSpPr>
        <p:spPr bwMode="auto">
          <a:xfrm>
            <a:off x="685800" y="1447800"/>
            <a:ext cx="81534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b. Since 135 =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90</a:t>
            </a:r>
            <a:r>
              <a:rPr lang="en-US" sz="3200" b="0" baseline="0">
                <a:latin typeface="Times New Roman" pitchFamily="18" charset="0"/>
              </a:rPr>
              <a:t> + 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</a:rPr>
              <a:t>45</a:t>
            </a:r>
            <a:r>
              <a:rPr lang="en-US" sz="3200" b="0" baseline="0">
                <a:latin typeface="Times New Roman" pitchFamily="18" charset="0"/>
              </a:rPr>
              <a:t>, a 135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 angle is a counterclockwise rotation of 90º, followed by half a 90º counterclockwise rotation.</a:t>
            </a:r>
          </a:p>
        </p:txBody>
      </p:sp>
      <p:pic>
        <p:nvPicPr>
          <p:cNvPr id="2805771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525" y="3219450"/>
            <a:ext cx="3648075" cy="318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B469-9F6D-4D57-AB7B-4AF7F20D9919}" type="slidenum">
              <a:rPr lang="en-US"/>
              <a:pPr/>
              <a:t>12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0781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07811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Drawing an Angle in Standard Position</a:t>
            </a:r>
          </a:p>
        </p:txBody>
      </p:sp>
      <p:sp>
        <p:nvSpPr>
          <p:cNvPr id="2807812" name="Text Box 4" descr="Pink tissue paper"/>
          <p:cNvSpPr txBox="1">
            <a:spLocks noChangeArrowheads="1"/>
          </p:cNvSpPr>
          <p:nvPr/>
        </p:nvSpPr>
        <p:spPr bwMode="auto">
          <a:xfrm>
            <a:off x="533400" y="996950"/>
            <a:ext cx="38100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807813" name="Text Box 5" descr="Pink tissue paper"/>
          <p:cNvSpPr txBox="1">
            <a:spLocks noChangeArrowheads="1"/>
          </p:cNvSpPr>
          <p:nvPr/>
        </p:nvSpPr>
        <p:spPr bwMode="auto">
          <a:xfrm>
            <a:off x="685800" y="1447800"/>
            <a:ext cx="81534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c. Since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</a:t>
            </a:r>
            <a:r>
              <a:rPr lang="en-US" sz="3200" b="0" baseline="0">
                <a:latin typeface="Times New Roman" pitchFamily="18" charset="0"/>
              </a:rPr>
              <a:t>240 =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  <a:sym typeface="Symbol" pitchFamily="18" charset="2"/>
              </a:rPr>
              <a:t>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180</a:t>
            </a:r>
            <a:r>
              <a:rPr lang="en-US" sz="3200" b="0" baseline="0">
                <a:latin typeface="Times New Roman" pitchFamily="18" charset="0"/>
              </a:rPr>
              <a:t> 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  <a:sym typeface="Symbol" pitchFamily="18" charset="2"/>
              </a:rPr>
              <a:t>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</a:rPr>
              <a:t> 60</a:t>
            </a:r>
            <a:r>
              <a:rPr lang="en-US" sz="3200" b="0" baseline="0">
                <a:latin typeface="Times New Roman" pitchFamily="18" charset="0"/>
              </a:rPr>
              <a:t>, a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</a:t>
            </a:r>
            <a:r>
              <a:rPr lang="en-US" sz="3200" b="0" baseline="0">
                <a:latin typeface="Times New Roman" pitchFamily="18" charset="0"/>
              </a:rPr>
              <a:t>240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 angle is a clockwise rotation of 180º, followed by a clockwise rotation of 60º.</a:t>
            </a:r>
          </a:p>
        </p:txBody>
      </p:sp>
      <p:pic>
        <p:nvPicPr>
          <p:cNvPr id="2807815" name="Picture 7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143250"/>
            <a:ext cx="3810000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0CBF9-2CE4-4E4B-BEDE-1F6900E48F65}" type="slidenum">
              <a:rPr lang="en-US"/>
              <a:pPr/>
              <a:t>13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0985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2809859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Drawing an Angle in Standard Position</a:t>
            </a:r>
          </a:p>
        </p:txBody>
      </p:sp>
      <p:sp>
        <p:nvSpPr>
          <p:cNvPr id="2809860" name="Text Box 4" descr="Pink tissue paper"/>
          <p:cNvSpPr txBox="1">
            <a:spLocks noChangeArrowheads="1"/>
          </p:cNvSpPr>
          <p:nvPr/>
        </p:nvSpPr>
        <p:spPr bwMode="auto">
          <a:xfrm>
            <a:off x="533400" y="996950"/>
            <a:ext cx="38100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809861" name="Text Box 5" descr="Pink tissue paper"/>
          <p:cNvSpPr txBox="1">
            <a:spLocks noChangeArrowheads="1"/>
          </p:cNvSpPr>
          <p:nvPr/>
        </p:nvSpPr>
        <p:spPr bwMode="auto">
          <a:xfrm>
            <a:off x="685800" y="1447800"/>
            <a:ext cx="81534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d. Since 405 =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  <a:sym typeface="Symbol" pitchFamily="18" charset="2"/>
              </a:rPr>
              <a:t>360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 +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</a:rPr>
              <a:t> 45</a:t>
            </a:r>
            <a:r>
              <a:rPr lang="en-US" sz="3200" b="0" baseline="0">
                <a:latin typeface="Times New Roman" pitchFamily="18" charset="0"/>
              </a:rPr>
              <a:t>, a 405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 angle is one complete counterclockwise rotation, followed by half a 90º counterclockwise rotation.</a:t>
            </a:r>
          </a:p>
        </p:txBody>
      </p:sp>
      <p:pic>
        <p:nvPicPr>
          <p:cNvPr id="2809863" name="Picture 7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3343275"/>
            <a:ext cx="358140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1B86A-783D-41AE-9F96-2503C044DF2E}" type="slidenum">
              <a:rPr lang="en-US"/>
              <a:pPr/>
              <a:t>14</a:t>
            </a:fld>
            <a:endParaRPr lang="en-CA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68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371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RELATIONSHIP BETWEEN DEGREES, MINUTES, AND SECONDS</a:t>
            </a:r>
          </a:p>
        </p:txBody>
      </p:sp>
      <p:graphicFrame>
        <p:nvGraphicFramePr>
          <p:cNvPr id="2768900" name="Object 4" descr="Pink tissue paper"/>
          <p:cNvGraphicFramePr>
            <a:graphicFrameLocks noChangeAspect="1"/>
          </p:cNvGraphicFramePr>
          <p:nvPr/>
        </p:nvGraphicFramePr>
        <p:xfrm>
          <a:off x="876300" y="1911350"/>
          <a:ext cx="31623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93" name="Equation" r:id="rId4" imgW="3162240" imgH="1244520" progId="Equation.DSMT4">
                  <p:embed/>
                </p:oleObj>
              </mc:Choice>
              <mc:Fallback>
                <p:oleObj name="Equation" r:id="rId4" imgW="3162240" imgH="124452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6300" y="1911350"/>
                        <a:ext cx="31623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8901" name="Object 5" descr="Pink tissue paper"/>
          <p:cNvGraphicFramePr>
            <a:graphicFrameLocks noChangeAspect="1"/>
          </p:cNvGraphicFramePr>
          <p:nvPr/>
        </p:nvGraphicFramePr>
        <p:xfrm>
          <a:off x="838200" y="3403600"/>
          <a:ext cx="40132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94" name="Equation" r:id="rId7" imgW="4012920" imgH="1244520" progId="Equation.DSMT4">
                  <p:embed/>
                </p:oleObj>
              </mc:Choice>
              <mc:Fallback>
                <p:oleObj name="Equation" r:id="rId7" imgW="4012920" imgH="124452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403600"/>
                        <a:ext cx="40132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8902" name="Object 6" descr="Pink tissue paper"/>
          <p:cNvGraphicFramePr>
            <a:graphicFrameLocks noChangeAspect="1"/>
          </p:cNvGraphicFramePr>
          <p:nvPr/>
        </p:nvGraphicFramePr>
        <p:xfrm>
          <a:off x="6388100" y="2438400"/>
          <a:ext cx="12319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95" name="Equation" r:id="rId9" imgW="1231900" imgH="355600" progId="Equation.DSMT4">
                  <p:embed/>
                </p:oleObj>
              </mc:Choice>
              <mc:Fallback>
                <p:oleObj name="Equation" r:id="rId9" imgW="1231900" imgH="3556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8100" y="2438400"/>
                        <a:ext cx="12319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8903" name="Object 7" descr="Pink tissue paper"/>
          <p:cNvGraphicFramePr>
            <a:graphicFrameLocks noChangeAspect="1"/>
          </p:cNvGraphicFramePr>
          <p:nvPr/>
        </p:nvGraphicFramePr>
        <p:xfrm>
          <a:off x="838200" y="5181600"/>
          <a:ext cx="17399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96" name="Equation" r:id="rId11" imgW="1739880" imgH="952200" progId="Equation.DSMT4">
                  <p:embed/>
                </p:oleObj>
              </mc:Choice>
              <mc:Fallback>
                <p:oleObj name="Equation" r:id="rId11" imgW="1739880" imgH="9522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5181600"/>
                        <a:ext cx="17399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8904" name="Rectangle 8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graphicFrame>
        <p:nvGraphicFramePr>
          <p:cNvPr id="2768905" name="Object 9" descr="Pink tissue paper"/>
          <p:cNvGraphicFramePr>
            <a:graphicFrameLocks noChangeAspect="1"/>
          </p:cNvGraphicFramePr>
          <p:nvPr/>
        </p:nvGraphicFramePr>
        <p:xfrm>
          <a:off x="6369050" y="3905250"/>
          <a:ext cx="11938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97" name="Equation" r:id="rId13" imgW="1193760" imgH="368280" progId="Equation.DSMT4">
                  <p:embed/>
                </p:oleObj>
              </mc:Choice>
              <mc:Fallback>
                <p:oleObj name="Equation" r:id="rId13" imgW="1193760" imgH="36828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9050" y="3905250"/>
                        <a:ext cx="11938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8908" name="Object 12" descr="Pink tissue paper"/>
          <p:cNvGraphicFramePr>
            <a:graphicFrameLocks noChangeAspect="1"/>
          </p:cNvGraphicFramePr>
          <p:nvPr/>
        </p:nvGraphicFramePr>
        <p:xfrm>
          <a:off x="6324600" y="5219700"/>
          <a:ext cx="1905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98" name="Equation" r:id="rId15" imgW="1904760" imgH="723600" progId="Equation.DSMT4">
                  <p:embed/>
                </p:oleObj>
              </mc:Choice>
              <mc:Fallback>
                <p:oleObj name="Equation" r:id="rId15" imgW="1904760" imgH="7236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5219700"/>
                        <a:ext cx="19050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04DB7-DF00-4396-8D13-822C1FE32590}" type="slidenum">
              <a:rPr lang="en-US"/>
              <a:pPr/>
              <a:t>15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1190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2811907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Converting Between DMS and Decimal Notation</a:t>
            </a:r>
          </a:p>
        </p:txBody>
      </p:sp>
      <p:sp>
        <p:nvSpPr>
          <p:cNvPr id="2811908" name="Text Box 4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819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98463" indent="-398463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a. Convert 24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</a:t>
            </a:r>
            <a:r>
              <a:rPr lang="en-US" sz="3200" b="0" baseline="0">
                <a:latin typeface="Times New Roman" pitchFamily="18" charset="0"/>
              </a:rPr>
              <a:t>8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′</a:t>
            </a:r>
            <a:r>
              <a:rPr lang="en-US" sz="3200" b="0" baseline="0">
                <a:latin typeface="Times New Roman" pitchFamily="18" charset="0"/>
              </a:rPr>
              <a:t>15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′′</a:t>
            </a:r>
            <a:r>
              <a:rPr lang="en-US" sz="3200" b="0" baseline="0">
                <a:latin typeface="Times New Roman" pitchFamily="18" charset="0"/>
              </a:rPr>
              <a:t> to decimal degree notation, rounded to two decimal places.</a:t>
            </a:r>
          </a:p>
          <a:p>
            <a:r>
              <a:rPr lang="en-US" sz="3200" b="0" baseline="0">
                <a:latin typeface="Times New Roman" pitchFamily="18" charset="0"/>
              </a:rPr>
              <a:t>b. Convert 67.526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</a:t>
            </a:r>
            <a:r>
              <a:rPr lang="en-US" sz="3200" b="0" baseline="0">
                <a:latin typeface="Times New Roman" pitchFamily="18" charset="0"/>
              </a:rPr>
              <a:t> to DMS (Degree Minute Second) notation, rounded to the nearest second.</a:t>
            </a:r>
          </a:p>
        </p:txBody>
      </p:sp>
      <p:sp>
        <p:nvSpPr>
          <p:cNvPr id="2811909" name="Text Box 5" descr="Pink tissue paper"/>
          <p:cNvSpPr txBox="1">
            <a:spLocks noChangeArrowheads="1"/>
          </p:cNvSpPr>
          <p:nvPr/>
        </p:nvSpPr>
        <p:spPr bwMode="auto">
          <a:xfrm>
            <a:off x="609600" y="3651250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2811910" name="Text Box 6" descr="Pink tissue paper"/>
          <p:cNvSpPr txBox="1">
            <a:spLocks noChangeArrowheads="1"/>
          </p:cNvSpPr>
          <p:nvPr/>
        </p:nvSpPr>
        <p:spPr bwMode="auto">
          <a:xfrm>
            <a:off x="746125" y="4208463"/>
            <a:ext cx="466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a.</a:t>
            </a:r>
          </a:p>
        </p:txBody>
      </p:sp>
      <p:pic>
        <p:nvPicPr>
          <p:cNvPr id="2811915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4295775"/>
            <a:ext cx="6877050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94CD7-BE9B-43F2-8066-BF3AFEEB07E7}" type="slidenum">
              <a:rPr lang="en-US"/>
              <a:pPr/>
              <a:t>16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1395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2813955" name="Rectangle 3"/>
          <p:cNvSpPr>
            <a:spLocks noChangeArrowheads="1"/>
          </p:cNvSpPr>
          <p:nvPr/>
        </p:nvSpPr>
        <p:spPr bwMode="auto">
          <a:xfrm>
            <a:off x="2817813" y="228600"/>
            <a:ext cx="6021387" cy="762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Converting Between DMS and Decimal Notation</a:t>
            </a:r>
          </a:p>
        </p:txBody>
      </p:sp>
      <p:sp>
        <p:nvSpPr>
          <p:cNvPr id="2813957" name="Text Box 5" descr="Pink tissue paper"/>
          <p:cNvSpPr txBox="1">
            <a:spLocks noChangeArrowheads="1"/>
          </p:cNvSpPr>
          <p:nvPr/>
        </p:nvSpPr>
        <p:spPr bwMode="auto">
          <a:xfrm>
            <a:off x="609600" y="1301750"/>
            <a:ext cx="38862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813958" name="Text Box 6" descr="Pink tissue paper"/>
          <p:cNvSpPr txBox="1">
            <a:spLocks noChangeArrowheads="1"/>
          </p:cNvSpPr>
          <p:nvPr/>
        </p:nvSpPr>
        <p:spPr bwMode="auto">
          <a:xfrm>
            <a:off x="746125" y="1870075"/>
            <a:ext cx="488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b.</a:t>
            </a:r>
          </a:p>
        </p:txBody>
      </p:sp>
      <p:pic>
        <p:nvPicPr>
          <p:cNvPr id="2813960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5" y="1971675"/>
            <a:ext cx="6905625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6070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A11A98-A502-4489-B5FE-36202751B939}" type="slidenum">
              <a:rPr lang="en-US"/>
              <a:pPr/>
              <a:t>18</a:t>
            </a:fld>
            <a:endParaRPr lang="en-CA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grpSp>
        <p:nvGrpSpPr>
          <p:cNvPr id="2822151" name="Group 7"/>
          <p:cNvGrpSpPr>
            <a:grpSpLocks/>
          </p:cNvGrpSpPr>
          <p:nvPr/>
        </p:nvGrpSpPr>
        <p:grpSpPr bwMode="auto">
          <a:xfrm>
            <a:off x="825500" y="3138488"/>
            <a:ext cx="8242300" cy="3490912"/>
            <a:chOff x="428" y="1737"/>
            <a:chExt cx="5192" cy="2199"/>
          </a:xfrm>
        </p:grpSpPr>
        <p:pic>
          <p:nvPicPr>
            <p:cNvPr id="2822152" name="Picture 8" descr="Picture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" y="1979"/>
              <a:ext cx="2266" cy="1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22153" name="Picture 9" descr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4" y="1737"/>
              <a:ext cx="2596" cy="21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822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RADIAN MEASURE</a:t>
            </a:r>
          </a:p>
        </p:txBody>
      </p:sp>
      <p:sp>
        <p:nvSpPr>
          <p:cNvPr id="2822147" name="Rectangle 3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sp>
        <p:nvSpPr>
          <p:cNvPr id="2822149" name="Text Box 5" descr="Pink tissue paper"/>
          <p:cNvSpPr txBox="1">
            <a:spLocks noChangeArrowheads="1"/>
          </p:cNvSpPr>
          <p:nvPr/>
        </p:nvSpPr>
        <p:spPr bwMode="auto">
          <a:xfrm>
            <a:off x="647700" y="9144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An angle whose vertex is at the center of a circle is called a </a:t>
            </a:r>
            <a:r>
              <a:rPr lang="en-US" sz="3200" baseline="0">
                <a:latin typeface="Times New Roman" pitchFamily="18" charset="0"/>
              </a:rPr>
              <a:t>central angle</a:t>
            </a:r>
            <a:r>
              <a:rPr lang="en-US" sz="3200" b="0" baseline="0">
                <a:latin typeface="Times New Roman" pitchFamily="18" charset="0"/>
              </a:rPr>
              <a:t>. A positive</a:t>
            </a:r>
          </a:p>
          <a:p>
            <a:r>
              <a:rPr lang="en-US" sz="3200" b="0" baseline="0">
                <a:latin typeface="Times New Roman" pitchFamily="18" charset="0"/>
              </a:rPr>
              <a:t>central angle that intercepts an arc of the circle of length equal to the radius of the circle is said to have measure </a:t>
            </a:r>
            <a:r>
              <a:rPr lang="en-US" sz="3200" baseline="0">
                <a:latin typeface="Times New Roman" pitchFamily="18" charset="0"/>
              </a:rPr>
              <a:t>1 radian</a:t>
            </a:r>
            <a:r>
              <a:rPr lang="en-US" sz="3200" b="0" baseline="0">
                <a:latin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6820" y="-152400"/>
            <a:ext cx="10300461" cy="71628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91EA1-FD09-4E82-9203-EDAE9CDB5263}" type="slidenum">
              <a:rPr lang="en-US" smtClean="0"/>
              <a:pPr/>
              <a:t>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3575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0B1E2D-FF70-4792-8C52-A20A218C7507}" type="slidenum">
              <a:rPr lang="en-US"/>
              <a:pPr/>
              <a:t>20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7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0668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RADIAN MEASURE OF A CENTRAL ANGLE</a:t>
            </a:r>
          </a:p>
        </p:txBody>
      </p:sp>
      <p:sp>
        <p:nvSpPr>
          <p:cNvPr id="2770948" name="Rectangle 4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grpSp>
        <p:nvGrpSpPr>
          <p:cNvPr id="2770949" name="Group 5"/>
          <p:cNvGrpSpPr>
            <a:grpSpLocks/>
          </p:cNvGrpSpPr>
          <p:nvPr/>
        </p:nvGrpSpPr>
        <p:grpSpPr bwMode="auto">
          <a:xfrm>
            <a:off x="914400" y="2641600"/>
            <a:ext cx="7848600" cy="1778000"/>
            <a:chOff x="408" y="608"/>
            <a:chExt cx="4944" cy="1120"/>
          </a:xfrm>
        </p:grpSpPr>
        <p:sp>
          <p:nvSpPr>
            <p:cNvPr id="2770950" name="Text Box 6" descr="Pink tissue paper"/>
            <p:cNvSpPr txBox="1">
              <a:spLocks noChangeArrowheads="1"/>
            </p:cNvSpPr>
            <p:nvPr/>
          </p:nvSpPr>
          <p:spPr bwMode="auto">
            <a:xfrm>
              <a:off x="408" y="608"/>
              <a:ext cx="4944" cy="10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The radian measure </a:t>
              </a:r>
              <a:r>
                <a:rPr lang="en-US" sz="3200" b="0" i="1" baseline="0">
                  <a:latin typeface="Symbol" pitchFamily="18" charset="2"/>
                  <a:sym typeface="Symbol" pitchFamily="18" charset="2"/>
                </a:rPr>
                <a:t></a:t>
              </a:r>
              <a:r>
                <a:rPr lang="en-US" sz="3200" b="0" baseline="0">
                  <a:latin typeface="Times New Roman" pitchFamily="18" charset="0"/>
                </a:rPr>
                <a:t> of a central angle that intercepts an arc of length </a:t>
              </a:r>
              <a:r>
                <a:rPr lang="en-US" sz="3200" b="0" i="1" baseline="0">
                  <a:latin typeface="Times New Roman" pitchFamily="18" charset="0"/>
                </a:rPr>
                <a:t>s</a:t>
              </a:r>
              <a:r>
                <a:rPr lang="en-US" sz="3200" b="0" baseline="0">
                  <a:latin typeface="Times New Roman" pitchFamily="18" charset="0"/>
                </a:rPr>
                <a:t> on a circle of radius </a:t>
              </a:r>
              <a:r>
                <a:rPr lang="en-US" sz="3200" b="0" i="1" baseline="0">
                  <a:latin typeface="Times New Roman" pitchFamily="18" charset="0"/>
                </a:rPr>
                <a:t>r</a:t>
              </a:r>
              <a:r>
                <a:rPr lang="en-US" sz="3200" b="0" baseline="0">
                  <a:latin typeface="Times New Roman" pitchFamily="18" charset="0"/>
                </a:rPr>
                <a:t> is defined by</a:t>
              </a:r>
            </a:p>
          </p:txBody>
        </p:sp>
        <p:graphicFrame>
          <p:nvGraphicFramePr>
            <p:cNvPr id="2770951" name="Object 7" descr="Pink tissue paper"/>
            <p:cNvGraphicFramePr>
              <a:graphicFrameLocks noChangeAspect="1"/>
            </p:cNvGraphicFramePr>
            <p:nvPr/>
          </p:nvGraphicFramePr>
          <p:xfrm>
            <a:off x="2784" y="1136"/>
            <a:ext cx="1440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70970" name="Equation" r:id="rId5" imgW="2286000" imgH="939800" progId="Equation.DSMT4">
                    <p:embed/>
                  </p:oleObj>
                </mc:Choice>
                <mc:Fallback>
                  <p:oleObj name="Equation" r:id="rId5" imgW="2286000" imgH="939800" progId="Equation.DSMT4">
                    <p:embed/>
                    <p:pic>
                      <p:nvPicPr>
                        <p:cNvPr id="0" name="Object 7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4" y="1136"/>
                          <a:ext cx="1440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2EBE6-5EDA-42D3-93DE-49F9FA89FA0F}" type="slidenum">
              <a:rPr lang="en-US"/>
              <a:pPr/>
              <a:t>21</a:t>
            </a:fld>
            <a:endParaRPr lang="en-CA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7299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371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CONVERTING BETWEEN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DEGREES AND RADIANS</a:t>
            </a:r>
          </a:p>
        </p:txBody>
      </p:sp>
      <p:graphicFrame>
        <p:nvGraphicFramePr>
          <p:cNvPr id="2772996" name="Object 4" descr="Pink tissue paper"/>
          <p:cNvGraphicFramePr>
            <a:graphicFrameLocks noChangeAspect="1"/>
          </p:cNvGraphicFramePr>
          <p:nvPr/>
        </p:nvGraphicFramePr>
        <p:xfrm>
          <a:off x="752475" y="1905000"/>
          <a:ext cx="3708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3057" name="Equation" r:id="rId4" imgW="3708400" imgH="939800" progId="Equation.DSMT4">
                  <p:embed/>
                </p:oleObj>
              </mc:Choice>
              <mc:Fallback>
                <p:oleObj name="Equation" r:id="rId4" imgW="3708400" imgH="9398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475" y="1905000"/>
                        <a:ext cx="37084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2997" name="Rectangle 5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graphicFrame>
        <p:nvGraphicFramePr>
          <p:cNvPr id="2772998" name="Object 6" descr="Pink tissue paper"/>
          <p:cNvGraphicFramePr>
            <a:graphicFrameLocks noChangeAspect="1"/>
          </p:cNvGraphicFramePr>
          <p:nvPr/>
        </p:nvGraphicFramePr>
        <p:xfrm>
          <a:off x="5118100" y="1905000"/>
          <a:ext cx="3708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3058" name="Equation" r:id="rId7" imgW="3708400" imgH="939800" progId="Equation.DSMT4">
                  <p:embed/>
                </p:oleObj>
              </mc:Choice>
              <mc:Fallback>
                <p:oleObj name="Equation" r:id="rId7" imgW="3708400" imgH="9398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8100" y="1905000"/>
                        <a:ext cx="37084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2999" name="Object 7" descr="Pink tissue paper"/>
          <p:cNvGraphicFramePr>
            <a:graphicFrameLocks noChangeAspect="1"/>
          </p:cNvGraphicFramePr>
          <p:nvPr/>
        </p:nvGraphicFramePr>
        <p:xfrm>
          <a:off x="3130550" y="3540125"/>
          <a:ext cx="33909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3059" name="Equation" r:id="rId9" imgW="3390840" imgH="1066680" progId="Equation.DSMT4">
                  <p:embed/>
                </p:oleObj>
              </mc:Choice>
              <mc:Fallback>
                <p:oleObj name="Equation" r:id="rId9" imgW="3390840" imgH="106668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0550" y="3540125"/>
                        <a:ext cx="33909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3000" name="Object 8" descr="Pink tissue paper"/>
          <p:cNvGraphicFramePr>
            <a:graphicFrameLocks noChangeAspect="1"/>
          </p:cNvGraphicFramePr>
          <p:nvPr/>
        </p:nvGraphicFramePr>
        <p:xfrm>
          <a:off x="2222500" y="4930775"/>
          <a:ext cx="4749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3060" name="Equation" r:id="rId11" imgW="4749480" imgH="1066680" progId="Equation.DSMT4">
                  <p:embed/>
                </p:oleObj>
              </mc:Choice>
              <mc:Fallback>
                <p:oleObj name="Equation" r:id="rId11" imgW="4749480" imgH="106668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2500" y="4930775"/>
                        <a:ext cx="4749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25BA1-8EF3-443A-837E-33ED2AFED9EC}" type="slidenum">
              <a:rPr lang="en-US"/>
              <a:pPr/>
              <a:t>22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7504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277504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Converting from Degrees to Radians</a:t>
            </a:r>
          </a:p>
        </p:txBody>
      </p:sp>
      <p:sp>
        <p:nvSpPr>
          <p:cNvPr id="2775045" name="Text Box 5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7848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Convert each angle in degrees to radians.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   a. 30° 	b. 90°	c. </a:t>
            </a:r>
            <a:r>
              <a:rPr lang="en-US" sz="3200" b="0" baseline="0">
                <a:latin typeface="Times New Roman" pitchFamily="18" charset="0"/>
                <a:sym typeface="Symbol" pitchFamily="18" charset="2"/>
              </a:rPr>
              <a:t></a:t>
            </a:r>
            <a:r>
              <a:rPr lang="en-US" sz="3200" b="0" baseline="0">
                <a:latin typeface="Times New Roman" pitchFamily="18" charset="0"/>
              </a:rPr>
              <a:t>225° 	d. 55°</a:t>
            </a:r>
          </a:p>
        </p:txBody>
      </p:sp>
      <p:sp>
        <p:nvSpPr>
          <p:cNvPr id="2775049" name="Text Box 9" descr="Pink tissue paper"/>
          <p:cNvSpPr txBox="1">
            <a:spLocks noChangeArrowheads="1"/>
          </p:cNvSpPr>
          <p:nvPr/>
        </p:nvSpPr>
        <p:spPr bwMode="auto">
          <a:xfrm>
            <a:off x="533400" y="2819400"/>
            <a:ext cx="1828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775060" name="Picture 20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3505200"/>
            <a:ext cx="58769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75061" name="Text Box 21" descr="Pink tissue paper"/>
          <p:cNvSpPr txBox="1">
            <a:spLocks noChangeArrowheads="1"/>
          </p:cNvSpPr>
          <p:nvPr/>
        </p:nvSpPr>
        <p:spPr bwMode="auto">
          <a:xfrm>
            <a:off x="952500" y="3625850"/>
            <a:ext cx="57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a.</a:t>
            </a:r>
          </a:p>
        </p:txBody>
      </p:sp>
      <p:pic>
        <p:nvPicPr>
          <p:cNvPr id="2775062" name="Picture 2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4791075"/>
            <a:ext cx="611505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75063" name="Text Box 23" descr="Pink tissue paper"/>
          <p:cNvSpPr txBox="1">
            <a:spLocks noChangeArrowheads="1"/>
          </p:cNvSpPr>
          <p:nvPr/>
        </p:nvSpPr>
        <p:spPr bwMode="auto">
          <a:xfrm>
            <a:off x="927100" y="4994275"/>
            <a:ext cx="57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b.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ED584-6C02-4588-928C-8E85236B8163}" type="slidenum">
              <a:rPr lang="en-US"/>
              <a:pPr/>
              <a:t>23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1805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2818051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Converting from Degrees to Radians</a:t>
            </a:r>
          </a:p>
        </p:txBody>
      </p:sp>
      <p:sp>
        <p:nvSpPr>
          <p:cNvPr id="2818053" name="Text Box 5" descr="Pink tissue paper"/>
          <p:cNvSpPr txBox="1">
            <a:spLocks noChangeArrowheads="1"/>
          </p:cNvSpPr>
          <p:nvPr/>
        </p:nvSpPr>
        <p:spPr bwMode="auto">
          <a:xfrm>
            <a:off x="533400" y="1066800"/>
            <a:ext cx="4114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818057" name="Text Box 9" descr="Pink tissue paper"/>
          <p:cNvSpPr txBox="1">
            <a:spLocks noChangeArrowheads="1"/>
          </p:cNvSpPr>
          <p:nvPr/>
        </p:nvSpPr>
        <p:spPr bwMode="auto">
          <a:xfrm>
            <a:off x="952500" y="4629150"/>
            <a:ext cx="57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d.</a:t>
            </a:r>
          </a:p>
        </p:txBody>
      </p:sp>
      <p:sp>
        <p:nvSpPr>
          <p:cNvPr id="2818059" name="Text Box 11" descr="Pink tissue paper"/>
          <p:cNvSpPr txBox="1">
            <a:spLocks noChangeArrowheads="1"/>
          </p:cNvSpPr>
          <p:nvPr/>
        </p:nvSpPr>
        <p:spPr bwMode="auto">
          <a:xfrm>
            <a:off x="927100" y="1905000"/>
            <a:ext cx="5715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c.</a:t>
            </a:r>
          </a:p>
        </p:txBody>
      </p:sp>
      <p:pic>
        <p:nvPicPr>
          <p:cNvPr id="2818060" name="Picture 12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2362200"/>
            <a:ext cx="80391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18061" name="Picture 13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4368800"/>
            <a:ext cx="628650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887D05-8A42-4247-81DB-A45730485A25}" type="slidenum">
              <a:rPr lang="en-US"/>
              <a:pPr/>
              <a:t>24</a:t>
            </a:fld>
            <a:endParaRPr lang="en-CA"/>
          </a:p>
        </p:txBody>
      </p:sp>
      <p:sp>
        <p:nvSpPr>
          <p:cNvPr id="1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1600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281600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Converting from Radians to Degrees</a:t>
            </a:r>
          </a:p>
        </p:txBody>
      </p:sp>
      <p:graphicFrame>
        <p:nvGraphicFramePr>
          <p:cNvPr id="2816004" name="Object 4" descr="Pink tissue paper"/>
          <p:cNvGraphicFramePr>
            <a:graphicFrameLocks noChangeAspect="1"/>
          </p:cNvGraphicFramePr>
          <p:nvPr/>
        </p:nvGraphicFramePr>
        <p:xfrm>
          <a:off x="749300" y="1701800"/>
          <a:ext cx="2222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102" name="Equation" r:id="rId4" imgW="2222280" imgH="952200" progId="Equation.DSMT4">
                  <p:embed/>
                </p:oleObj>
              </mc:Choice>
              <mc:Fallback>
                <p:oleObj name="Equation" r:id="rId4" imgW="2222280" imgH="9522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300" y="1701800"/>
                        <a:ext cx="22225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16005" name="Text Box 5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7848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Convert each angle in radians to degrees.</a:t>
            </a:r>
          </a:p>
        </p:txBody>
      </p:sp>
      <p:graphicFrame>
        <p:nvGraphicFramePr>
          <p:cNvPr id="2816006" name="Object 6" descr="Pink tissue paper"/>
          <p:cNvGraphicFramePr>
            <a:graphicFrameLocks noChangeAspect="1"/>
          </p:cNvGraphicFramePr>
          <p:nvPr/>
        </p:nvGraphicFramePr>
        <p:xfrm>
          <a:off x="3575050" y="1720850"/>
          <a:ext cx="24638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103" name="Equation" r:id="rId7" imgW="2463480" imgH="952200" progId="Equation.DSMT4">
                  <p:embed/>
                </p:oleObj>
              </mc:Choice>
              <mc:Fallback>
                <p:oleObj name="Equation" r:id="rId7" imgW="2463480" imgH="9522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5050" y="1720850"/>
                        <a:ext cx="24638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16007" name="Object 7" descr="Pink tissue paper"/>
          <p:cNvGraphicFramePr>
            <a:graphicFrameLocks noChangeAspect="1"/>
          </p:cNvGraphicFramePr>
          <p:nvPr/>
        </p:nvGraphicFramePr>
        <p:xfrm>
          <a:off x="6546850" y="2032000"/>
          <a:ext cx="18288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104" name="Equation" r:id="rId9" imgW="1828800" imgH="330200" progId="Equation.DSMT4">
                  <p:embed/>
                </p:oleObj>
              </mc:Choice>
              <mc:Fallback>
                <p:oleObj name="Equation" r:id="rId9" imgW="1828800" imgH="3302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6850" y="2032000"/>
                        <a:ext cx="18288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16008" name="Group 8"/>
          <p:cNvGrpSpPr>
            <a:grpSpLocks/>
          </p:cNvGrpSpPr>
          <p:nvPr/>
        </p:nvGrpSpPr>
        <p:grpSpPr bwMode="auto">
          <a:xfrm>
            <a:off x="381000" y="2819400"/>
            <a:ext cx="6667500" cy="1460500"/>
            <a:chOff x="192" y="1872"/>
            <a:chExt cx="4200" cy="920"/>
          </a:xfrm>
        </p:grpSpPr>
        <p:sp>
          <p:nvSpPr>
            <p:cNvPr id="2816009" name="Text Box 9" descr="Pink tissue paper"/>
            <p:cNvSpPr txBox="1">
              <a:spLocks noChangeArrowheads="1"/>
            </p:cNvSpPr>
            <p:nvPr/>
          </p:nvSpPr>
          <p:spPr bwMode="auto">
            <a:xfrm>
              <a:off x="192" y="1872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graphicFrame>
          <p:nvGraphicFramePr>
            <p:cNvPr id="2816010" name="Object 10" descr="Pink tissue paper"/>
            <p:cNvGraphicFramePr>
              <a:graphicFrameLocks noChangeAspect="1"/>
            </p:cNvGraphicFramePr>
            <p:nvPr/>
          </p:nvGraphicFramePr>
          <p:xfrm>
            <a:off x="295" y="2008"/>
            <a:ext cx="4097" cy="7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16105" name="Equation" r:id="rId11" imgW="6502320" imgH="1244520" progId="Equation.DSMT4">
                    <p:embed/>
                  </p:oleObj>
                </mc:Choice>
                <mc:Fallback>
                  <p:oleObj name="Equation" r:id="rId11" imgW="6502320" imgH="124452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5" y="2008"/>
                          <a:ext cx="4097" cy="7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16011" name="Line 11"/>
            <p:cNvSpPr>
              <a:spLocks noChangeShapeType="1"/>
            </p:cNvSpPr>
            <p:nvPr/>
          </p:nvSpPr>
          <p:spPr bwMode="auto">
            <a:xfrm flipH="1">
              <a:off x="1872" y="2200"/>
              <a:ext cx="296" cy="148"/>
            </a:xfrm>
            <a:prstGeom prst="line">
              <a:avLst/>
            </a:prstGeom>
            <a:noFill/>
            <a:ln w="25400">
              <a:solidFill>
                <a:srgbClr val="EC008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16012" name="Line 12"/>
            <p:cNvSpPr>
              <a:spLocks noChangeShapeType="1"/>
            </p:cNvSpPr>
            <p:nvPr/>
          </p:nvSpPr>
          <p:spPr bwMode="auto">
            <a:xfrm flipH="1">
              <a:off x="2344" y="2572"/>
              <a:ext cx="296" cy="148"/>
            </a:xfrm>
            <a:prstGeom prst="line">
              <a:avLst/>
            </a:prstGeom>
            <a:noFill/>
            <a:ln w="25400">
              <a:solidFill>
                <a:srgbClr val="EC008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816013" name="Group 13"/>
          <p:cNvGrpSpPr>
            <a:grpSpLocks/>
          </p:cNvGrpSpPr>
          <p:nvPr/>
        </p:nvGrpSpPr>
        <p:grpSpPr bwMode="auto">
          <a:xfrm>
            <a:off x="569913" y="4413250"/>
            <a:ext cx="8256587" cy="1066800"/>
            <a:chOff x="359" y="2780"/>
            <a:chExt cx="5201" cy="672"/>
          </a:xfrm>
        </p:grpSpPr>
        <p:graphicFrame>
          <p:nvGraphicFramePr>
            <p:cNvPr id="2816014" name="Object 14" descr="Pink tissue paper"/>
            <p:cNvGraphicFramePr>
              <a:graphicFrameLocks noChangeAspect="1"/>
            </p:cNvGraphicFramePr>
            <p:nvPr/>
          </p:nvGraphicFramePr>
          <p:xfrm>
            <a:off x="359" y="2780"/>
            <a:ext cx="5201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16106" name="Equation" r:id="rId13" imgW="8254800" imgH="1066680" progId="Equation.DSMT4">
                    <p:embed/>
                  </p:oleObj>
                </mc:Choice>
                <mc:Fallback>
                  <p:oleObj name="Equation" r:id="rId13" imgW="8254800" imgH="1066680" progId="Equation.DSMT4">
                    <p:embed/>
                    <p:pic>
                      <p:nvPicPr>
                        <p:cNvPr id="0" name="Object 14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9" y="2780"/>
                          <a:ext cx="5201" cy="6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6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16015" name="Line 15"/>
            <p:cNvSpPr>
              <a:spLocks noChangeShapeType="1"/>
            </p:cNvSpPr>
            <p:nvPr/>
          </p:nvSpPr>
          <p:spPr bwMode="auto">
            <a:xfrm flipH="1">
              <a:off x="2496" y="2824"/>
              <a:ext cx="296" cy="248"/>
            </a:xfrm>
            <a:prstGeom prst="line">
              <a:avLst/>
            </a:prstGeom>
            <a:noFill/>
            <a:ln w="25400">
              <a:solidFill>
                <a:srgbClr val="EC008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16016" name="Line 16"/>
            <p:cNvSpPr>
              <a:spLocks noChangeShapeType="1"/>
            </p:cNvSpPr>
            <p:nvPr/>
          </p:nvSpPr>
          <p:spPr bwMode="auto">
            <a:xfrm flipH="1">
              <a:off x="2976" y="3200"/>
              <a:ext cx="296" cy="248"/>
            </a:xfrm>
            <a:prstGeom prst="line">
              <a:avLst/>
            </a:prstGeom>
            <a:noFill/>
            <a:ln w="25400">
              <a:solidFill>
                <a:srgbClr val="EC008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2816017" name="Object 17" descr="Pink tissue paper"/>
          <p:cNvGraphicFramePr>
            <a:graphicFrameLocks noChangeAspect="1"/>
          </p:cNvGraphicFramePr>
          <p:nvPr/>
        </p:nvGraphicFramePr>
        <p:xfrm>
          <a:off x="565150" y="5632450"/>
          <a:ext cx="4457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107" name="Equation" r:id="rId15" imgW="4457520" imgH="952200" progId="Equation.DSMT4">
                  <p:embed/>
                </p:oleObj>
              </mc:Choice>
              <mc:Fallback>
                <p:oleObj name="Equation" r:id="rId15" imgW="4457520" imgH="952200" progId="Equation.DSMT4">
                  <p:embed/>
                  <p:pic>
                    <p:nvPicPr>
                      <p:cNvPr id="0" name="Object 1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" y="5632450"/>
                        <a:ext cx="4457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2059"/>
            <a:ext cx="9671518" cy="6855941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5E912-2EB6-406F-9C42-3D73DE4B9B7D}" type="slidenum">
              <a:rPr lang="en-US" smtClean="0"/>
              <a:pPr/>
              <a:t>25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109625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5E912-2EB6-406F-9C42-3D73DE4B9B7D}" type="slidenum">
              <a:rPr lang="en-US" smtClean="0"/>
              <a:pPr/>
              <a:t>26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2400"/>
            <a:ext cx="9491505" cy="716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49425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F72F3-EDBA-4C88-A21D-1358F5553466}" type="slidenum">
              <a:rPr lang="en-US"/>
              <a:pPr/>
              <a:t>27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770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066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COMPLEMENTS AND SUPPLEMENTS</a:t>
            </a:r>
          </a:p>
        </p:txBody>
      </p:sp>
      <p:sp>
        <p:nvSpPr>
          <p:cNvPr id="2777092" name="Rectangle 4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sp>
        <p:nvSpPr>
          <p:cNvPr id="2777093" name="Text Box 5" descr="Pink tissue paper"/>
          <p:cNvSpPr txBox="1">
            <a:spLocks noChangeArrowheads="1"/>
          </p:cNvSpPr>
          <p:nvPr/>
        </p:nvSpPr>
        <p:spPr bwMode="auto">
          <a:xfrm>
            <a:off x="800100" y="16764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Two positive angles are </a:t>
            </a:r>
            <a:r>
              <a:rPr lang="en-US" sz="3200" baseline="0">
                <a:latin typeface="Times New Roman" pitchFamily="18" charset="0"/>
              </a:rPr>
              <a:t>complements</a:t>
            </a:r>
            <a:r>
              <a:rPr lang="en-US" sz="3200" b="0" baseline="0">
                <a:latin typeface="Times New Roman" pitchFamily="18" charset="0"/>
              </a:rPr>
              <a:t> (or </a:t>
            </a:r>
            <a:r>
              <a:rPr lang="en-US" sz="3200" baseline="0">
                <a:latin typeface="Times New Roman" pitchFamily="18" charset="0"/>
              </a:rPr>
              <a:t>complementary angles</a:t>
            </a:r>
            <a:r>
              <a:rPr lang="en-US" sz="3200" b="0" baseline="0">
                <a:latin typeface="Times New Roman" pitchFamily="18" charset="0"/>
              </a:rPr>
              <a:t>) if the sum of their measures is 90º.</a:t>
            </a:r>
          </a:p>
        </p:txBody>
      </p:sp>
      <p:sp>
        <p:nvSpPr>
          <p:cNvPr id="2777094" name="Text Box 6" descr="Pink tissue paper"/>
          <p:cNvSpPr txBox="1">
            <a:spLocks noChangeArrowheads="1"/>
          </p:cNvSpPr>
          <p:nvPr/>
        </p:nvSpPr>
        <p:spPr bwMode="auto">
          <a:xfrm>
            <a:off x="838200" y="3733800"/>
            <a:ext cx="7848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Two positive angles are </a:t>
            </a:r>
            <a:r>
              <a:rPr lang="en-US" sz="3200" baseline="0">
                <a:latin typeface="Times New Roman" pitchFamily="18" charset="0"/>
              </a:rPr>
              <a:t>supplements</a:t>
            </a:r>
            <a:r>
              <a:rPr lang="en-US" sz="3200" b="0" baseline="0">
                <a:latin typeface="Times New Roman" pitchFamily="18" charset="0"/>
              </a:rPr>
              <a:t> (or </a:t>
            </a:r>
            <a:r>
              <a:rPr lang="en-US" sz="3200" baseline="0">
                <a:latin typeface="Times New Roman" pitchFamily="18" charset="0"/>
              </a:rPr>
              <a:t>supplementary angles</a:t>
            </a:r>
            <a:r>
              <a:rPr lang="en-US" sz="3200" b="0" baseline="0">
                <a:latin typeface="Times New Roman" pitchFamily="18" charset="0"/>
              </a:rPr>
              <a:t>) if the sum of their measures is 180º.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AF74E4-DBFB-460A-A490-4F773F53F674}" type="slidenum">
              <a:rPr lang="en-US"/>
              <a:pPr/>
              <a:t>28</a:t>
            </a:fld>
            <a:endParaRPr lang="en-CA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7913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2779139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Complements and Supplements</a:t>
            </a:r>
          </a:p>
        </p:txBody>
      </p:sp>
      <p:graphicFrame>
        <p:nvGraphicFramePr>
          <p:cNvPr id="2779140" name="Object 4" descr="Pink tissue paper"/>
          <p:cNvGraphicFramePr>
            <a:graphicFrameLocks noChangeAspect="1"/>
          </p:cNvGraphicFramePr>
          <p:nvPr/>
        </p:nvGraphicFramePr>
        <p:xfrm>
          <a:off x="2209800" y="2647950"/>
          <a:ext cx="10668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237" name="Equation" r:id="rId4" imgW="1066800" imgH="330200" progId="Equation.DSMT4">
                  <p:embed/>
                </p:oleObj>
              </mc:Choice>
              <mc:Fallback>
                <p:oleObj name="Equation" r:id="rId4" imgW="1066800" imgH="3302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2647950"/>
                        <a:ext cx="10668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9141" name="Text Box 5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78486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complement and the supplement of the given angle or explain why the angle has no complement or supplement.</a:t>
            </a:r>
          </a:p>
        </p:txBody>
      </p:sp>
      <p:graphicFrame>
        <p:nvGraphicFramePr>
          <p:cNvPr id="2779142" name="Object 6" descr="Pink tissue paper"/>
          <p:cNvGraphicFramePr>
            <a:graphicFrameLocks noChangeAspect="1"/>
          </p:cNvGraphicFramePr>
          <p:nvPr/>
        </p:nvGraphicFramePr>
        <p:xfrm>
          <a:off x="4724400" y="2667000"/>
          <a:ext cx="12954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238" name="Equation" r:id="rId7" imgW="1295400" imgH="330200" progId="Equation.DSMT4">
                  <p:embed/>
                </p:oleObj>
              </mc:Choice>
              <mc:Fallback>
                <p:oleObj name="Equation" r:id="rId7" imgW="1295400" imgH="3302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2667000"/>
                        <a:ext cx="12954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9143" name="Object 7" descr="Pink tissue paper"/>
          <p:cNvGraphicFramePr>
            <a:graphicFrameLocks noChangeAspect="1"/>
          </p:cNvGraphicFramePr>
          <p:nvPr/>
        </p:nvGraphicFramePr>
        <p:xfrm>
          <a:off x="749300" y="3810000"/>
          <a:ext cx="3378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239" name="Equation" r:id="rId9" imgW="3377880" imgH="1143000" progId="Equation.DSMT4">
                  <p:embed/>
                </p:oleObj>
              </mc:Choice>
              <mc:Fallback>
                <p:oleObj name="Equation" r:id="rId9" imgW="3377880" imgH="11430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300" y="3810000"/>
                        <a:ext cx="3378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9144" name="Object 8" descr="Pink tissue paper"/>
          <p:cNvGraphicFramePr>
            <a:graphicFrameLocks noChangeAspect="1"/>
          </p:cNvGraphicFramePr>
          <p:nvPr/>
        </p:nvGraphicFramePr>
        <p:xfrm>
          <a:off x="5162550" y="3803650"/>
          <a:ext cx="33020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240" name="Equation" r:id="rId11" imgW="3301920" imgH="1143000" progId="Equation.DSMT4">
                  <p:embed/>
                </p:oleObj>
              </mc:Choice>
              <mc:Fallback>
                <p:oleObj name="Equation" r:id="rId11" imgW="3301920" imgH="11430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2550" y="3803650"/>
                        <a:ext cx="33020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9145" name="Object 9" descr="Pink tissue paper"/>
          <p:cNvGraphicFramePr>
            <a:graphicFrameLocks noChangeAspect="1"/>
          </p:cNvGraphicFramePr>
          <p:nvPr/>
        </p:nvGraphicFramePr>
        <p:xfrm>
          <a:off x="5137150" y="5187950"/>
          <a:ext cx="33528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241" name="Equation" r:id="rId13" imgW="3352680" imgH="1143000" progId="Equation.DSMT4">
                  <p:embed/>
                </p:oleObj>
              </mc:Choice>
              <mc:Fallback>
                <p:oleObj name="Equation" r:id="rId13" imgW="3352680" imgH="11430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7150" y="5187950"/>
                        <a:ext cx="33528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79146" name="Group 10"/>
          <p:cNvGrpSpPr>
            <a:grpSpLocks/>
          </p:cNvGrpSpPr>
          <p:nvPr/>
        </p:nvGrpSpPr>
        <p:grpSpPr bwMode="auto">
          <a:xfrm>
            <a:off x="609600" y="2895600"/>
            <a:ext cx="6858000" cy="960438"/>
            <a:chOff x="384" y="1824"/>
            <a:chExt cx="4320" cy="605"/>
          </a:xfrm>
        </p:grpSpPr>
        <p:sp>
          <p:nvSpPr>
            <p:cNvPr id="2779147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384" y="1824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2779148" name="Rectangle 12" descr="Pink tissue paper"/>
            <p:cNvSpPr>
              <a:spLocks noChangeArrowheads="1"/>
            </p:cNvSpPr>
            <p:nvPr/>
          </p:nvSpPr>
          <p:spPr bwMode="auto">
            <a:xfrm>
              <a:off x="731" y="2064"/>
              <a:ext cx="138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complement</a:t>
              </a:r>
            </a:p>
          </p:txBody>
        </p:sp>
        <p:sp>
          <p:nvSpPr>
            <p:cNvPr id="2779149" name="Rectangle 13" descr="Pink tissue paper"/>
            <p:cNvSpPr>
              <a:spLocks noChangeArrowheads="1"/>
            </p:cNvSpPr>
            <p:nvPr/>
          </p:nvSpPr>
          <p:spPr bwMode="auto">
            <a:xfrm>
              <a:off x="3408" y="2064"/>
              <a:ext cx="129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6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supplement</a:t>
              </a:r>
            </a:p>
          </p:txBody>
        </p:sp>
      </p:grpSp>
      <p:graphicFrame>
        <p:nvGraphicFramePr>
          <p:cNvPr id="2779151" name="Object 15" descr="Pink tissue paper"/>
          <p:cNvGraphicFramePr>
            <a:graphicFrameLocks noChangeAspect="1"/>
          </p:cNvGraphicFramePr>
          <p:nvPr/>
        </p:nvGraphicFramePr>
        <p:xfrm>
          <a:off x="838200" y="5156200"/>
          <a:ext cx="22606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9242" name="Equation" r:id="rId15" imgW="2260440" imgH="533160" progId="Equation.DSMT4">
                  <p:embed/>
                </p:oleObj>
              </mc:Choice>
              <mc:Fallback>
                <p:oleObj name="Equation" r:id="rId15" imgW="2260440" imgH="533160" progId="Equation.DSMT4">
                  <p:embed/>
                  <p:pic>
                    <p:nvPicPr>
                      <p:cNvPr id="0" name="Object 1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5156200"/>
                        <a:ext cx="22606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9152" name="Rectangle 16" descr="Pink tissue paper"/>
          <p:cNvSpPr>
            <a:spLocks noChangeArrowheads="1"/>
          </p:cNvSpPr>
          <p:nvPr/>
        </p:nvSpPr>
        <p:spPr bwMode="auto">
          <a:xfrm>
            <a:off x="1271588" y="5715000"/>
            <a:ext cx="322421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does not have a complement.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29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2817030" name="Picture 6" descr="C:\Users\milligan\Desktop\doc\jun2011\IMG_0786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"/>
            <a:ext cx="9144000" cy="683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4701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69C7D-F108-4C90-AFD4-0FD6A015A8AC}" type="slidenum">
              <a:rPr lang="en-US"/>
              <a:pPr/>
              <a:t>30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8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371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ARC LENGTH FORMULA</a:t>
            </a:r>
          </a:p>
        </p:txBody>
      </p:sp>
      <p:graphicFrame>
        <p:nvGraphicFramePr>
          <p:cNvPr id="2781188" name="Object 4" descr="Pink tissue paper"/>
          <p:cNvGraphicFramePr>
            <a:graphicFrameLocks noChangeAspect="1"/>
          </p:cNvGraphicFramePr>
          <p:nvPr/>
        </p:nvGraphicFramePr>
        <p:xfrm>
          <a:off x="4178300" y="1752600"/>
          <a:ext cx="1003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206" name="Equation" r:id="rId4" imgW="1003300" imgH="342900" progId="Equation.DSMT4">
                  <p:embed/>
                </p:oleObj>
              </mc:Choice>
              <mc:Fallback>
                <p:oleObj name="Equation" r:id="rId4" imgW="1003300" imgH="3429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8300" y="1752600"/>
                        <a:ext cx="10033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6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81189" name="Rectangle 5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pic>
        <p:nvPicPr>
          <p:cNvPr id="2781190" name="Picture 6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314700"/>
            <a:ext cx="38862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81191" name="Text Box 7" descr="Pink tissue paper"/>
          <p:cNvSpPr txBox="1">
            <a:spLocks noChangeArrowheads="1"/>
          </p:cNvSpPr>
          <p:nvPr/>
        </p:nvSpPr>
        <p:spPr bwMode="auto">
          <a:xfrm>
            <a:off x="838200" y="2286000"/>
            <a:ext cx="7848600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6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where </a:t>
            </a:r>
            <a:r>
              <a:rPr lang="en-US" sz="3200" b="0" i="1" baseline="0">
                <a:latin typeface="Times New Roman" pitchFamily="18" charset="0"/>
              </a:rPr>
              <a:t>r</a:t>
            </a:r>
            <a:r>
              <a:rPr lang="en-US" sz="3200" b="0" baseline="0">
                <a:latin typeface="Times New Roman" pitchFamily="18" charset="0"/>
              </a:rPr>
              <a:t> is the radius of the circle and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is in radians.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E5484-44AA-46F6-8207-7233AEB755BA}" type="slidenum">
              <a:rPr lang="en-US"/>
              <a:pPr/>
              <a:t>31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2009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6</a:t>
            </a:r>
          </a:p>
        </p:txBody>
      </p:sp>
      <p:sp>
        <p:nvSpPr>
          <p:cNvPr id="2820099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Arc Length of a Circle</a:t>
            </a:r>
          </a:p>
        </p:txBody>
      </p:sp>
      <p:sp>
        <p:nvSpPr>
          <p:cNvPr id="2820101" name="Text Box 5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81915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 circle has a radius of 18 inches. Find the length of the arc intercepted by a central angle with measure 210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º.</a:t>
            </a:r>
          </a:p>
        </p:txBody>
      </p:sp>
      <p:sp>
        <p:nvSpPr>
          <p:cNvPr id="2820107" name="Text Box 11" descr="Pink tissue paper"/>
          <p:cNvSpPr txBox="1">
            <a:spLocks noChangeArrowheads="1"/>
          </p:cNvSpPr>
          <p:nvPr/>
        </p:nvSpPr>
        <p:spPr bwMode="auto">
          <a:xfrm>
            <a:off x="609600" y="2667000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2820112" name="Picture 16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352800"/>
            <a:ext cx="3990975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20114" name="Picture 18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971800"/>
            <a:ext cx="403860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20115" name="Picture 19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4171950"/>
            <a:ext cx="2181225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32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474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73B6E-CF6B-4754-99C9-A245DDC1672E}" type="slidenum">
              <a:rPr lang="en-US"/>
              <a:pPr/>
              <a:t>33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8323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783235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Distance between Cities</a:t>
            </a:r>
          </a:p>
        </p:txBody>
      </p:sp>
      <p:sp>
        <p:nvSpPr>
          <p:cNvPr id="2783236" name="Text Box 4" descr="Pink tissue paper"/>
          <p:cNvSpPr txBox="1">
            <a:spLocks noChangeArrowheads="1"/>
          </p:cNvSpPr>
          <p:nvPr/>
        </p:nvSpPr>
        <p:spPr bwMode="auto">
          <a:xfrm>
            <a:off x="647700" y="1143000"/>
            <a:ext cx="78486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We obtain the latitude of a location </a:t>
            </a:r>
            <a:r>
              <a:rPr lang="en-US" sz="3200" b="0" i="1" baseline="0">
                <a:latin typeface="Times New Roman" pitchFamily="18" charset="0"/>
              </a:rPr>
              <a:t>L</a:t>
            </a:r>
            <a:r>
              <a:rPr lang="en-US" sz="3200" b="0" baseline="0">
                <a:latin typeface="Times New Roman" pitchFamily="18" charset="0"/>
              </a:rPr>
              <a:t> anywhere on Earth by first finding the point of intersection,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, between the meridian through </a:t>
            </a:r>
            <a:r>
              <a:rPr lang="en-US" sz="3200" b="0" i="1" baseline="0">
                <a:latin typeface="Times New Roman" pitchFamily="18" charset="0"/>
              </a:rPr>
              <a:t>L</a:t>
            </a:r>
            <a:r>
              <a:rPr lang="en-US" sz="3200" b="0" baseline="0">
                <a:latin typeface="Times New Roman" pitchFamily="18" charset="0"/>
              </a:rPr>
              <a:t> and the equator. </a:t>
            </a:r>
          </a:p>
        </p:txBody>
      </p:sp>
      <p:sp>
        <p:nvSpPr>
          <p:cNvPr id="2783237" name="Text Box 5" descr="Pink tissue paper"/>
          <p:cNvSpPr txBox="1">
            <a:spLocks noChangeArrowheads="1"/>
          </p:cNvSpPr>
          <p:nvPr/>
        </p:nvSpPr>
        <p:spPr bwMode="auto">
          <a:xfrm>
            <a:off x="609600" y="3124200"/>
            <a:ext cx="40005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latitude of </a:t>
            </a:r>
            <a:r>
              <a:rPr lang="en-US" sz="3200" b="0" i="1" baseline="0">
                <a:latin typeface="Times New Roman" pitchFamily="18" charset="0"/>
              </a:rPr>
              <a:t>L</a:t>
            </a:r>
            <a:r>
              <a:rPr lang="en-US" sz="3200" b="0" baseline="0">
                <a:latin typeface="Times New Roman" pitchFamily="18" charset="0"/>
              </a:rPr>
              <a:t> is the angle formed by rays drawn from the center of the Earth to points </a:t>
            </a:r>
            <a:r>
              <a:rPr lang="en-US" sz="3200" b="0" i="1" baseline="0">
                <a:latin typeface="Times New Roman" pitchFamily="18" charset="0"/>
              </a:rPr>
              <a:t>L</a:t>
            </a:r>
            <a:r>
              <a:rPr lang="en-US" sz="3200" b="0" baseline="0">
                <a:latin typeface="Times New Roman" pitchFamily="18" charset="0"/>
              </a:rPr>
              <a:t> and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, with the ray through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 being the initial ray.</a:t>
            </a:r>
          </a:p>
        </p:txBody>
      </p:sp>
      <p:pic>
        <p:nvPicPr>
          <p:cNvPr id="2783238" name="Picture 6" descr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862263"/>
            <a:ext cx="3814763" cy="351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78FC94-FE48-430E-ABBF-DF17AD503266}" type="slidenum">
              <a:rPr lang="en-US"/>
              <a:pPr/>
              <a:t>34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85282" name="Rectangle 2"/>
          <p:cNvSpPr>
            <a:spLocks noChangeArrowheads="1"/>
          </p:cNvSpPr>
          <p:nvPr/>
        </p:nvSpPr>
        <p:spPr bwMode="auto">
          <a:xfrm>
            <a:off x="609600" y="381000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78528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Distance between Cities</a:t>
            </a:r>
          </a:p>
        </p:txBody>
      </p:sp>
      <p:sp>
        <p:nvSpPr>
          <p:cNvPr id="2785284" name="Text Box 4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78486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(Continued)</a:t>
            </a:r>
          </a:p>
          <a:p>
            <a:r>
              <a:rPr lang="en-US" sz="3200" b="0" baseline="0">
                <a:latin typeface="Times New Roman" pitchFamily="18" charset="0"/>
              </a:rPr>
              <a:t>Billings, Montana, is due north of Grand Junction, Colorado. Find the distance between Billings (latitude 45º48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′</a:t>
            </a:r>
            <a:r>
              <a:rPr lang="en-US" b="0" baseline="0">
                <a:latin typeface="Bradley Hand ITC TT-Bold" pitchFamily="1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N) and Grand Junction (latitude 39º7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′</a:t>
            </a:r>
            <a:r>
              <a:rPr lang="en-US" sz="3200" b="0" baseline="0">
                <a:latin typeface="Times New Roman" pitchFamily="18" charset="0"/>
              </a:rPr>
              <a:t> N). Use 3960 miles as the radius of Earth. </a:t>
            </a:r>
          </a:p>
        </p:txBody>
      </p:sp>
      <p:grpSp>
        <p:nvGrpSpPr>
          <p:cNvPr id="2785285" name="Group 5"/>
          <p:cNvGrpSpPr>
            <a:grpSpLocks/>
          </p:cNvGrpSpPr>
          <p:nvPr/>
        </p:nvGrpSpPr>
        <p:grpSpPr bwMode="auto">
          <a:xfrm>
            <a:off x="647700" y="4267200"/>
            <a:ext cx="7848600" cy="1895475"/>
            <a:chOff x="408" y="2910"/>
            <a:chExt cx="4944" cy="1194"/>
          </a:xfrm>
        </p:grpSpPr>
        <p:sp>
          <p:nvSpPr>
            <p:cNvPr id="2785286" name="Text Box 6" descr="Pink tissue paper"/>
            <p:cNvSpPr txBox="1">
              <a:spLocks noChangeArrowheads="1"/>
            </p:cNvSpPr>
            <p:nvPr/>
          </p:nvSpPr>
          <p:spPr bwMode="auto">
            <a:xfrm>
              <a:off x="408" y="2910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3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2785287" name="Text Box 7" descr="Pink tissue paper"/>
            <p:cNvSpPr txBox="1">
              <a:spLocks noChangeArrowheads="1"/>
            </p:cNvSpPr>
            <p:nvPr/>
          </p:nvSpPr>
          <p:spPr bwMode="auto">
            <a:xfrm>
              <a:off x="408" y="3168"/>
              <a:ext cx="4944" cy="9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3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Because Billings is due north of Grand Junction, the same meridian passes through both cities.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E543F-7043-42D8-9C5C-CFF0B703AE51}" type="slidenum">
              <a:rPr lang="en-US"/>
              <a:pPr/>
              <a:t>35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8733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787331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Distance between Cities</a:t>
            </a:r>
          </a:p>
        </p:txBody>
      </p:sp>
      <p:sp>
        <p:nvSpPr>
          <p:cNvPr id="2787332" name="Text Box 4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787333" name="Text Box 5" descr="Pink tissue paper"/>
          <p:cNvSpPr txBox="1">
            <a:spLocks noChangeArrowheads="1"/>
          </p:cNvSpPr>
          <p:nvPr/>
        </p:nvSpPr>
        <p:spPr bwMode="auto">
          <a:xfrm>
            <a:off x="609600" y="1447800"/>
            <a:ext cx="78486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distance between cities is the length of the arc, </a:t>
            </a:r>
            <a:r>
              <a:rPr lang="en-US" sz="3200" b="0" i="1" baseline="0">
                <a:latin typeface="Times New Roman" pitchFamily="18" charset="0"/>
              </a:rPr>
              <a:t>s</a:t>
            </a:r>
            <a:r>
              <a:rPr lang="en-US" sz="3200" b="0" baseline="0">
                <a:latin typeface="Times New Roman" pitchFamily="18" charset="0"/>
              </a:rPr>
              <a:t>, on this meridian subtended by the central angle,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, that is the difference in their latitudes.</a:t>
            </a:r>
          </a:p>
        </p:txBody>
      </p:sp>
      <p:pic>
        <p:nvPicPr>
          <p:cNvPr id="2787334" name="Picture 6" descr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276600"/>
            <a:ext cx="4922838" cy="313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69634-9CC1-4984-876F-3A40B307E506}" type="slidenum">
              <a:rPr lang="en-US"/>
              <a:pPr/>
              <a:t>36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8937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2789379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Distance between Cities</a:t>
            </a:r>
          </a:p>
        </p:txBody>
      </p:sp>
      <p:sp>
        <p:nvSpPr>
          <p:cNvPr id="2789380" name="Text Box 4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2789381" name="Text Box 5" descr="Pink tissue paper"/>
          <p:cNvSpPr txBox="1">
            <a:spLocks noChangeArrowheads="1"/>
          </p:cNvSpPr>
          <p:nvPr/>
        </p:nvSpPr>
        <p:spPr bwMode="auto">
          <a:xfrm>
            <a:off x="609600" y="1447800"/>
            <a:ext cx="78486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Measure of angle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is 45º48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′</a:t>
            </a:r>
            <a:r>
              <a:rPr lang="en-US" sz="3200" b="0" baseline="0">
                <a:latin typeface="Times New Roman" pitchFamily="18" charset="0"/>
              </a:rPr>
              <a:t> – 39º7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′</a:t>
            </a:r>
            <a:r>
              <a:rPr lang="en-US" sz="3200" b="0" baseline="0">
                <a:latin typeface="Times New Roman" pitchFamily="18" charset="0"/>
              </a:rPr>
              <a:t> = 6º41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′</a:t>
            </a:r>
            <a:endParaRPr lang="en-US" sz="3200" b="0" baseline="0">
              <a:latin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</a:rPr>
              <a:t>Convert this to radians.</a:t>
            </a:r>
          </a:p>
        </p:txBody>
      </p:sp>
      <p:grpSp>
        <p:nvGrpSpPr>
          <p:cNvPr id="2789382" name="Group 6"/>
          <p:cNvGrpSpPr>
            <a:grpSpLocks/>
          </p:cNvGrpSpPr>
          <p:nvPr/>
        </p:nvGrpSpPr>
        <p:grpSpPr bwMode="auto">
          <a:xfrm>
            <a:off x="1041400" y="2501900"/>
            <a:ext cx="6872288" cy="1422400"/>
            <a:chOff x="656" y="1576"/>
            <a:chExt cx="4329" cy="896"/>
          </a:xfrm>
        </p:grpSpPr>
        <p:graphicFrame>
          <p:nvGraphicFramePr>
            <p:cNvPr id="2789383" name="Object 7" descr="Pink tissue paper"/>
            <p:cNvGraphicFramePr>
              <a:graphicFrameLocks noChangeAspect="1"/>
            </p:cNvGraphicFramePr>
            <p:nvPr/>
          </p:nvGraphicFramePr>
          <p:xfrm>
            <a:off x="656" y="1576"/>
            <a:ext cx="4329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9430" name="Equation" r:id="rId5" imgW="6870600" imgH="1066680" progId="Equation.DSMT4">
                    <p:embed/>
                  </p:oleObj>
                </mc:Choice>
                <mc:Fallback>
                  <p:oleObj name="Equation" r:id="rId5" imgW="6870600" imgH="1066680" progId="Equation.DSMT4">
                    <p:embed/>
                    <p:pic>
                      <p:nvPicPr>
                        <p:cNvPr id="0" name="Object 7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6" y="1576"/>
                          <a:ext cx="4329" cy="6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89384" name="Object 8"/>
            <p:cNvGraphicFramePr>
              <a:graphicFrameLocks noChangeAspect="1"/>
            </p:cNvGraphicFramePr>
            <p:nvPr/>
          </p:nvGraphicFramePr>
          <p:xfrm>
            <a:off x="2544" y="2264"/>
            <a:ext cx="1648" cy="2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9431" name="Equation" r:id="rId7" imgW="2616200" imgH="330200" progId="Equation.DSMT4">
                    <p:embed/>
                  </p:oleObj>
                </mc:Choice>
                <mc:Fallback>
                  <p:oleObj name="Equation" r:id="rId7" imgW="2616200" imgH="330200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44" y="2264"/>
                          <a:ext cx="1648" cy="2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89385" name="Group 9"/>
          <p:cNvGrpSpPr>
            <a:grpSpLocks/>
          </p:cNvGrpSpPr>
          <p:nvPr/>
        </p:nvGrpSpPr>
        <p:grpSpPr bwMode="auto">
          <a:xfrm>
            <a:off x="609600" y="4114800"/>
            <a:ext cx="7848600" cy="2387600"/>
            <a:chOff x="384" y="2592"/>
            <a:chExt cx="4944" cy="1504"/>
          </a:xfrm>
        </p:grpSpPr>
        <p:sp>
          <p:nvSpPr>
            <p:cNvPr id="2789386" name="Text Box 10" descr="Pink tissue paper"/>
            <p:cNvSpPr txBox="1">
              <a:spLocks noChangeArrowheads="1"/>
            </p:cNvSpPr>
            <p:nvPr/>
          </p:nvSpPr>
          <p:spPr bwMode="auto">
            <a:xfrm>
              <a:off x="384" y="2592"/>
              <a:ext cx="4944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Use the arc length formula</a:t>
              </a:r>
            </a:p>
          </p:txBody>
        </p:sp>
        <p:graphicFrame>
          <p:nvGraphicFramePr>
            <p:cNvPr id="2789387" name="Object 11"/>
            <p:cNvGraphicFramePr>
              <a:graphicFrameLocks noChangeAspect="1"/>
            </p:cNvGraphicFramePr>
            <p:nvPr/>
          </p:nvGraphicFramePr>
          <p:xfrm>
            <a:off x="1668" y="3056"/>
            <a:ext cx="2528" cy="10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9432" name="Equation" r:id="rId9" imgW="4012920" imgH="1650960" progId="Equation.DSMT4">
                    <p:embed/>
                  </p:oleObj>
                </mc:Choice>
                <mc:Fallback>
                  <p:oleObj name="Equation" r:id="rId9" imgW="4012920" imgH="1650960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68" y="3056"/>
                          <a:ext cx="2528" cy="10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5E912-2EB6-406F-9C42-3D73DE4B9B7D}" type="slidenum">
              <a:rPr lang="en-US" smtClean="0"/>
              <a:pPr/>
              <a:t>37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1"/>
            <a:ext cx="9144000" cy="693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627882"/>
      </p:ext>
    </p:extLst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38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603506"/>
      </p:ext>
    </p:extLst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6ABDBC-6D6A-4EFE-94A3-51CFFD8DED9C}" type="slidenum">
              <a:rPr lang="en-US"/>
              <a:pPr/>
              <a:t>39</a:t>
            </a:fld>
            <a:endParaRPr lang="en-CA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91426" name="Rectangle 2"/>
          <p:cNvSpPr>
            <a:spLocks noGrp="1" noChangeArrowheads="1"/>
          </p:cNvSpPr>
          <p:nvPr>
            <p:ph type="title"/>
          </p:nvPr>
        </p:nvSpPr>
        <p:spPr>
          <a:xfrm>
            <a:off x="647700" y="3048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LINEAR AND ANGULAR SPEED</a:t>
            </a:r>
          </a:p>
        </p:txBody>
      </p:sp>
      <p:sp>
        <p:nvSpPr>
          <p:cNvPr id="2791428" name="Rectangle 4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sp>
        <p:nvSpPr>
          <p:cNvPr id="2791429" name="Text Box 5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81534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Suppose an object travels around a circle of radius r. If the object travels through an angle of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radians and an arc of length </a:t>
            </a:r>
            <a:r>
              <a:rPr lang="en-US" sz="3200" b="0" i="1" baseline="0">
                <a:latin typeface="Times New Roman" pitchFamily="18" charset="0"/>
              </a:rPr>
              <a:t>s</a:t>
            </a:r>
            <a:r>
              <a:rPr lang="en-US" sz="3200" b="0" baseline="0">
                <a:latin typeface="Times New Roman" pitchFamily="18" charset="0"/>
              </a:rPr>
              <a:t>, in time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, then</a:t>
            </a:r>
          </a:p>
        </p:txBody>
      </p:sp>
      <p:grpSp>
        <p:nvGrpSpPr>
          <p:cNvPr id="2791430" name="Group 6"/>
          <p:cNvGrpSpPr>
            <a:grpSpLocks/>
          </p:cNvGrpSpPr>
          <p:nvPr/>
        </p:nvGrpSpPr>
        <p:grpSpPr bwMode="auto">
          <a:xfrm>
            <a:off x="762000" y="2438400"/>
            <a:ext cx="7734300" cy="1193800"/>
            <a:chOff x="528" y="1536"/>
            <a:chExt cx="4872" cy="752"/>
          </a:xfrm>
        </p:grpSpPr>
        <p:graphicFrame>
          <p:nvGraphicFramePr>
            <p:cNvPr id="2791431" name="Object 7" descr="Pink tissue paper"/>
            <p:cNvGraphicFramePr>
              <a:graphicFrameLocks noChangeAspect="1"/>
            </p:cNvGraphicFramePr>
            <p:nvPr/>
          </p:nvGraphicFramePr>
          <p:xfrm>
            <a:off x="528" y="1536"/>
            <a:ext cx="880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1481" name="Equation" r:id="rId5" imgW="1346200" imgH="939800" progId="Equation.DSMT4">
                    <p:embed/>
                  </p:oleObj>
                </mc:Choice>
                <mc:Fallback>
                  <p:oleObj name="Equation" r:id="rId5" imgW="1346200" imgH="939800" progId="Equation.DSMT4">
                    <p:embed/>
                    <p:pic>
                      <p:nvPicPr>
                        <p:cNvPr id="0" name="Object 7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536"/>
                          <a:ext cx="880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91432" name="Text Box 8" descr="Pink tissue paper"/>
            <p:cNvSpPr txBox="1">
              <a:spLocks noChangeArrowheads="1"/>
            </p:cNvSpPr>
            <p:nvPr/>
          </p:nvSpPr>
          <p:spPr bwMode="auto">
            <a:xfrm>
              <a:off x="1728" y="1632"/>
              <a:ext cx="3672" cy="6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is the (average) </a:t>
              </a:r>
              <a:r>
                <a:rPr lang="en-US" sz="3200" baseline="0">
                  <a:latin typeface="Times New Roman" pitchFamily="18" charset="0"/>
                </a:rPr>
                <a:t>linear speed</a:t>
              </a:r>
              <a:r>
                <a:rPr lang="en-US" sz="3200" b="0" baseline="0">
                  <a:latin typeface="Times New Roman" pitchFamily="18" charset="0"/>
                </a:rPr>
                <a:t> of the object; and</a:t>
              </a:r>
            </a:p>
          </p:txBody>
        </p:sp>
      </p:grpSp>
      <p:grpSp>
        <p:nvGrpSpPr>
          <p:cNvPr id="2791433" name="Group 9"/>
          <p:cNvGrpSpPr>
            <a:grpSpLocks/>
          </p:cNvGrpSpPr>
          <p:nvPr/>
        </p:nvGrpSpPr>
        <p:grpSpPr bwMode="auto">
          <a:xfrm>
            <a:off x="733425" y="3530600"/>
            <a:ext cx="7839075" cy="1193800"/>
            <a:chOff x="462" y="2512"/>
            <a:chExt cx="4938" cy="752"/>
          </a:xfrm>
        </p:grpSpPr>
        <p:graphicFrame>
          <p:nvGraphicFramePr>
            <p:cNvPr id="2791434" name="Object 10" descr="Pink tissue paper"/>
            <p:cNvGraphicFramePr>
              <a:graphicFrameLocks noChangeAspect="1"/>
            </p:cNvGraphicFramePr>
            <p:nvPr/>
          </p:nvGraphicFramePr>
          <p:xfrm>
            <a:off x="462" y="2512"/>
            <a:ext cx="1013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1482" name="Equation" r:id="rId7" imgW="1549400" imgH="939800" progId="Equation.DSMT4">
                    <p:embed/>
                  </p:oleObj>
                </mc:Choice>
                <mc:Fallback>
                  <p:oleObj name="Equation" r:id="rId7" imgW="1549400" imgH="9398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" y="2512"/>
                          <a:ext cx="1013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91435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1728" y="2608"/>
              <a:ext cx="3672" cy="6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is the (average) </a:t>
              </a:r>
              <a:r>
                <a:rPr lang="en-US" sz="3200" baseline="0">
                  <a:latin typeface="Times New Roman" pitchFamily="18" charset="0"/>
                </a:rPr>
                <a:t>angular speed</a:t>
              </a:r>
              <a:r>
                <a:rPr lang="en-US" sz="3200" b="0" baseline="0">
                  <a:latin typeface="Times New Roman" pitchFamily="18" charset="0"/>
                </a:rPr>
                <a:t> of the object.</a:t>
              </a:r>
            </a:p>
          </p:txBody>
        </p:sp>
      </p:grpSp>
      <p:grpSp>
        <p:nvGrpSpPr>
          <p:cNvPr id="2791436" name="Group 12"/>
          <p:cNvGrpSpPr>
            <a:grpSpLocks/>
          </p:cNvGrpSpPr>
          <p:nvPr/>
        </p:nvGrpSpPr>
        <p:grpSpPr bwMode="auto">
          <a:xfrm>
            <a:off x="647700" y="4648200"/>
            <a:ext cx="7924800" cy="1600200"/>
            <a:chOff x="408" y="2928"/>
            <a:chExt cx="4992" cy="1008"/>
          </a:xfrm>
        </p:grpSpPr>
        <p:graphicFrame>
          <p:nvGraphicFramePr>
            <p:cNvPr id="2791437" name="Object 13" descr="Pink tissue paper"/>
            <p:cNvGraphicFramePr>
              <a:graphicFrameLocks noChangeAspect="1"/>
            </p:cNvGraphicFramePr>
            <p:nvPr/>
          </p:nvGraphicFramePr>
          <p:xfrm>
            <a:off x="462" y="3664"/>
            <a:ext cx="1146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1483" name="Equation" r:id="rId9" imgW="1752600" imgH="431800" progId="Equation.DSMT4">
                    <p:embed/>
                  </p:oleObj>
                </mc:Choice>
                <mc:Fallback>
                  <p:oleObj name="Equation" r:id="rId9" imgW="1752600" imgH="431800" progId="Equation.DSMT4">
                    <p:embed/>
                    <p:pic>
                      <p:nvPicPr>
                        <p:cNvPr id="0" name="Object 13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" y="3664"/>
                          <a:ext cx="1146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91438" name="Text Box 14" descr="Pink tissue paper"/>
            <p:cNvSpPr txBox="1">
              <a:spLocks noChangeArrowheads="1"/>
            </p:cNvSpPr>
            <p:nvPr/>
          </p:nvSpPr>
          <p:spPr bwMode="auto">
            <a:xfrm>
              <a:off x="408" y="2928"/>
              <a:ext cx="4992" cy="6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Further, since </a:t>
              </a:r>
              <a:r>
                <a:rPr lang="en-US" sz="3200" b="0" i="1" baseline="0">
                  <a:latin typeface="Times New Roman" pitchFamily="18" charset="0"/>
                </a:rPr>
                <a:t>s</a:t>
              </a:r>
              <a:r>
                <a:rPr lang="en-US" sz="3200" b="0" baseline="0">
                  <a:latin typeface="Times New Roman" pitchFamily="18" charset="0"/>
                </a:rPr>
                <a:t> = </a:t>
              </a:r>
              <a:r>
                <a:rPr lang="en-US" sz="3200" b="0" i="1" baseline="0">
                  <a:latin typeface="Times New Roman" pitchFamily="18" charset="0"/>
                </a:rPr>
                <a:t>r</a:t>
              </a:r>
              <a:r>
                <a:rPr lang="en-US" sz="3200" b="0" i="1" baseline="0">
                  <a:latin typeface="Symbol" pitchFamily="18" charset="2"/>
                  <a:sym typeface="Symbol" pitchFamily="18" charset="2"/>
                </a:rPr>
                <a:t></a:t>
              </a:r>
              <a:r>
                <a:rPr lang="en-US" sz="3200" b="0" baseline="0">
                  <a:latin typeface="Times New Roman" pitchFamily="18" charset="0"/>
                </a:rPr>
                <a:t>  (replacing </a:t>
              </a:r>
              <a:r>
                <a:rPr lang="en-US" sz="3200" b="0" i="1" baseline="0">
                  <a:latin typeface="Times New Roman" pitchFamily="18" charset="0"/>
                </a:rPr>
                <a:t>s</a:t>
              </a:r>
              <a:r>
                <a:rPr lang="en-US" sz="3200" b="0" baseline="0">
                  <a:latin typeface="Times New Roman" pitchFamily="18" charset="0"/>
                </a:rPr>
                <a:t> by </a:t>
              </a:r>
              <a:r>
                <a:rPr lang="en-US" sz="3200" b="0" i="1" baseline="0">
                  <a:latin typeface="Times New Roman" pitchFamily="18" charset="0"/>
                </a:rPr>
                <a:t>r</a:t>
              </a:r>
              <a:r>
                <a:rPr lang="en-US" sz="3200" b="0" i="1" baseline="0">
                  <a:latin typeface="Symbol" pitchFamily="18" charset="2"/>
                  <a:sym typeface="Symbol" pitchFamily="18" charset="2"/>
                </a:rPr>
                <a:t></a:t>
              </a:r>
              <a:r>
                <a:rPr lang="en-US" sz="3200" b="0" baseline="0">
                  <a:latin typeface="Times New Roman" pitchFamily="18" charset="0"/>
                </a:rPr>
                <a:t> in </a:t>
              </a:r>
              <a:r>
                <a:rPr lang="en-US" sz="3200" baseline="0">
                  <a:latin typeface="Times New Roman" pitchFamily="18" charset="0"/>
                </a:rPr>
                <a:t>1.</a:t>
              </a:r>
              <a:r>
                <a:rPr lang="en-US" sz="3200" b="0" baseline="0">
                  <a:latin typeface="Times New Roman" pitchFamily="18" charset="0"/>
                </a:rPr>
                <a:t> and using </a:t>
              </a:r>
              <a:r>
                <a:rPr lang="en-US" sz="3200" baseline="0">
                  <a:latin typeface="Times New Roman" pitchFamily="18" charset="0"/>
                </a:rPr>
                <a:t>2.</a:t>
              </a:r>
              <a:r>
                <a:rPr lang="en-US" sz="3200" b="0" baseline="0">
                  <a:latin typeface="Times New Roman" pitchFamily="18" charset="0"/>
                </a:rPr>
                <a:t>), we have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7C043-7B39-4C2D-8EFD-9F3B2C6B7DDD}" type="slidenum">
              <a:rPr lang="en-US"/>
              <a:pPr/>
              <a:t>40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9347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2793475" name="Rectangle 3"/>
          <p:cNvSpPr>
            <a:spLocks noChangeArrowheads="1"/>
          </p:cNvSpPr>
          <p:nvPr/>
        </p:nvSpPr>
        <p:spPr bwMode="auto">
          <a:xfrm>
            <a:off x="2817813" y="228600"/>
            <a:ext cx="6097587" cy="83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Angular and Linear Speed from Revolutions per Minute</a:t>
            </a:r>
          </a:p>
        </p:txBody>
      </p:sp>
      <p:sp>
        <p:nvSpPr>
          <p:cNvPr id="2793476" name="Text Box 4" descr="Pink tissue paper"/>
          <p:cNvSpPr txBox="1">
            <a:spLocks noChangeArrowheads="1"/>
          </p:cNvSpPr>
          <p:nvPr/>
        </p:nvSpPr>
        <p:spPr bwMode="auto">
          <a:xfrm>
            <a:off x="838200" y="1066800"/>
            <a:ext cx="7696200" cy="2509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A model plane is attached to a swivel so that it flies in a circular path at the end of a        12-foot wire at the rate of 15 revolutions per minute. Find the angular speed and the linear speed of the plane. </a:t>
            </a:r>
          </a:p>
        </p:txBody>
      </p:sp>
      <p:pic>
        <p:nvPicPr>
          <p:cNvPr id="2793477" name="Picture 5" descr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38" y="3576638"/>
            <a:ext cx="6697662" cy="306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6416A-68D8-45D6-B08D-6ACA5E1CB1F8}" type="slidenum">
              <a:rPr lang="en-US"/>
              <a:pPr/>
              <a:t>41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9552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2795523" name="Rectangle 3"/>
          <p:cNvSpPr>
            <a:spLocks noChangeArrowheads="1"/>
          </p:cNvSpPr>
          <p:nvPr/>
        </p:nvSpPr>
        <p:spPr bwMode="auto">
          <a:xfrm>
            <a:off x="2817813" y="228600"/>
            <a:ext cx="6097587" cy="838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Angular and Linear Speed from Revolutions per Minute</a:t>
            </a:r>
          </a:p>
        </p:txBody>
      </p:sp>
      <p:sp>
        <p:nvSpPr>
          <p:cNvPr id="2795524" name="Text Box 4" descr="Pink tissue paper"/>
          <p:cNvSpPr txBox="1">
            <a:spLocks noChangeArrowheads="1"/>
          </p:cNvSpPr>
          <p:nvPr/>
        </p:nvSpPr>
        <p:spPr bwMode="auto">
          <a:xfrm>
            <a:off x="685800" y="1509713"/>
            <a:ext cx="8229600" cy="49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Because angular speed is measured in radians per unit of time, we must first convert revolutions per minute into radians per minute.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1 revolution = 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rad; </a:t>
            </a:r>
          </a:p>
          <a:p>
            <a:r>
              <a:rPr lang="en-US" sz="3200" b="0" baseline="0">
                <a:latin typeface="Times New Roman" pitchFamily="18" charset="0"/>
              </a:rPr>
              <a:t>15 revolutions = 15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∙ </a:t>
            </a:r>
            <a:r>
              <a:rPr lang="en-US" sz="3200" b="0" baseline="0">
                <a:latin typeface="Times New Roman" pitchFamily="18" charset="0"/>
              </a:rPr>
              <a:t>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rad = 30</a:t>
            </a:r>
            <a:r>
              <a:rPr lang="en-US" sz="3200" b="0" i="1" baseline="0">
                <a:latin typeface="Times New Roman" pitchFamily="18" charset="0"/>
              </a:rPr>
              <a:t>π </a:t>
            </a:r>
            <a:r>
              <a:rPr lang="en-US" sz="3200" b="0" baseline="0">
                <a:latin typeface="Times New Roman" pitchFamily="18" charset="0"/>
              </a:rPr>
              <a:t>rad.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Thus the angular speed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</a:t>
            </a:r>
            <a:r>
              <a:rPr lang="en-US" sz="3200" b="0" baseline="0">
                <a:latin typeface="Times New Roman" pitchFamily="18" charset="0"/>
              </a:rPr>
              <a:t> = 30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rad/min.</a:t>
            </a:r>
          </a:p>
          <a:p>
            <a:pPr>
              <a:spcBef>
                <a:spcPct val="50000"/>
              </a:spcBef>
            </a:pPr>
            <a:r>
              <a:rPr lang="en-US" sz="3200" b="0" baseline="0">
                <a:latin typeface="Times New Roman" pitchFamily="18" charset="0"/>
              </a:rPr>
              <a:t>Linear speed </a:t>
            </a:r>
            <a:r>
              <a:rPr lang="en-US" sz="3200" b="0" i="1" baseline="0">
                <a:latin typeface="Times New Roman" pitchFamily="18" charset="0"/>
              </a:rPr>
              <a:t>v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solidFill>
                  <a:srgbClr val="00ADEE"/>
                </a:solidFill>
                <a:latin typeface="Times New Roman" pitchFamily="18" charset="0"/>
              </a:rPr>
              <a:t>r</a:t>
            </a:r>
            <a:r>
              <a:rPr lang="en-US" sz="3200" b="0" i="1" baseline="0">
                <a:solidFill>
                  <a:srgbClr val="EC008D"/>
                </a:solidFill>
                <a:latin typeface="Symbol" pitchFamily="18" charset="2"/>
                <a:sym typeface="Symbol" pitchFamily="18" charset="2"/>
              </a:rPr>
              <a:t>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</a:rPr>
              <a:t>12</a:t>
            </a:r>
            <a:r>
              <a:rPr lang="en-US" sz="3200" b="0" baseline="0">
                <a:solidFill>
                  <a:srgbClr val="0066FF"/>
                </a:solidFill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∙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30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ft/min or approximately 1131 ft/min.</a:t>
            </a:r>
          </a:p>
        </p:txBody>
      </p:sp>
      <p:sp>
        <p:nvSpPr>
          <p:cNvPr id="2795525" name="Text Box 5" descr="Pink tissue paper"/>
          <p:cNvSpPr txBox="1">
            <a:spLocks noChangeArrowheads="1"/>
          </p:cNvSpPr>
          <p:nvPr/>
        </p:nvSpPr>
        <p:spPr bwMode="auto">
          <a:xfrm>
            <a:off x="685800" y="990600"/>
            <a:ext cx="1471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42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613423"/>
      </p:ext>
    </p:extLst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43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972040"/>
      </p:ext>
    </p:extLst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D533C2-D627-459E-9B52-24E00BDD144A}" type="slidenum">
              <a:rPr lang="en-US"/>
              <a:pPr/>
              <a:t>44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797570" name="Rectangle 2"/>
          <p:cNvSpPr>
            <a:spLocks noGrp="1" noChangeArrowheads="1"/>
          </p:cNvSpPr>
          <p:nvPr>
            <p:ph type="title"/>
          </p:nvPr>
        </p:nvSpPr>
        <p:spPr>
          <a:xfrm>
            <a:off x="647700" y="533400"/>
            <a:ext cx="8153400" cy="685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AREA OF A SECTOR</a:t>
            </a:r>
          </a:p>
        </p:txBody>
      </p:sp>
      <p:sp>
        <p:nvSpPr>
          <p:cNvPr id="2797572" name="Rectangle 4" descr="Pink tissue paper"/>
          <p:cNvSpPr>
            <a:spLocks noChangeArrowheads="1"/>
          </p:cNvSpPr>
          <p:nvPr/>
        </p:nvSpPr>
        <p:spPr bwMode="auto">
          <a:xfrm>
            <a:off x="4276725" y="512762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 b="0"/>
          </a:p>
        </p:txBody>
      </p:sp>
      <p:sp>
        <p:nvSpPr>
          <p:cNvPr id="2797573" name="Text Box 5" descr="Pink tissue paper"/>
          <p:cNvSpPr txBox="1">
            <a:spLocks noChangeArrowheads="1"/>
          </p:cNvSpPr>
          <p:nvPr/>
        </p:nvSpPr>
        <p:spPr bwMode="auto">
          <a:xfrm>
            <a:off x="952500" y="1371600"/>
            <a:ext cx="76581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area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 of a sector of a circle of radius </a:t>
            </a:r>
            <a:r>
              <a:rPr lang="en-US" sz="3200" b="0" i="1" baseline="0">
                <a:latin typeface="Times New Roman" pitchFamily="18" charset="0"/>
              </a:rPr>
              <a:t>r</a:t>
            </a:r>
            <a:r>
              <a:rPr lang="en-US" sz="3200" b="0" baseline="0">
                <a:latin typeface="Times New Roman" pitchFamily="18" charset="0"/>
              </a:rPr>
              <a:t> formed by a central angle with radian measure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is:</a:t>
            </a:r>
          </a:p>
        </p:txBody>
      </p:sp>
      <p:graphicFrame>
        <p:nvGraphicFramePr>
          <p:cNvPr id="2797574" name="Object 6" descr="Pink tissue paper"/>
          <p:cNvGraphicFramePr>
            <a:graphicFrameLocks noChangeAspect="1"/>
          </p:cNvGraphicFramePr>
          <p:nvPr/>
        </p:nvGraphicFramePr>
        <p:xfrm>
          <a:off x="1828800" y="3422650"/>
          <a:ext cx="163512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7591" name="Equation" r:id="rId5" imgW="1574640" imgH="952200" progId="Equation.DSMT4">
                  <p:embed/>
                </p:oleObj>
              </mc:Choice>
              <mc:Fallback>
                <p:oleObj name="Equation" r:id="rId5" imgW="1574640" imgH="9522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3422650"/>
                        <a:ext cx="1635125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97576" name="Picture 8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647950"/>
            <a:ext cx="3400425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C95F55-3322-4E29-A1C6-0E808DD43534}" type="slidenum">
              <a:rPr lang="en-US"/>
              <a:pPr/>
              <a:t>45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799622" name="Picture 6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895600"/>
            <a:ext cx="3609975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9961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2799619" name="Rectangle 3"/>
          <p:cNvSpPr>
            <a:spLocks noChangeArrowheads="1"/>
          </p:cNvSpPr>
          <p:nvPr/>
        </p:nvSpPr>
        <p:spPr bwMode="auto">
          <a:xfrm>
            <a:off x="2817813" y="379413"/>
            <a:ext cx="60975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Area of a Sector of a Circle</a:t>
            </a:r>
          </a:p>
        </p:txBody>
      </p:sp>
      <p:sp>
        <p:nvSpPr>
          <p:cNvPr id="2799620" name="Text Box 4" descr="Pink tissue paper"/>
          <p:cNvSpPr txBox="1">
            <a:spLocks noChangeArrowheads="1"/>
          </p:cNvSpPr>
          <p:nvPr/>
        </p:nvSpPr>
        <p:spPr bwMode="auto">
          <a:xfrm>
            <a:off x="609600" y="1143000"/>
            <a:ext cx="83058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How many square inches of pizza have you eaten (rounded to the nearest square inch) if you eat a sector of an 18-inch diameter pizza whose edges form a 30º angle?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EE1EF-DE47-429B-8E69-FCC86DBAE9F0}" type="slidenum">
              <a:rPr lang="en-US"/>
              <a:pPr/>
              <a:t>46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80166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2801667" name="Rectangle 3"/>
          <p:cNvSpPr>
            <a:spLocks noChangeArrowheads="1"/>
          </p:cNvSpPr>
          <p:nvPr/>
        </p:nvSpPr>
        <p:spPr bwMode="auto">
          <a:xfrm>
            <a:off x="2817813" y="379413"/>
            <a:ext cx="60975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the Area of a Sector of a Circle</a:t>
            </a:r>
          </a:p>
        </p:txBody>
      </p:sp>
      <p:sp>
        <p:nvSpPr>
          <p:cNvPr id="2801668" name="Text Box 4" descr="Pink tissue paper"/>
          <p:cNvSpPr txBox="1">
            <a:spLocks noChangeArrowheads="1"/>
          </p:cNvSpPr>
          <p:nvPr/>
        </p:nvSpPr>
        <p:spPr bwMode="auto">
          <a:xfrm>
            <a:off x="722313" y="1538288"/>
            <a:ext cx="4191000" cy="54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Convert 30º  to radians. </a:t>
            </a:r>
          </a:p>
        </p:txBody>
      </p:sp>
      <p:sp>
        <p:nvSpPr>
          <p:cNvPr id="2801669" name="Text Box 5" descr="Pink tissue paper"/>
          <p:cNvSpPr txBox="1">
            <a:spLocks noChangeArrowheads="1"/>
          </p:cNvSpPr>
          <p:nvPr/>
        </p:nvSpPr>
        <p:spPr bwMode="auto">
          <a:xfrm>
            <a:off x="723900" y="1066800"/>
            <a:ext cx="1471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2801670" name="Text Box 6" descr="Pink tissue paper"/>
          <p:cNvSpPr txBox="1">
            <a:spLocks noChangeArrowheads="1"/>
          </p:cNvSpPr>
          <p:nvPr/>
        </p:nvSpPr>
        <p:spPr bwMode="auto">
          <a:xfrm>
            <a:off x="723900" y="2438400"/>
            <a:ext cx="8191500" cy="54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Radius is half of the diameter = 9 inches. </a:t>
            </a:r>
          </a:p>
        </p:txBody>
      </p:sp>
      <p:graphicFrame>
        <p:nvGraphicFramePr>
          <p:cNvPr id="2801671" name="Object 7" descr="Pink tissue paper"/>
          <p:cNvGraphicFramePr>
            <a:graphicFrameLocks noChangeAspect="1"/>
          </p:cNvGraphicFramePr>
          <p:nvPr/>
        </p:nvGraphicFramePr>
        <p:xfrm>
          <a:off x="3109913" y="3105150"/>
          <a:ext cx="3535362" cy="275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1702" name="Equation" r:id="rId5" imgW="3403440" imgH="2755800" progId="Equation.DSMT4">
                  <p:embed/>
                </p:oleObj>
              </mc:Choice>
              <mc:Fallback>
                <p:oleObj name="Equation" r:id="rId5" imgW="3403440" imgH="27558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9913" y="3105150"/>
                        <a:ext cx="3535362" cy="275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01672" name="Object 8" descr="Pink tissue paper"/>
          <p:cNvGraphicFramePr>
            <a:graphicFrameLocks noChangeAspect="1"/>
          </p:cNvGraphicFramePr>
          <p:nvPr/>
        </p:nvGraphicFramePr>
        <p:xfrm>
          <a:off x="4913313" y="1371600"/>
          <a:ext cx="2703512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1703" name="Equation" r:id="rId7" imgW="2603500" imgH="939800" progId="Equation.DSMT4">
                  <p:embed/>
                </p:oleObj>
              </mc:Choice>
              <mc:Fallback>
                <p:oleObj name="Equation" r:id="rId7" imgW="26035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3313" y="1371600"/>
                        <a:ext cx="2703512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01673" name="Text Box 9" descr="Pink tissue paper"/>
          <p:cNvSpPr txBox="1">
            <a:spLocks noChangeArrowheads="1"/>
          </p:cNvSpPr>
          <p:nvPr/>
        </p:nvSpPr>
        <p:spPr bwMode="auto">
          <a:xfrm>
            <a:off x="723900" y="6008688"/>
            <a:ext cx="8191500" cy="54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You have eaten about 21 square inches of pizza.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47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304849"/>
      </p:ext>
    </p:extLst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48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94389"/>
      </p:ext>
    </p:extLst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49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37314"/>
      </p:ext>
    </p:extLst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C6D7C-1E3D-41A3-A01A-F11255470F15}" type="slidenum">
              <a:rPr lang="en-US" smtClean="0"/>
              <a:pPr/>
              <a:t>50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2010 Pearson Education, Inc.  All rights reserved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"/>
            <a:ext cx="9144000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665432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26357</TotalTime>
  <Words>1880</Words>
  <Application>Microsoft Office PowerPoint</Application>
  <PresentationFormat>Letter Paper (8.5x11 in)</PresentationFormat>
  <Paragraphs>285</Paragraphs>
  <Slides>50</Slides>
  <Notes>34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2" baseType="lpstr">
      <vt:lpstr>Blends</vt:lpstr>
      <vt:lpstr>Equation</vt:lpstr>
      <vt:lpstr>PowerPoint Presentation</vt:lpstr>
      <vt:lpstr>PowerPoint Presentation</vt:lpstr>
      <vt:lpstr>PowerPoint Presentation</vt:lpstr>
      <vt:lpstr>Angles and Their Measure</vt:lpstr>
      <vt:lpstr>ANGLES</vt:lpstr>
      <vt:lpstr>ANGLES</vt:lpstr>
      <vt:lpstr>ANGLES</vt:lpstr>
      <vt:lpstr>ANGLES</vt:lpstr>
      <vt:lpstr>ANGLES</vt:lpstr>
      <vt:lpstr>PowerPoint Presentation</vt:lpstr>
      <vt:lpstr>PowerPoint Presentation</vt:lpstr>
      <vt:lpstr>PowerPoint Presentation</vt:lpstr>
      <vt:lpstr>PowerPoint Presentation</vt:lpstr>
      <vt:lpstr>RELATIONSHIP BETWEEN DEGREES, MINUTES, AND SECONDS</vt:lpstr>
      <vt:lpstr>PowerPoint Presentation</vt:lpstr>
      <vt:lpstr>PowerPoint Presentation</vt:lpstr>
      <vt:lpstr>PowerPoint Presentation</vt:lpstr>
      <vt:lpstr>RADIAN MEASURE</vt:lpstr>
      <vt:lpstr>PowerPoint Presentation</vt:lpstr>
      <vt:lpstr>RADIAN MEASURE OF A CENTRAL ANGLE</vt:lpstr>
      <vt:lpstr>CONVERTING BETWEEN DEGREES AND RADIANS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COMPLEMENTS AND SUPPLEMENTS</vt:lpstr>
      <vt:lpstr>PowerPoint Presentation</vt:lpstr>
      <vt:lpstr>PowerPoint Presentation</vt:lpstr>
      <vt:lpstr>ARC LENGTH FORMULA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LINEAR AND ANGULAR SPEED</vt:lpstr>
      <vt:lpstr>PowerPoint Presentation</vt:lpstr>
      <vt:lpstr>PowerPoint Presentation</vt:lpstr>
      <vt:lpstr>PowerPoint Presentation</vt:lpstr>
      <vt:lpstr>PowerPoint Presentation</vt:lpstr>
      <vt:lpstr>AREA OF A SECTOR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© 2010 Pearson Education, Inc.  All rights reserved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4.1</dc:title>
  <dc:subject>Angles and Their Measure</dc:subject>
  <dc:creator>Accumedia jbooze@accumediaps.com</dc:creator>
  <cp:lastModifiedBy>milligan</cp:lastModifiedBy>
  <cp:revision>1352</cp:revision>
  <cp:lastPrinted>2001-11-04T00:51:13Z</cp:lastPrinted>
  <dcterms:created xsi:type="dcterms:W3CDTF">2005-02-25T19:46:41Z</dcterms:created>
  <dcterms:modified xsi:type="dcterms:W3CDTF">2010-12-02T01:18:41Z</dcterms:modified>
</cp:coreProperties>
</file>