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9"/>
  </p:notesMasterIdLst>
  <p:handoutMasterIdLst>
    <p:handoutMasterId r:id="rId40"/>
  </p:handoutMasterIdLst>
  <p:sldIdLst>
    <p:sldId id="813" r:id="rId2"/>
    <p:sldId id="840" r:id="rId3"/>
    <p:sldId id="858" r:id="rId4"/>
    <p:sldId id="885" r:id="rId5"/>
    <p:sldId id="859" r:id="rId6"/>
    <p:sldId id="860" r:id="rId7"/>
    <p:sldId id="856" r:id="rId8"/>
    <p:sldId id="862" r:id="rId9"/>
    <p:sldId id="863" r:id="rId10"/>
    <p:sldId id="864" r:id="rId11"/>
    <p:sldId id="865" r:id="rId12"/>
    <p:sldId id="866" r:id="rId13"/>
    <p:sldId id="886" r:id="rId14"/>
    <p:sldId id="867" r:id="rId15"/>
    <p:sldId id="868" r:id="rId16"/>
    <p:sldId id="869" r:id="rId17"/>
    <p:sldId id="870" r:id="rId18"/>
    <p:sldId id="871" r:id="rId19"/>
    <p:sldId id="872" r:id="rId20"/>
    <p:sldId id="887" r:id="rId21"/>
    <p:sldId id="888" r:id="rId22"/>
    <p:sldId id="873" r:id="rId23"/>
    <p:sldId id="874" r:id="rId24"/>
    <p:sldId id="861" r:id="rId25"/>
    <p:sldId id="857" r:id="rId26"/>
    <p:sldId id="889" r:id="rId27"/>
    <p:sldId id="890" r:id="rId28"/>
    <p:sldId id="841" r:id="rId29"/>
    <p:sldId id="876" r:id="rId30"/>
    <p:sldId id="877" r:id="rId31"/>
    <p:sldId id="878" r:id="rId32"/>
    <p:sldId id="875" r:id="rId33"/>
    <p:sldId id="880" r:id="rId34"/>
    <p:sldId id="879" r:id="rId35"/>
    <p:sldId id="882" r:id="rId36"/>
    <p:sldId id="883" r:id="rId37"/>
    <p:sldId id="884" r:id="rId38"/>
  </p:sldIdLst>
  <p:sldSz cx="9144000" cy="6858000" type="letter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 baseline="300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 baseline="300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 baseline="300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 baseline="300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018D"/>
    <a:srgbClr val="BED4B2"/>
    <a:srgbClr val="C8225D"/>
    <a:srgbClr val="007DB7"/>
    <a:srgbClr val="8EBEE6"/>
    <a:srgbClr val="EC008D"/>
    <a:srgbClr val="00ADEE"/>
    <a:srgbClr val="418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95" autoAdjust="0"/>
    <p:restoredTop sz="94737" autoAdjust="0"/>
  </p:normalViewPr>
  <p:slideViewPr>
    <p:cSldViewPr snapToObjects="1">
      <p:cViewPr>
        <p:scale>
          <a:sx n="66" d="100"/>
          <a:sy n="66" d="100"/>
        </p:scale>
        <p:origin x="-474" y="-132"/>
      </p:cViewPr>
      <p:guideLst>
        <p:guide orient="horz" pos="129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140" y="172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100D628F-1D98-446F-85A4-E101922D6F94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9732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45AC5E6E-5E2E-4183-8619-0FD7A0D4668A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81114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B264A2-7E0C-45AD-8D1D-04CC919E0177}" type="slidenum">
              <a:rPr lang="en-CA"/>
              <a:pPr/>
              <a:t>1</a:t>
            </a:fld>
            <a:endParaRPr lang="en-CA"/>
          </a:p>
        </p:txBody>
      </p:sp>
      <p:sp>
        <p:nvSpPr>
          <p:cNvPr id="1587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627FF0-60B8-4368-8B90-F6801D0F38F6}" type="slidenum">
              <a:rPr lang="en-CA"/>
              <a:pPr/>
              <a:t>2</a:t>
            </a:fld>
            <a:endParaRPr lang="en-CA"/>
          </a:p>
        </p:txBody>
      </p:sp>
      <p:sp>
        <p:nvSpPr>
          <p:cNvPr id="24115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1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1399BC-672B-4B23-BAD7-EB054B64EE84}" type="slidenum">
              <a:rPr lang="en-CA"/>
              <a:pPr/>
              <a:t>3</a:t>
            </a:fld>
            <a:endParaRPr lang="en-CA"/>
          </a:p>
        </p:txBody>
      </p:sp>
      <p:sp>
        <p:nvSpPr>
          <p:cNvPr id="28579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EE375A-A02D-44C5-8EA8-9E1E39911EB2}" type="slidenum">
              <a:rPr lang="en-CA"/>
              <a:pPr/>
              <a:t>5</a:t>
            </a:fld>
            <a:endParaRPr lang="en-CA"/>
          </a:p>
        </p:txBody>
      </p:sp>
      <p:sp>
        <p:nvSpPr>
          <p:cNvPr id="2861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1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CB75DC-E1BD-4894-AA5A-E5EA7C80533F}" type="slidenum">
              <a:rPr lang="en-CA"/>
              <a:pPr/>
              <a:t>6</a:t>
            </a:fld>
            <a:endParaRPr lang="en-CA"/>
          </a:p>
        </p:txBody>
      </p:sp>
      <p:sp>
        <p:nvSpPr>
          <p:cNvPr id="2863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4DAB22-9C90-4A54-B69D-ADD01D8C6B2B}" type="slidenum">
              <a:rPr lang="en-CA"/>
              <a:pPr/>
              <a:t>7</a:t>
            </a:fld>
            <a:endParaRPr lang="en-CA"/>
          </a:p>
        </p:txBody>
      </p:sp>
      <p:sp>
        <p:nvSpPr>
          <p:cNvPr id="28538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3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CE5438-098E-4D1B-905F-4FCD6B59C8DC}" type="slidenum">
              <a:rPr lang="en-CA"/>
              <a:pPr/>
              <a:t>8</a:t>
            </a:fld>
            <a:endParaRPr lang="en-CA"/>
          </a:p>
        </p:txBody>
      </p:sp>
      <p:sp>
        <p:nvSpPr>
          <p:cNvPr id="2867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081C37-34B6-444E-BB53-85BB314EB00E}" type="slidenum">
              <a:rPr lang="en-CA"/>
              <a:pPr/>
              <a:t>9</a:t>
            </a:fld>
            <a:endParaRPr lang="en-CA"/>
          </a:p>
        </p:txBody>
      </p:sp>
      <p:sp>
        <p:nvSpPr>
          <p:cNvPr id="2869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9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5F731D-E1C3-41C8-AD6C-EE00EFE95502}" type="slidenum">
              <a:rPr lang="en-CA"/>
              <a:pPr/>
              <a:t>10</a:t>
            </a:fld>
            <a:endParaRPr lang="en-CA"/>
          </a:p>
        </p:txBody>
      </p:sp>
      <p:sp>
        <p:nvSpPr>
          <p:cNvPr id="2871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7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EB27C0-3452-4884-A85F-C85F55727EFD}" type="slidenum">
              <a:rPr lang="en-CA"/>
              <a:pPr/>
              <a:t>11</a:t>
            </a:fld>
            <a:endParaRPr lang="en-CA"/>
          </a:p>
        </p:txBody>
      </p:sp>
      <p:sp>
        <p:nvSpPr>
          <p:cNvPr id="2873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73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222E97-446A-451C-B230-AB6FEB5FB94B}" type="slidenum">
              <a:rPr lang="en-CA"/>
              <a:pPr/>
              <a:t>12</a:t>
            </a:fld>
            <a:endParaRPr lang="en-CA"/>
          </a:p>
        </p:txBody>
      </p:sp>
      <p:sp>
        <p:nvSpPr>
          <p:cNvPr id="28753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75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481082-BE2D-44CD-80C5-24B0183FE618}" type="slidenum">
              <a:rPr lang="en-CA"/>
              <a:pPr/>
              <a:t>14</a:t>
            </a:fld>
            <a:endParaRPr lang="en-CA"/>
          </a:p>
        </p:txBody>
      </p:sp>
      <p:sp>
        <p:nvSpPr>
          <p:cNvPr id="28774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77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061213-B43C-4AD4-882A-50127ADBA21E}" type="slidenum">
              <a:rPr lang="en-CA"/>
              <a:pPr/>
              <a:t>15</a:t>
            </a:fld>
            <a:endParaRPr lang="en-CA"/>
          </a:p>
        </p:txBody>
      </p:sp>
      <p:sp>
        <p:nvSpPr>
          <p:cNvPr id="28835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83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0412C3-32D8-43C5-96A3-379673B236A4}" type="slidenum">
              <a:rPr lang="en-CA"/>
              <a:pPr/>
              <a:t>16</a:t>
            </a:fld>
            <a:endParaRPr lang="en-CA"/>
          </a:p>
        </p:txBody>
      </p:sp>
      <p:sp>
        <p:nvSpPr>
          <p:cNvPr id="28856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85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D12BB5-3281-43AB-AF3F-8D417C00FDE2}" type="slidenum">
              <a:rPr lang="en-CA"/>
              <a:pPr/>
              <a:t>17</a:t>
            </a:fld>
            <a:endParaRPr lang="en-CA"/>
          </a:p>
        </p:txBody>
      </p:sp>
      <p:sp>
        <p:nvSpPr>
          <p:cNvPr id="28876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87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FA1FD9-6AAD-4D68-94D3-0884401B772E}" type="slidenum">
              <a:rPr lang="en-CA"/>
              <a:pPr/>
              <a:t>18</a:t>
            </a:fld>
            <a:endParaRPr lang="en-CA"/>
          </a:p>
        </p:txBody>
      </p:sp>
      <p:sp>
        <p:nvSpPr>
          <p:cNvPr id="28917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1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F2E39B-6DC1-4896-8798-ADF9B5F5C961}" type="slidenum">
              <a:rPr lang="en-CA"/>
              <a:pPr/>
              <a:t>19</a:t>
            </a:fld>
            <a:endParaRPr lang="en-CA"/>
          </a:p>
        </p:txBody>
      </p:sp>
      <p:sp>
        <p:nvSpPr>
          <p:cNvPr id="28938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3244C8-FE73-41FA-AE22-7DD8B605FAA9}" type="slidenum">
              <a:rPr lang="en-CA"/>
              <a:pPr/>
              <a:t>22</a:t>
            </a:fld>
            <a:endParaRPr lang="en-CA"/>
          </a:p>
        </p:txBody>
      </p:sp>
      <p:sp>
        <p:nvSpPr>
          <p:cNvPr id="28958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5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6DB9C0-9EA0-4FE6-9FA8-10A045E3719A}" type="slidenum">
              <a:rPr lang="en-CA"/>
              <a:pPr/>
              <a:t>23</a:t>
            </a:fld>
            <a:endParaRPr lang="en-CA"/>
          </a:p>
        </p:txBody>
      </p:sp>
      <p:sp>
        <p:nvSpPr>
          <p:cNvPr id="28979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515BC3-FA0C-4DC9-AEB8-30E30ED5067B}" type="slidenum">
              <a:rPr lang="en-CA"/>
              <a:pPr/>
              <a:t>24</a:t>
            </a:fld>
            <a:endParaRPr lang="en-CA"/>
          </a:p>
        </p:txBody>
      </p:sp>
      <p:sp>
        <p:nvSpPr>
          <p:cNvPr id="28651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5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8486C9-4436-412B-BBFE-E0F07F323954}" type="slidenum">
              <a:rPr lang="en-CA"/>
              <a:pPr/>
              <a:t>25</a:t>
            </a:fld>
            <a:endParaRPr lang="en-CA"/>
          </a:p>
        </p:txBody>
      </p:sp>
      <p:sp>
        <p:nvSpPr>
          <p:cNvPr id="28559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5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FCC769-1EB3-4639-AB38-5FE5766517E4}" type="slidenum">
              <a:rPr lang="en-CA"/>
              <a:pPr/>
              <a:t>28</a:t>
            </a:fld>
            <a:endParaRPr lang="en-CA"/>
          </a:p>
        </p:txBody>
      </p:sp>
      <p:sp>
        <p:nvSpPr>
          <p:cNvPr id="28231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0FEB8C-1908-4911-B6B5-6960AB22742D}" type="slidenum">
              <a:rPr lang="en-CA"/>
              <a:pPr/>
              <a:t>29</a:t>
            </a:fld>
            <a:endParaRPr lang="en-CA"/>
          </a:p>
        </p:txBody>
      </p:sp>
      <p:sp>
        <p:nvSpPr>
          <p:cNvPr id="29020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A03A69-0E44-45ED-AA98-1CD2DF8D3EA9}" type="slidenum">
              <a:rPr lang="en-CA"/>
              <a:pPr/>
              <a:t>30</a:t>
            </a:fld>
            <a:endParaRPr lang="en-CA"/>
          </a:p>
        </p:txBody>
      </p:sp>
      <p:sp>
        <p:nvSpPr>
          <p:cNvPr id="29040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47ECFC-2861-4132-B5EE-73FAA6A276A2}" type="slidenum">
              <a:rPr lang="en-CA"/>
              <a:pPr/>
              <a:t>31</a:t>
            </a:fld>
            <a:endParaRPr lang="en-CA"/>
          </a:p>
        </p:txBody>
      </p:sp>
      <p:sp>
        <p:nvSpPr>
          <p:cNvPr id="29061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59E5EC-540D-4CCC-8234-6543C9BC5BBF}" type="slidenum">
              <a:rPr lang="en-CA"/>
              <a:pPr/>
              <a:t>32</a:t>
            </a:fld>
            <a:endParaRPr lang="en-CA"/>
          </a:p>
        </p:txBody>
      </p:sp>
      <p:sp>
        <p:nvSpPr>
          <p:cNvPr id="28999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9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C0F1B4-A6D5-4175-BA5E-4B5F8D018E84}" type="slidenum">
              <a:rPr lang="en-CA"/>
              <a:pPr/>
              <a:t>33</a:t>
            </a:fld>
            <a:endParaRPr lang="en-CA"/>
          </a:p>
        </p:txBody>
      </p:sp>
      <p:sp>
        <p:nvSpPr>
          <p:cNvPr id="29102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0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DC3A96-3AE3-4BD3-9BB8-32409C010303}" type="slidenum">
              <a:rPr lang="en-CA"/>
              <a:pPr/>
              <a:t>34</a:t>
            </a:fld>
            <a:endParaRPr lang="en-CA"/>
          </a:p>
        </p:txBody>
      </p:sp>
      <p:sp>
        <p:nvSpPr>
          <p:cNvPr id="29081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8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E57181-E0B8-402F-B186-B0027C51CB18}" type="slidenum">
              <a:rPr lang="en-CA"/>
              <a:pPr/>
              <a:t>35</a:t>
            </a:fld>
            <a:endParaRPr lang="en-CA"/>
          </a:p>
        </p:txBody>
      </p:sp>
      <p:sp>
        <p:nvSpPr>
          <p:cNvPr id="29143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4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BB0669-33E1-4580-9C3F-7FB56FCBE2E3}" type="slidenum">
              <a:rPr lang="en-CA"/>
              <a:pPr/>
              <a:t>36</a:t>
            </a:fld>
            <a:endParaRPr lang="en-CA"/>
          </a:p>
        </p:txBody>
      </p:sp>
      <p:sp>
        <p:nvSpPr>
          <p:cNvPr id="29163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FCBD95-642F-46B7-B953-047FFCBD10CE}" type="slidenum">
              <a:rPr lang="en-CA"/>
              <a:pPr/>
              <a:t>37</a:t>
            </a:fld>
            <a:endParaRPr lang="en-CA"/>
          </a:p>
        </p:txBody>
      </p:sp>
      <p:sp>
        <p:nvSpPr>
          <p:cNvPr id="29184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6" name="Rectangle 70"/>
          <p:cNvSpPr>
            <a:spLocks noChangeArrowheads="1"/>
          </p:cNvSpPr>
          <p:nvPr userDrawn="1"/>
        </p:nvSpPr>
        <p:spPr bwMode="auto">
          <a:xfrm>
            <a:off x="0" y="0"/>
            <a:ext cx="9144000" cy="6861175"/>
          </a:xfrm>
          <a:prstGeom prst="rect">
            <a:avLst/>
          </a:prstGeom>
          <a:solidFill>
            <a:srgbClr val="FAF2D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baseline="0"/>
          </a:p>
        </p:txBody>
      </p:sp>
      <p:sp>
        <p:nvSpPr>
          <p:cNvPr id="4132" name="Rectangle 36"/>
          <p:cNvSpPr>
            <a:spLocks noChangeArrowheads="1"/>
          </p:cNvSpPr>
          <p:nvPr/>
        </p:nvSpPr>
        <p:spPr bwMode="gray">
          <a:xfrm rot="-5400000">
            <a:off x="4306094" y="2377281"/>
            <a:ext cx="274638" cy="8683625"/>
          </a:xfrm>
          <a:prstGeom prst="rect">
            <a:avLst/>
          </a:prstGeom>
          <a:solidFill>
            <a:srgbClr val="8EBE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25" name="Rectangle 29"/>
          <p:cNvSpPr>
            <a:spLocks noGrp="1" noChangeArrowheads="1"/>
          </p:cNvSpPr>
          <p:nvPr>
            <p:ph type="ftr" sz="quarter" idx="3"/>
          </p:nvPr>
        </p:nvSpPr>
        <p:spPr>
          <a:xfrm>
            <a:off x="942975" y="6354763"/>
            <a:ext cx="6067425" cy="457200"/>
          </a:xfrm>
        </p:spPr>
        <p:txBody>
          <a:bodyPr/>
          <a:lstStyle>
            <a:lvl1pPr>
              <a:defRPr sz="110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4152" name="Rectangle 56"/>
          <p:cNvSpPr>
            <a:spLocks noChangeArrowheads="1"/>
          </p:cNvSpPr>
          <p:nvPr userDrawn="1"/>
        </p:nvSpPr>
        <p:spPr bwMode="auto">
          <a:xfrm>
            <a:off x="0" y="65405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5" name="Rectangle 69"/>
          <p:cNvSpPr>
            <a:spLocks noChangeAspect="1" noChangeArrowheads="1"/>
          </p:cNvSpPr>
          <p:nvPr userDrawn="1"/>
        </p:nvSpPr>
        <p:spPr bwMode="auto">
          <a:xfrm>
            <a:off x="6350" y="644525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7" name="Rectangle 71"/>
          <p:cNvSpPr>
            <a:spLocks noChangeArrowheads="1"/>
          </p:cNvSpPr>
          <p:nvPr userDrawn="1"/>
        </p:nvSpPr>
        <p:spPr bwMode="auto">
          <a:xfrm>
            <a:off x="0" y="0"/>
            <a:ext cx="2438400" cy="685800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8" name="Rectangle 72"/>
          <p:cNvSpPr>
            <a:spLocks noChangeArrowheads="1"/>
          </p:cNvSpPr>
          <p:nvPr userDrawn="1"/>
        </p:nvSpPr>
        <p:spPr bwMode="auto">
          <a:xfrm>
            <a:off x="2489200" y="0"/>
            <a:ext cx="667226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7DB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9" name="Rectangle 73"/>
          <p:cNvSpPr>
            <a:spLocks noChangeArrowheads="1"/>
          </p:cNvSpPr>
          <p:nvPr userDrawn="1"/>
        </p:nvSpPr>
        <p:spPr bwMode="auto">
          <a:xfrm>
            <a:off x="2438400" y="0"/>
            <a:ext cx="46038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0" name="Rectangle 74"/>
          <p:cNvSpPr>
            <a:spLocks noChangeArrowheads="1"/>
          </p:cNvSpPr>
          <p:nvPr userDrawn="1"/>
        </p:nvSpPr>
        <p:spPr bwMode="auto">
          <a:xfrm>
            <a:off x="0" y="6858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1" name="Rectangle 75"/>
          <p:cNvSpPr>
            <a:spLocks noChangeAspect="1" noChangeArrowheads="1"/>
          </p:cNvSpPr>
          <p:nvPr userDrawn="1"/>
        </p:nvSpPr>
        <p:spPr bwMode="auto">
          <a:xfrm>
            <a:off x="2368550" y="596900"/>
            <a:ext cx="209550" cy="209550"/>
          </a:xfrm>
          <a:prstGeom prst="rect">
            <a:avLst/>
          </a:prstGeom>
          <a:solidFill>
            <a:srgbClr val="C8225D"/>
          </a:solidFill>
          <a:ln w="9525">
            <a:solidFill>
              <a:srgbClr val="BED4B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3" name="Rectangle 77"/>
          <p:cNvSpPr>
            <a:spLocks noChangeArrowheads="1"/>
          </p:cNvSpPr>
          <p:nvPr userDrawn="1"/>
        </p:nvSpPr>
        <p:spPr bwMode="auto">
          <a:xfrm>
            <a:off x="495300" y="1168400"/>
            <a:ext cx="7769225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4" name="Rectangle 78"/>
          <p:cNvSpPr>
            <a:spLocks noChangeArrowheads="1"/>
          </p:cNvSpPr>
          <p:nvPr userDrawn="1"/>
        </p:nvSpPr>
        <p:spPr bwMode="gray">
          <a:xfrm rot="-5400000">
            <a:off x="4154488" y="-2446338"/>
            <a:ext cx="457200" cy="77692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72" name="Rectangle 76"/>
          <p:cNvSpPr>
            <a:spLocks noChangeAspect="1" noChangeArrowheads="1"/>
          </p:cNvSpPr>
          <p:nvPr userDrawn="1"/>
        </p:nvSpPr>
        <p:spPr bwMode="auto">
          <a:xfrm>
            <a:off x="393700" y="106680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6" name="Text Box 80" descr="Pink tissue paper"/>
          <p:cNvSpPr txBox="1">
            <a:spLocks noChangeArrowheads="1"/>
          </p:cNvSpPr>
          <p:nvPr userDrawn="1"/>
        </p:nvSpPr>
        <p:spPr bwMode="auto">
          <a:xfrm>
            <a:off x="633413" y="1200150"/>
            <a:ext cx="1739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solidFill>
                  <a:schemeClr val="bg1"/>
                </a:solidFill>
                <a:latin typeface="Arial Narrow" pitchFamily="34" charset="0"/>
              </a:rPr>
              <a:t>OBJECTIVES</a:t>
            </a:r>
          </a:p>
        </p:txBody>
      </p:sp>
      <p:sp>
        <p:nvSpPr>
          <p:cNvPr id="4177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9F09DCA-C472-408C-A398-FB2C3AEEEC32}" type="slidenum">
              <a:rPr lang="en-US"/>
              <a:pPr/>
              <a:t>‹#›</a:t>
            </a:fld>
            <a:endParaRPr lang="en-CA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294A70-678B-4F63-873C-E4C047E51C1F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716029736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38780C0-2798-4DB7-A5E9-8E2F0474ABB5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391924593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076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B9A0D-3A6C-47B4-8C91-F3F862F0FF83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682896944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44EAF13-5E0D-4298-8C6E-5BDD0BD929FF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357000909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AD20F23-8ADD-418E-8CDC-9ABE81C86CE3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482702961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688A02-709B-42A1-AF2A-BB398F23869A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1839363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D299D60-7A7D-464D-A3AC-399F03A33F22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472695605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3BFD45A-B3A7-44BE-8DA3-4379259CC453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664887765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59A56B-65F5-4963-9AFF-402A124F842C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983322930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33400"/>
            <a:ext cx="1992313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8293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2417446-20E8-4F71-87C7-A61A84DD6C58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4238317933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974013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30763" y="16002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30763" y="39624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2390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1CE0009-3D66-4FE9-8E7A-6C8102E580AE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286000" y="6397625"/>
            <a:ext cx="4495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80393213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97401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007DB7"/>
                </a:solidFill>
              </a:defRPr>
            </a:lvl1pPr>
          </a:lstStyle>
          <a:p>
            <a:fld id="{47C585DB-8872-4908-BB58-D803C8D152CB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3113" y="1600200"/>
            <a:ext cx="79629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97625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900" b="0" baseline="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gray">
          <a:xfrm rot="-5400000">
            <a:off x="-3281362" y="3281362"/>
            <a:ext cx="6858000" cy="295275"/>
          </a:xfrm>
          <a:prstGeom prst="rect">
            <a:avLst/>
          </a:prstGeom>
          <a:gradFill rotWithShape="1">
            <a:gsLst>
              <a:gs pos="0">
                <a:srgbClr val="007DB7"/>
              </a:gs>
              <a:gs pos="100000">
                <a:srgbClr val="CCEEF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10000"/>
        </a:spcBef>
        <a:spcAft>
          <a:spcPct val="0"/>
        </a:spcAft>
        <a:buClr>
          <a:srgbClr val="CC0066"/>
        </a:buClr>
        <a:buSzPct val="60000"/>
        <a:buFont typeface="Wingdings" pitchFamily="2" charset="2"/>
        <a:defRPr sz="2800">
          <a:solidFill>
            <a:srgbClr val="007DB7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800">
          <a:solidFill>
            <a:srgbClr val="007DB7"/>
          </a:solidFill>
          <a:latin typeface="+mn-lt"/>
        </a:defRPr>
      </a:lvl2pPr>
      <a:lvl3pPr marL="1143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400">
          <a:solidFill>
            <a:srgbClr val="007DB7"/>
          </a:solidFill>
          <a:latin typeface="+mn-lt"/>
        </a:defRPr>
      </a:lvl3pPr>
      <a:lvl4pPr marL="1600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000">
          <a:solidFill>
            <a:srgbClr val="007DB7"/>
          </a:solidFill>
          <a:latin typeface="+mn-lt"/>
        </a:defRPr>
      </a:lvl4pPr>
      <a:lvl5pPr marL="20574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5pPr>
      <a:lvl6pPr marL="25146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6pPr>
      <a:lvl7pPr marL="29718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7pPr>
      <a:lvl8pPr marL="3429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8pPr>
      <a:lvl9pPr marL="3886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oleObject" Target="../embeddings/oleObject7.bin"/><Relationship Id="rId18" Type="http://schemas.openxmlformats.org/officeDocument/2006/relationships/image" Target="../media/image41.wmf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4.bin"/><Relationship Id="rId12" Type="http://schemas.openxmlformats.org/officeDocument/2006/relationships/image" Target="../media/image38.wmf"/><Relationship Id="rId17" Type="http://schemas.openxmlformats.org/officeDocument/2006/relationships/oleObject" Target="../embeddings/oleObject9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40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35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37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5.bin"/><Relationship Id="rId14" Type="http://schemas.openxmlformats.org/officeDocument/2006/relationships/image" Target="../media/image39.w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47.png"/><Relationship Id="rId5" Type="http://schemas.openxmlformats.org/officeDocument/2006/relationships/image" Target="../media/image1.jpeg"/><Relationship Id="rId10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44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52.png"/><Relationship Id="rId5" Type="http://schemas.openxmlformats.org/officeDocument/2006/relationships/image" Target="../media/image1.jpeg"/><Relationship Id="rId10" Type="http://schemas.openxmlformats.org/officeDocument/2006/relationships/image" Target="../media/image51.png"/><Relationship Id="rId4" Type="http://schemas.openxmlformats.org/officeDocument/2006/relationships/image" Target="../media/image50.png"/><Relationship Id="rId9" Type="http://schemas.openxmlformats.org/officeDocument/2006/relationships/image" Target="../media/image49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.jpeg"/><Relationship Id="rId5" Type="http://schemas.openxmlformats.org/officeDocument/2006/relationships/image" Target="../media/image48.wmf"/><Relationship Id="rId4" Type="http://schemas.openxmlformats.org/officeDocument/2006/relationships/oleObject" Target="../embeddings/oleObject14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1.jpeg"/><Relationship Id="rId4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2EA30-4FC8-4CE5-9151-B4D6A0A12789}" type="slidenum">
              <a:rPr lang="en-US"/>
              <a:pPr/>
              <a:t>1</a:t>
            </a:fld>
            <a:endParaRPr lang="en-CA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586178" name="Rectangle 2"/>
          <p:cNvSpPr>
            <a:spLocks noChangeAspect="1" noChangeArrowheads="1"/>
          </p:cNvSpPr>
          <p:nvPr/>
        </p:nvSpPr>
        <p:spPr bwMode="auto">
          <a:xfrm>
            <a:off x="0" y="1588"/>
            <a:ext cx="9242425" cy="6932612"/>
          </a:xfrm>
          <a:prstGeom prst="rect">
            <a:avLst/>
          </a:prstGeom>
          <a:solidFill>
            <a:srgbClr val="CCEEF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2800" b="0"/>
          </a:p>
        </p:txBody>
      </p:sp>
      <p:pic>
        <p:nvPicPr>
          <p:cNvPr id="1586179" name="Picture 3" descr="Ratti_precal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42900"/>
            <a:ext cx="5000625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6180" name="Rectangle 4"/>
          <p:cNvSpPr>
            <a:spLocks noChangeArrowheads="1"/>
          </p:cNvSpPr>
          <p:nvPr/>
        </p:nvSpPr>
        <p:spPr bwMode="auto">
          <a:xfrm>
            <a:off x="1219200" y="6354763"/>
            <a:ext cx="579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r>
              <a:rPr lang="en-US" sz="1100" b="0" baseline="0"/>
              <a:t>© 2010 Pearson Education, Inc.  </a:t>
            </a:r>
          </a:p>
          <a:p>
            <a:r>
              <a:rPr lang="en-US" sz="1100" b="0" baseline="0"/>
              <a:t>All rights reserved</a:t>
            </a:r>
          </a:p>
        </p:txBody>
      </p:sp>
      <p:sp>
        <p:nvSpPr>
          <p:cNvPr id="1586181" name="Text Box 5" descr="Pink tissue paper"/>
          <p:cNvSpPr txBox="1">
            <a:spLocks noChangeArrowheads="1"/>
          </p:cNvSpPr>
          <p:nvPr/>
        </p:nvSpPr>
        <p:spPr bwMode="auto">
          <a:xfrm>
            <a:off x="228600" y="882650"/>
            <a:ext cx="368617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 b="0" baseline="0"/>
              <a:t>Chapter 4</a:t>
            </a:r>
          </a:p>
          <a:p>
            <a:pPr algn="ctr"/>
            <a:endParaRPr lang="en-US" sz="3600" b="0" baseline="0"/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Trigonometric</a:t>
            </a:r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Functions</a:t>
            </a:r>
          </a:p>
        </p:txBody>
      </p:sp>
      <p:pic>
        <p:nvPicPr>
          <p:cNvPr id="1586182" name="Picture 2" descr="Pearson-framed-logo_2color_PM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400800"/>
            <a:ext cx="1143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1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D5DCEBB0-CB31-481A-8A28-9A9D620D6120}" type="slidenum">
              <a:rPr lang="en-US"/>
              <a:pPr/>
              <a:t>2</a:t>
            </a:fld>
            <a:endParaRPr lang="en-CA"/>
          </a:p>
        </p:txBody>
      </p:sp>
      <p:sp>
        <p:nvSpPr>
          <p:cNvPr id="2410498" name="Rectangle 2"/>
          <p:cNvSpPr>
            <a:spLocks noChangeArrowheads="1"/>
          </p:cNvSpPr>
          <p:nvPr>
            <p:ph type="ctrTitle"/>
          </p:nvPr>
        </p:nvSpPr>
        <p:spPr bwMode="auto">
          <a:xfrm>
            <a:off x="2387600" y="177800"/>
            <a:ext cx="6845300" cy="4476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2700">
                <a:solidFill>
                  <a:schemeClr val="tx1"/>
                </a:solidFill>
                <a:latin typeface="Arial Narrow" pitchFamily="34" charset="0"/>
              </a:rPr>
              <a:t>The Unit Circle; Trigonometric Functions of an Angle</a:t>
            </a:r>
          </a:p>
        </p:txBody>
      </p:sp>
      <p:sp>
        <p:nvSpPr>
          <p:cNvPr id="2410499" name="Rectangle 3"/>
          <p:cNvSpPr>
            <a:spLocks noChangeArrowheads="1"/>
          </p:cNvSpPr>
          <p:nvPr>
            <p:ph type="subTitle" idx="1"/>
          </p:nvPr>
        </p:nvSpPr>
        <p:spPr bwMode="auto">
          <a:xfrm>
            <a:off x="1181100" y="1828800"/>
            <a:ext cx="7810500" cy="4495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90000"/>
              </a:lnSpc>
            </a:pPr>
            <a:r>
              <a:rPr lang="en-US" sz="3200">
                <a:latin typeface="Arial Narrow" pitchFamily="34" charset="0"/>
              </a:rPr>
              <a:t>Define the trigonometric functions using the unit circle.</a:t>
            </a:r>
          </a:p>
          <a:p>
            <a:pPr marL="0" indent="0">
              <a:lnSpc>
                <a:spcPct val="90000"/>
              </a:lnSpc>
            </a:pPr>
            <a:r>
              <a:rPr lang="en-US" sz="3200">
                <a:latin typeface="Arial Narrow" pitchFamily="34" charset="0"/>
              </a:rPr>
              <a:t>Find exact trigonometric function values using a point on the unit circle.</a:t>
            </a:r>
          </a:p>
          <a:p>
            <a:pPr marL="0" indent="0">
              <a:lnSpc>
                <a:spcPct val="90000"/>
              </a:lnSpc>
            </a:pPr>
            <a:r>
              <a:rPr lang="en-US" sz="3200">
                <a:latin typeface="Arial Narrow" pitchFamily="34" charset="0"/>
              </a:rPr>
              <a:t>Find trigonometric function values of quadrantal angles.</a:t>
            </a:r>
          </a:p>
          <a:p>
            <a:pPr marL="0" indent="0">
              <a:lnSpc>
                <a:spcPct val="90000"/>
              </a:lnSpc>
            </a:pPr>
            <a:r>
              <a:rPr lang="en-US" sz="3200">
                <a:latin typeface="Arial Narrow" pitchFamily="34" charset="0"/>
              </a:rPr>
              <a:t>Find trigonometric function values of any angle.</a:t>
            </a:r>
          </a:p>
          <a:p>
            <a:pPr marL="0" indent="0">
              <a:lnSpc>
                <a:spcPct val="90000"/>
              </a:lnSpc>
            </a:pPr>
            <a:r>
              <a:rPr lang="en-US" sz="3200">
                <a:latin typeface="Arial Narrow" pitchFamily="34" charset="0"/>
              </a:rPr>
              <a:t>Approximate trigonometric function values using a calculator.</a:t>
            </a:r>
          </a:p>
        </p:txBody>
      </p:sp>
      <p:sp>
        <p:nvSpPr>
          <p:cNvPr id="2410500" name="Text Box 4" descr="Pink tissue paper"/>
          <p:cNvSpPr txBox="1">
            <a:spLocks noChangeArrowheads="1"/>
          </p:cNvSpPr>
          <p:nvPr/>
        </p:nvSpPr>
        <p:spPr bwMode="auto">
          <a:xfrm>
            <a:off x="414338" y="166688"/>
            <a:ext cx="21034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0" baseline="0">
                <a:solidFill>
                  <a:schemeClr val="bg1"/>
                </a:solidFill>
                <a:latin typeface="Arial Narrow" pitchFamily="34" charset="0"/>
              </a:rPr>
              <a:t>SECTION 4.2</a:t>
            </a:r>
          </a:p>
        </p:txBody>
      </p:sp>
      <p:sp>
        <p:nvSpPr>
          <p:cNvPr id="2410501" name="Rectangle 5"/>
          <p:cNvSpPr>
            <a:spLocks noChangeAspect="1" noChangeArrowheads="1"/>
          </p:cNvSpPr>
          <p:nvPr/>
        </p:nvSpPr>
        <p:spPr bwMode="auto">
          <a:xfrm>
            <a:off x="633413" y="19304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410502" name="Rectangle 6"/>
          <p:cNvSpPr>
            <a:spLocks noChangeAspect="1" noChangeArrowheads="1"/>
          </p:cNvSpPr>
          <p:nvPr/>
        </p:nvSpPr>
        <p:spPr bwMode="auto">
          <a:xfrm>
            <a:off x="635000" y="28098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410503" name="Rectangle 7"/>
          <p:cNvSpPr>
            <a:spLocks noChangeAspect="1" noChangeArrowheads="1"/>
          </p:cNvSpPr>
          <p:nvPr/>
        </p:nvSpPr>
        <p:spPr bwMode="auto">
          <a:xfrm>
            <a:off x="635000" y="37496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410506" name="Rectangle 10"/>
          <p:cNvSpPr>
            <a:spLocks noChangeAspect="1" noChangeArrowheads="1"/>
          </p:cNvSpPr>
          <p:nvPr/>
        </p:nvSpPr>
        <p:spPr bwMode="auto">
          <a:xfrm>
            <a:off x="635000" y="46640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410507" name="Rectangle 11"/>
          <p:cNvSpPr>
            <a:spLocks noChangeAspect="1" noChangeArrowheads="1"/>
          </p:cNvSpPr>
          <p:nvPr/>
        </p:nvSpPr>
        <p:spPr bwMode="auto">
          <a:xfrm>
            <a:off x="635000" y="51466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215C5-4536-4B94-9A6D-1EEEE64523C6}" type="slidenum">
              <a:rPr lang="en-US"/>
              <a:pPr/>
              <a:t>3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856971" name="Picture 11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" y="2743200"/>
            <a:ext cx="8753475" cy="392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56965" name="Text Box 5" descr="Pink tissue paper"/>
          <p:cNvSpPr txBox="1">
            <a:spLocks noChangeArrowheads="1"/>
          </p:cNvSpPr>
          <p:nvPr/>
        </p:nvSpPr>
        <p:spPr bwMode="auto">
          <a:xfrm>
            <a:off x="609600" y="914400"/>
            <a:ext cx="81534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In a unit circle,</a:t>
            </a:r>
            <a:r>
              <a:rPr lang="en-US" sz="3200" b="0" i="1" baseline="0">
                <a:latin typeface="Times New Roman" pitchFamily="18" charset="0"/>
              </a:rPr>
              <a:t> r</a:t>
            </a:r>
            <a:r>
              <a:rPr lang="en-US" sz="3200" b="0" baseline="0">
                <a:latin typeface="Times New Roman" pitchFamily="18" charset="0"/>
              </a:rPr>
              <a:t> = 1; so the length, </a:t>
            </a:r>
            <a:r>
              <a:rPr lang="en-US" sz="3200" b="0" i="1" baseline="0">
                <a:latin typeface="Times New Roman" pitchFamily="18" charset="0"/>
              </a:rPr>
              <a:t>s,</a:t>
            </a:r>
            <a:r>
              <a:rPr lang="en-US" sz="3200" b="0" baseline="0">
                <a:latin typeface="Times New Roman" pitchFamily="18" charset="0"/>
              </a:rPr>
              <a:t> of the intercepted arc is </a:t>
            </a:r>
            <a:r>
              <a:rPr lang="en-US" sz="3200" b="0" i="1" baseline="0">
                <a:latin typeface="Times New Roman" pitchFamily="18" charset="0"/>
              </a:rPr>
              <a:t>s</a:t>
            </a:r>
            <a:r>
              <a:rPr lang="en-US" sz="3200" b="0" baseline="0">
                <a:latin typeface="Times New Roman" pitchFamily="18" charset="0"/>
              </a:rPr>
              <a:t> = 1 </a:t>
            </a:r>
            <a:r>
              <a:rPr lang="en-US" sz="3200" b="0" baseline="0">
                <a:latin typeface=""/>
              </a:rPr>
              <a:t>∙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or </a:t>
            </a:r>
            <a:r>
              <a:rPr lang="en-US" sz="3200" b="0" i="1" baseline="0">
                <a:latin typeface="Times New Roman" pitchFamily="18" charset="0"/>
              </a:rPr>
              <a:t>s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0" baseline="0">
                <a:latin typeface="Times New Roman" pitchFamily="18" charset="0"/>
              </a:rPr>
              <a:t>That is, the </a:t>
            </a:r>
            <a:r>
              <a:rPr lang="en-US" sz="3200" b="0" i="1" baseline="0">
                <a:latin typeface="Times New Roman" pitchFamily="18" charset="0"/>
              </a:rPr>
              <a:t>radian measure</a:t>
            </a:r>
            <a:r>
              <a:rPr lang="en-US" sz="3200" b="0" baseline="0">
                <a:latin typeface="Times New Roman" pitchFamily="18" charset="0"/>
              </a:rPr>
              <a:t> and the </a:t>
            </a:r>
            <a:r>
              <a:rPr lang="en-US" sz="3200" b="0" i="1" baseline="0">
                <a:latin typeface="Times New Roman" pitchFamily="18" charset="0"/>
              </a:rPr>
              <a:t>arc length</a:t>
            </a:r>
            <a:r>
              <a:rPr lang="en-US" sz="3200" b="0" baseline="0">
                <a:latin typeface="Times New Roman" pitchFamily="18" charset="0"/>
              </a:rPr>
              <a:t> are identical.</a:t>
            </a:r>
          </a:p>
        </p:txBody>
      </p:sp>
      <p:sp>
        <p:nvSpPr>
          <p:cNvPr id="2856973" name="Rectangle 13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8153400" cy="609600"/>
          </a:xfrm>
          <a:noFill/>
          <a:ln/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THE UNIT CIRCLE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88A02-709B-42A1-AF2A-BB398F23869A}" type="slidenum">
              <a:rPr lang="en-US" smtClean="0"/>
              <a:pPr/>
              <a:t>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716535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0A13D1-AB8D-49EA-8070-27E98BB9AE1D}" type="slidenum">
              <a:rPr lang="en-US"/>
              <a:pPr/>
              <a:t>5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60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914400"/>
            <a:ext cx="8153400" cy="609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UNIT CIRCLE DEFINITIONS OF THE TRIGONOMETRIC FUNCTIONS OF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 REAL NUMBERS</a:t>
            </a:r>
          </a:p>
        </p:txBody>
      </p:sp>
      <p:sp>
        <p:nvSpPr>
          <p:cNvPr id="2860035" name="Text Box 3" descr="Pink tissue paper"/>
          <p:cNvSpPr txBox="1">
            <a:spLocks noChangeArrowheads="1"/>
          </p:cNvSpPr>
          <p:nvPr/>
        </p:nvSpPr>
        <p:spPr bwMode="auto">
          <a:xfrm>
            <a:off x="609600" y="2362200"/>
            <a:ext cx="8153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Let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 be any real number and let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) be the point on the unit circle associated with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.  Then</a:t>
            </a:r>
          </a:p>
        </p:txBody>
      </p:sp>
      <p:pic>
        <p:nvPicPr>
          <p:cNvPr id="2860036" name="Picture 4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3543300"/>
            <a:ext cx="6286500" cy="293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9044F9-1F78-4289-BD63-9BC6851B0A28}" type="slidenum">
              <a:rPr lang="en-US"/>
              <a:pPr/>
              <a:t>6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62083" name="Text Box 3" descr="Pink tissue paper"/>
          <p:cNvSpPr txBox="1">
            <a:spLocks noChangeArrowheads="1"/>
          </p:cNvSpPr>
          <p:nvPr/>
        </p:nvSpPr>
        <p:spPr bwMode="auto">
          <a:xfrm>
            <a:off x="609600" y="914400"/>
            <a:ext cx="81534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A point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 on the unit circle associated with a real number t has coordinates (cos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, sin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) because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= cos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 and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</a:t>
            </a:r>
            <a:r>
              <a:rPr lang="en-US" sz="3200" b="0" i="1" baseline="0">
                <a:latin typeface="Times New Roman" pitchFamily="18" charset="0"/>
              </a:rPr>
              <a:t> t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pic>
        <p:nvPicPr>
          <p:cNvPr id="2862085" name="Picture 5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819400"/>
            <a:ext cx="7896225" cy="364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2087" name="Rectangle 7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8153400" cy="609600"/>
          </a:xfrm>
          <a:noFill/>
          <a:ln/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POINTS ON THE UNIT CIRCLE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D79C04-73A5-4D01-A74B-B15E5B04FBB1}" type="slidenum">
              <a:rPr lang="en-US"/>
              <a:pPr/>
              <a:t>7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852875" name="Picture 11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925" y="3190875"/>
            <a:ext cx="3724275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5286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52867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Evaluating Trigonometric Functions</a:t>
            </a:r>
          </a:p>
        </p:txBody>
      </p:sp>
      <p:sp>
        <p:nvSpPr>
          <p:cNvPr id="2852868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81915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values (if any) of the six trigonometric functions of each value of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pic>
        <p:nvPicPr>
          <p:cNvPr id="2852873" name="Picture 9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09800"/>
            <a:ext cx="5800725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52874" name="Picture 10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00" y="3171825"/>
            <a:ext cx="447675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40AD0-2D6F-4329-8F5F-5F12F3ABB935}" type="slidenum">
              <a:rPr lang="en-US"/>
              <a:pPr/>
              <a:t>8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6617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66179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Evaluating Trigonometric Functions</a:t>
            </a:r>
          </a:p>
        </p:txBody>
      </p:sp>
      <p:sp>
        <p:nvSpPr>
          <p:cNvPr id="2866180" name="Text Box 4" descr="Pink tissue paper"/>
          <p:cNvSpPr txBox="1">
            <a:spLocks noChangeArrowheads="1"/>
          </p:cNvSpPr>
          <p:nvPr/>
        </p:nvSpPr>
        <p:spPr bwMode="auto">
          <a:xfrm>
            <a:off x="647700" y="1752600"/>
            <a:ext cx="81915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a. 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 = 0 corresponds to the point 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) = (1, 0).</a:t>
            </a:r>
          </a:p>
        </p:txBody>
      </p:sp>
      <p:sp>
        <p:nvSpPr>
          <p:cNvPr id="2866181" name="Text Box 5" descr="Pink tissue paper"/>
          <p:cNvSpPr txBox="1">
            <a:spLocks noChangeArrowheads="1"/>
          </p:cNvSpPr>
          <p:nvPr/>
        </p:nvSpPr>
        <p:spPr bwMode="auto">
          <a:xfrm>
            <a:off x="609600" y="122555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2866184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667000"/>
            <a:ext cx="7658100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5E565-0C92-4F06-B74C-9FA342C6A93A}" type="slidenum">
              <a:rPr lang="en-US"/>
              <a:pPr/>
              <a:t>9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6822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68227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Evaluating Trigonometric Functions</a:t>
            </a:r>
          </a:p>
        </p:txBody>
      </p:sp>
      <p:sp>
        <p:nvSpPr>
          <p:cNvPr id="2868228" name="Text Box 4" descr="Pink tissue paper"/>
          <p:cNvSpPr txBox="1">
            <a:spLocks noChangeArrowheads="1"/>
          </p:cNvSpPr>
          <p:nvPr/>
        </p:nvSpPr>
        <p:spPr bwMode="auto">
          <a:xfrm>
            <a:off x="647700" y="1752600"/>
            <a:ext cx="495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b.  </a:t>
            </a:r>
          </a:p>
        </p:txBody>
      </p:sp>
      <p:sp>
        <p:nvSpPr>
          <p:cNvPr id="2868229" name="Text Box 5" descr="Pink tissue paper"/>
          <p:cNvSpPr txBox="1">
            <a:spLocks noChangeArrowheads="1"/>
          </p:cNvSpPr>
          <p:nvPr/>
        </p:nvSpPr>
        <p:spPr bwMode="auto">
          <a:xfrm>
            <a:off x="609600" y="1149350"/>
            <a:ext cx="31242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2868231" name="Picture 7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1651000"/>
            <a:ext cx="7553325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8232" name="Picture 8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3028950"/>
            <a:ext cx="8410575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EDD273-0998-4D26-A76A-B5764786FC2E}" type="slidenum">
              <a:rPr lang="en-US"/>
              <a:pPr/>
              <a:t>10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7027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70275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Evaluating Trigonometric Functions</a:t>
            </a:r>
          </a:p>
        </p:txBody>
      </p:sp>
      <p:sp>
        <p:nvSpPr>
          <p:cNvPr id="2870276" name="Text Box 4" descr="Pink tissue paper"/>
          <p:cNvSpPr txBox="1">
            <a:spLocks noChangeArrowheads="1"/>
          </p:cNvSpPr>
          <p:nvPr/>
        </p:nvSpPr>
        <p:spPr bwMode="auto">
          <a:xfrm>
            <a:off x="647700" y="1752600"/>
            <a:ext cx="819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c. 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corresponds to the point (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) = (−1, 0).</a:t>
            </a:r>
            <a:endParaRPr lang="el-GR" sz="3200" b="0" i="1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70277" name="Text Box 5" descr="Pink tissue paper"/>
          <p:cNvSpPr txBox="1">
            <a:spLocks noChangeArrowheads="1"/>
          </p:cNvSpPr>
          <p:nvPr/>
        </p:nvSpPr>
        <p:spPr bwMode="auto">
          <a:xfrm>
            <a:off x="609600" y="1143000"/>
            <a:ext cx="38862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2870280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2819400"/>
            <a:ext cx="805815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DA63F0-BE19-4D6D-9715-1AD49282B9B9}" type="slidenum">
              <a:rPr lang="en-US"/>
              <a:pPr/>
              <a:t>11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7232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72323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Evaluating Trigonometric Functions</a:t>
            </a:r>
          </a:p>
        </p:txBody>
      </p:sp>
      <p:sp>
        <p:nvSpPr>
          <p:cNvPr id="2872324" name="Text Box 4" descr="Pink tissue paper"/>
          <p:cNvSpPr txBox="1">
            <a:spLocks noChangeArrowheads="1"/>
          </p:cNvSpPr>
          <p:nvPr/>
        </p:nvSpPr>
        <p:spPr bwMode="auto">
          <a:xfrm>
            <a:off x="482600" y="1752600"/>
            <a:ext cx="819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d.  </a:t>
            </a:r>
            <a:endParaRPr lang="el-GR" sz="3200" b="0" i="1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72325" name="Text Box 5" descr="Pink tissue paper"/>
          <p:cNvSpPr txBox="1">
            <a:spLocks noChangeArrowheads="1"/>
          </p:cNvSpPr>
          <p:nvPr/>
        </p:nvSpPr>
        <p:spPr bwMode="auto">
          <a:xfrm>
            <a:off x="482600" y="1143000"/>
            <a:ext cx="38862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2872327" name="Picture 7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1625600"/>
            <a:ext cx="80867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72328" name="Picture 8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2962275"/>
            <a:ext cx="8705850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872330" name="Object 10"/>
          <p:cNvGraphicFramePr>
            <a:graphicFrameLocks noChangeAspect="1"/>
          </p:cNvGraphicFramePr>
          <p:nvPr/>
        </p:nvGraphicFramePr>
        <p:xfrm>
          <a:off x="2000250" y="5176838"/>
          <a:ext cx="3302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338" name="Equation" r:id="rId7" imgW="330120" imgH="952200" progId="Equation.DSMT4">
                  <p:embed/>
                </p:oleObj>
              </mc:Choice>
              <mc:Fallback>
                <p:oleObj name="Equation" r:id="rId7" imgW="330120" imgH="9522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5176838"/>
                        <a:ext cx="330200" cy="9525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B094A-7E91-4230-AE36-E94621CE56B8}" type="slidenum">
              <a:rPr lang="en-US"/>
              <a:pPr/>
              <a:t>12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7437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7437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Evaluating Trigonometric Functions</a:t>
            </a:r>
          </a:p>
        </p:txBody>
      </p:sp>
      <p:sp>
        <p:nvSpPr>
          <p:cNvPr id="2874372" name="Text Box 4" descr="Pink tissue paper"/>
          <p:cNvSpPr txBox="1">
            <a:spLocks noChangeArrowheads="1"/>
          </p:cNvSpPr>
          <p:nvPr/>
        </p:nvSpPr>
        <p:spPr bwMode="auto">
          <a:xfrm>
            <a:off x="571500" y="1752600"/>
            <a:ext cx="82677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63550" indent="-46355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87438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58938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230438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801938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591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716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73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630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 dirty="0">
                <a:latin typeface="Times New Roman" pitchFamily="18" charset="0"/>
              </a:rPr>
              <a:t>e.  </a:t>
            </a:r>
            <a:r>
              <a:rPr lang="en-US" sz="3200" b="0" i="1" baseline="0" dirty="0">
                <a:latin typeface="Times New Roman" pitchFamily="18" charset="0"/>
              </a:rPr>
              <a:t>t</a:t>
            </a:r>
            <a:r>
              <a:rPr lang="en-US" sz="3200" b="0" baseline="0" dirty="0">
                <a:latin typeface="Times New Roman" pitchFamily="18" charset="0"/>
              </a:rPr>
              <a:t> = 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</a:rPr>
              <a:t>−3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i="1" baseline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</a:rPr>
              <a:t>corresponds to the same point, (−1, 0), as </a:t>
            </a:r>
            <a:r>
              <a:rPr lang="en-US" sz="3200" b="0" i="1" baseline="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l-GR" sz="3200" b="0" i="1" baseline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74373" name="Text Box 5" descr="Pink tissue paper"/>
          <p:cNvSpPr txBox="1">
            <a:spLocks noChangeArrowheads="1"/>
          </p:cNvSpPr>
          <p:nvPr/>
        </p:nvSpPr>
        <p:spPr bwMode="auto">
          <a:xfrm>
            <a:off x="482600" y="1143000"/>
            <a:ext cx="38862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2874376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3124200"/>
            <a:ext cx="805815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88A02-709B-42A1-AF2A-BB398F23869A}" type="slidenum">
              <a:rPr lang="en-US" smtClean="0"/>
              <a:pPr/>
              <a:t>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738058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CCD7A-3A53-4031-AAB7-FF80259407EE}" type="slidenum">
              <a:rPr lang="en-US"/>
              <a:pPr/>
              <a:t>14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76418" name="Text Box 2" descr="Pink tissue paper"/>
          <p:cNvSpPr txBox="1">
            <a:spLocks noChangeArrowheads="1"/>
          </p:cNvSpPr>
          <p:nvPr/>
        </p:nvSpPr>
        <p:spPr bwMode="auto">
          <a:xfrm>
            <a:off x="609600" y="1493838"/>
            <a:ext cx="81534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Given an angle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in standard position, let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) be the point where the terminal ray of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intersects the unit circle.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76420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411163"/>
            <a:ext cx="8153400" cy="960437"/>
          </a:xfrm>
          <a:noFill/>
          <a:ln/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TRIGONOMETRIC FUNCTIONS 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OF AN ANGLE</a:t>
            </a:r>
          </a:p>
        </p:txBody>
      </p:sp>
      <p:pic>
        <p:nvPicPr>
          <p:cNvPr id="2876422" name="Picture 6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3190875"/>
            <a:ext cx="7829550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9804B4-FC0F-4760-A20E-F861B5E03E42}" type="slidenum">
              <a:rPr lang="en-US"/>
              <a:pPr/>
              <a:t>15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82562" name="Text Box 2" descr="Pink tissue paper"/>
          <p:cNvSpPr txBox="1">
            <a:spLocks noChangeArrowheads="1"/>
          </p:cNvSpPr>
          <p:nvPr/>
        </p:nvSpPr>
        <p:spPr bwMode="auto">
          <a:xfrm>
            <a:off x="609600" y="2011363"/>
            <a:ext cx="81534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is an angle with radian measure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, then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82563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563563"/>
            <a:ext cx="8153400" cy="960437"/>
          </a:xfrm>
          <a:noFill/>
          <a:ln/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TRIGONOMETRIC FUNCTIONS 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OF AN ANGLE</a:t>
            </a:r>
          </a:p>
        </p:txBody>
      </p:sp>
      <p:pic>
        <p:nvPicPr>
          <p:cNvPr id="2882565" name="Picture 5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3171825"/>
            <a:ext cx="676275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82566" name="Text Box 6" descr="Pink tissue paper"/>
          <p:cNvSpPr txBox="1">
            <a:spLocks noChangeArrowheads="1"/>
          </p:cNvSpPr>
          <p:nvPr/>
        </p:nvSpPr>
        <p:spPr bwMode="auto">
          <a:xfrm>
            <a:off x="609600" y="4678363"/>
            <a:ext cx="8153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 dirty="0"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</a:rPr>
              <a:t> is given in degrees, convert </a:t>
            </a:r>
            <a:r>
              <a:rPr lang="el-GR" sz="3200" b="0" i="1" baseline="0" dirty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 dirty="0">
                <a:latin typeface="Times New Roman" pitchFamily="18" charset="0"/>
                <a:cs typeface="Times New Roman" pitchFamily="18" charset="0"/>
              </a:rPr>
              <a:t> to radians before using these equations.</a:t>
            </a:r>
            <a:endParaRPr lang="el-GR" sz="3200" b="0" baseline="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3AE4A-A08B-469F-BA2F-C26238F421C2}" type="slidenum">
              <a:rPr lang="en-US"/>
              <a:pPr/>
              <a:t>16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8461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2</a:t>
            </a:r>
          </a:p>
        </p:txBody>
      </p:sp>
      <p:sp>
        <p:nvSpPr>
          <p:cNvPr id="2884611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35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Trigonometric Function Values</a:t>
            </a:r>
          </a:p>
          <a:p>
            <a:r>
              <a:rPr lang="en-US" b="0" baseline="0"/>
              <a:t>of a Quadrantal Angle</a:t>
            </a:r>
          </a:p>
        </p:txBody>
      </p:sp>
      <p:sp>
        <p:nvSpPr>
          <p:cNvPr id="2884612" name="Text Box 4" descr="Pink tissue paper"/>
          <p:cNvSpPr txBox="1">
            <a:spLocks noChangeArrowheads="1"/>
          </p:cNvSpPr>
          <p:nvPr/>
        </p:nvSpPr>
        <p:spPr bwMode="auto">
          <a:xfrm>
            <a:off x="571500" y="1219200"/>
            <a:ext cx="819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63550" indent="-46355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87438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58938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230438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801938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591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716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73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630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trigonometric function values of 90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º.</a:t>
            </a:r>
            <a:endParaRPr lang="el-GR" sz="3200" b="0" i="1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84615" name="Text Box 7" descr="Pink tissue paper"/>
          <p:cNvSpPr txBox="1">
            <a:spLocks noChangeArrowheads="1"/>
          </p:cNvSpPr>
          <p:nvPr/>
        </p:nvSpPr>
        <p:spPr bwMode="auto">
          <a:xfrm>
            <a:off x="609600" y="206375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2884618" name="Picture 10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3381375"/>
            <a:ext cx="841057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84619" name="Text Box 11" descr="Pink tissue paper"/>
          <p:cNvSpPr txBox="1">
            <a:spLocks noChangeArrowheads="1"/>
          </p:cNvSpPr>
          <p:nvPr/>
        </p:nvSpPr>
        <p:spPr bwMode="auto">
          <a:xfrm>
            <a:off x="2133600" y="2590800"/>
            <a:ext cx="6629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63550" indent="-46355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87438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58938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230438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801938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591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716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73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630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, so</a:t>
            </a:r>
            <a:endParaRPr lang="el-GR" sz="3200" b="0" i="1" baseline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84620" name="Picture 12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590800"/>
            <a:ext cx="14478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46181-573C-44FE-A5B4-C9D13A975BF0}" type="slidenum">
              <a:rPr lang="en-US"/>
              <a:pPr/>
              <a:t>17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86659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715963"/>
            <a:ext cx="8153400" cy="960437"/>
          </a:xfrm>
          <a:noFill/>
          <a:ln/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TRIGONOMETRIC FUNDTIONS OF QUADRANTAL ANGLES</a:t>
            </a:r>
          </a:p>
        </p:txBody>
      </p:sp>
      <p:pic>
        <p:nvPicPr>
          <p:cNvPr id="2886662" name="Picture 6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2362200"/>
            <a:ext cx="7115175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86663" name="Text Box 7"/>
          <p:cNvSpPr txBox="1">
            <a:spLocks noChangeArrowheads="1"/>
          </p:cNvSpPr>
          <p:nvPr/>
        </p:nvSpPr>
        <p:spPr bwMode="auto">
          <a:xfrm>
            <a:off x="2971800" y="3276600"/>
            <a:ext cx="204788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B1B4C-72AF-48B9-B362-B4E9B3CB5B32}" type="slidenum">
              <a:rPr lang="en-US"/>
              <a:pPr/>
              <a:t>18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9075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15963"/>
            <a:ext cx="8153400" cy="960437"/>
          </a:xfrm>
          <a:noFill/>
          <a:ln/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TRIGONOMETRIC FUNDTIONS OF QUADRANTAL ANGLES</a:t>
            </a:r>
          </a:p>
        </p:txBody>
      </p:sp>
      <p:pic>
        <p:nvPicPr>
          <p:cNvPr id="2890756" name="Picture 4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" y="2463800"/>
            <a:ext cx="3533775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90757" name="Picture 5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486025"/>
            <a:ext cx="4695825" cy="353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90759" name="Text Box 7"/>
          <p:cNvSpPr txBox="1">
            <a:spLocks noChangeArrowheads="1"/>
          </p:cNvSpPr>
          <p:nvPr/>
        </p:nvSpPr>
        <p:spPr bwMode="auto">
          <a:xfrm>
            <a:off x="2667000" y="3276600"/>
            <a:ext cx="204788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1703F-5464-422C-826D-1938B51EFE35}" type="slidenum">
              <a:rPr lang="en-US"/>
              <a:pPr/>
              <a:t>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92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8153400" cy="960438"/>
          </a:xfrm>
          <a:noFill/>
          <a:ln/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QUADRANTAL ANGLES</a:t>
            </a:r>
          </a:p>
        </p:txBody>
      </p:sp>
      <p:pic>
        <p:nvPicPr>
          <p:cNvPr id="2892805" name="Picture 5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1295400"/>
            <a:ext cx="68199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88A02-709B-42A1-AF2A-BB398F23869A}" type="slidenum">
              <a:rPr lang="en-US" smtClean="0"/>
              <a:pPr/>
              <a:t>20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100300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88A02-709B-42A1-AF2A-BB398F23869A}" type="slidenum">
              <a:rPr lang="en-US" smtClean="0"/>
              <a:pPr/>
              <a:t>21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258"/>
            <a:ext cx="9144000" cy="69414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52600" y="4953000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There’s every reason to draw a circle .</a:t>
            </a:r>
            <a:r>
              <a:rPr lang="en-US" baseline="0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532376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657FC-EA10-4821-8AE2-C23BFA08E29A}" type="slidenum">
              <a:rPr lang="en-US"/>
              <a:pPr/>
              <a:t>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9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8153400" cy="960438"/>
          </a:xfrm>
          <a:noFill/>
          <a:ln/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TRIGONOMETRIC VALUES OF AN ANGLE </a:t>
            </a:r>
            <a:r>
              <a:rPr lang="el-GR" i="1">
                <a:cs typeface="Times New Roman" pitchFamily="18" charset="0"/>
              </a:rPr>
              <a:t>θ</a:t>
            </a:r>
          </a:p>
        </p:txBody>
      </p:sp>
      <p:pic>
        <p:nvPicPr>
          <p:cNvPr id="2894853" name="Picture 5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1200"/>
            <a:ext cx="8458200" cy="395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048A9-FC88-49C0-8B44-9C7A7AF52CF0}" type="slidenum">
              <a:rPr lang="en-US"/>
              <a:pPr/>
              <a:t>23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968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11163"/>
            <a:ext cx="8153400" cy="960437"/>
          </a:xfrm>
          <a:noFill/>
          <a:ln/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VALUES OF TRIGONOMETRIC VALUES OF AN ANGLE </a:t>
            </a:r>
            <a:r>
              <a:rPr lang="el-GR" i="1">
                <a:cs typeface="Times New Roman" pitchFamily="18" charset="0"/>
              </a:rPr>
              <a:t>θ</a:t>
            </a:r>
          </a:p>
        </p:txBody>
      </p:sp>
      <p:pic>
        <p:nvPicPr>
          <p:cNvPr id="2896900" name="Picture 4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3429000"/>
            <a:ext cx="676275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96901" name="Text Box 5" descr="Pink tissue paper"/>
          <p:cNvSpPr txBox="1">
            <a:spLocks noChangeArrowheads="1"/>
          </p:cNvSpPr>
          <p:nvPr/>
        </p:nvSpPr>
        <p:spPr bwMode="auto">
          <a:xfrm>
            <a:off x="666750" y="1570038"/>
            <a:ext cx="809625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Let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) be any point on the terminal ray of an angle in standard position (other than the origin) and let </a:t>
            </a:r>
            <a:r>
              <a:rPr lang="en-US" sz="3200" b="0" i="1" baseline="0">
                <a:latin typeface="Times New Roman" pitchFamily="18" charset="0"/>
              </a:rPr>
              <a:t>r</a:t>
            </a:r>
            <a:r>
              <a:rPr lang="en-US" sz="3200" b="0" baseline="0">
                <a:latin typeface="Times New Roman" pitchFamily="18" charset="0"/>
              </a:rPr>
              <a:t> =                      Then </a:t>
            </a:r>
            <a:r>
              <a:rPr lang="en-US" sz="3200" b="0" i="1" baseline="0">
                <a:latin typeface="Times New Roman" pitchFamily="18" charset="0"/>
              </a:rPr>
              <a:t>r</a:t>
            </a:r>
            <a:r>
              <a:rPr lang="en-US" sz="3200" b="0" baseline="0">
                <a:latin typeface="Times New Roman" pitchFamily="18" charset="0"/>
              </a:rPr>
              <a:t> &gt; 0, and</a:t>
            </a:r>
          </a:p>
        </p:txBody>
      </p:sp>
      <p:pic>
        <p:nvPicPr>
          <p:cNvPr id="2896902" name="Picture 6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75" y="2540000"/>
            <a:ext cx="1800225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258DB-A56D-4A73-8E23-9F1F69F35BDE}" type="slidenum">
              <a:rPr lang="en-US"/>
              <a:pPr/>
              <a:t>24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6413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286413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Trigonometric Function Values</a:t>
            </a:r>
          </a:p>
        </p:txBody>
      </p:sp>
      <p:sp>
        <p:nvSpPr>
          <p:cNvPr id="2864132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Suppose that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is an angle whose terminal side contains the point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(–1, 3). Find the exact values of the six trigonometric functions of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grpSp>
        <p:nvGrpSpPr>
          <p:cNvPr id="2864133" name="Group 5"/>
          <p:cNvGrpSpPr>
            <a:grpSpLocks/>
          </p:cNvGrpSpPr>
          <p:nvPr/>
        </p:nvGrpSpPr>
        <p:grpSpPr bwMode="auto">
          <a:xfrm>
            <a:off x="5588000" y="3352800"/>
            <a:ext cx="2851150" cy="2819400"/>
            <a:chOff x="3520" y="2112"/>
            <a:chExt cx="1796" cy="1776"/>
          </a:xfrm>
        </p:grpSpPr>
        <p:sp>
          <p:nvSpPr>
            <p:cNvPr id="2864134" name="Text Box 6" descr="Pink tissue paper"/>
            <p:cNvSpPr txBox="1">
              <a:spLocks noChangeArrowheads="1"/>
            </p:cNvSpPr>
            <p:nvPr/>
          </p:nvSpPr>
          <p:spPr bwMode="auto">
            <a:xfrm>
              <a:off x="3520" y="2112"/>
              <a:ext cx="960" cy="2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graphicFrame>
          <p:nvGraphicFramePr>
            <p:cNvPr id="2864135" name="Object 7" descr="Pink tissue paper"/>
            <p:cNvGraphicFramePr>
              <a:graphicFrameLocks noChangeAspect="1"/>
            </p:cNvGraphicFramePr>
            <p:nvPr/>
          </p:nvGraphicFramePr>
          <p:xfrm>
            <a:off x="3724" y="2520"/>
            <a:ext cx="1592" cy="1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4144" name="Equation" r:id="rId5" imgW="2527200" imgH="2171520" progId="Equation.DSMT4">
                    <p:embed/>
                  </p:oleObj>
                </mc:Choice>
                <mc:Fallback>
                  <p:oleObj name="Equation" r:id="rId5" imgW="2527200" imgH="2171520" progId="Equation.DSMT4">
                    <p:embed/>
                    <p:pic>
                      <p:nvPicPr>
                        <p:cNvPr id="0" name="Object 7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24" y="2520"/>
                          <a:ext cx="1592" cy="1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2864136" name="Picture 8" descr="RCAT_05_03_0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124200"/>
            <a:ext cx="4500563" cy="300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FCC00-3FCD-48E2-B6CF-AD09524FC014}" type="slidenum">
              <a:rPr lang="en-US"/>
              <a:pPr/>
              <a:t>25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5491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2854915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Trigonometric Function Values</a:t>
            </a:r>
          </a:p>
        </p:txBody>
      </p:sp>
      <p:sp>
        <p:nvSpPr>
          <p:cNvPr id="2854916" name="Text Box 4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2854917" name="Object 5" descr="Pink tissue paper"/>
          <p:cNvGraphicFramePr>
            <a:graphicFrameLocks noChangeAspect="1"/>
          </p:cNvGraphicFramePr>
          <p:nvPr/>
        </p:nvGraphicFramePr>
        <p:xfrm>
          <a:off x="469900" y="2400300"/>
          <a:ext cx="39497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4974" name="Equation" r:id="rId5" imgW="3949560" imgH="1104840" progId="Equation.DSMT4">
                  <p:embed/>
                </p:oleObj>
              </mc:Choice>
              <mc:Fallback>
                <p:oleObj name="Equation" r:id="rId5" imgW="3949560" imgH="110484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2400300"/>
                        <a:ext cx="394970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54918" name="Object 6" descr="Pink tissue paper"/>
          <p:cNvGraphicFramePr>
            <a:graphicFrameLocks noChangeAspect="1"/>
          </p:cNvGraphicFramePr>
          <p:nvPr/>
        </p:nvGraphicFramePr>
        <p:xfrm>
          <a:off x="488950" y="3848100"/>
          <a:ext cx="40767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4975" name="Equation" r:id="rId7" imgW="4076640" imgH="1104840" progId="Equation.DSMT4">
                  <p:embed/>
                </p:oleObj>
              </mc:Choice>
              <mc:Fallback>
                <p:oleObj name="Equation" r:id="rId7" imgW="4076640" imgH="110484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950" y="3848100"/>
                        <a:ext cx="407670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54919" name="Object 7" descr="Pink tissue paper"/>
          <p:cNvGraphicFramePr>
            <a:graphicFrameLocks noChangeAspect="1"/>
          </p:cNvGraphicFramePr>
          <p:nvPr/>
        </p:nvGraphicFramePr>
        <p:xfrm>
          <a:off x="444500" y="5372100"/>
          <a:ext cx="3213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4976" name="Equation" r:id="rId9" imgW="3213000" imgH="952200" progId="Equation.DSMT4">
                  <p:embed/>
                </p:oleObj>
              </mc:Choice>
              <mc:Fallback>
                <p:oleObj name="Equation" r:id="rId9" imgW="3213000" imgH="9522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" y="5372100"/>
                        <a:ext cx="3213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54920" name="Object 8" descr="Pink tissue paper"/>
          <p:cNvGraphicFramePr>
            <a:graphicFrameLocks noChangeAspect="1"/>
          </p:cNvGraphicFramePr>
          <p:nvPr/>
        </p:nvGraphicFramePr>
        <p:xfrm>
          <a:off x="5105400" y="2355850"/>
          <a:ext cx="3797300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4977" name="Equation" r:id="rId11" imgW="3797280" imgH="1130040" progId="Equation.DSMT4">
                  <p:embed/>
                </p:oleObj>
              </mc:Choice>
              <mc:Fallback>
                <p:oleObj name="Equation" r:id="rId11" imgW="3797280" imgH="113004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2355850"/>
                        <a:ext cx="3797300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54921" name="Object 9" descr="Pink tissue paper"/>
          <p:cNvGraphicFramePr>
            <a:graphicFrameLocks noChangeAspect="1"/>
          </p:cNvGraphicFramePr>
          <p:nvPr/>
        </p:nvGraphicFramePr>
        <p:xfrm>
          <a:off x="4946650" y="3879850"/>
          <a:ext cx="39370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4978" name="Equation" r:id="rId13" imgW="3936960" imgH="1041120" progId="Equation.DSMT4">
                  <p:embed/>
                </p:oleObj>
              </mc:Choice>
              <mc:Fallback>
                <p:oleObj name="Equation" r:id="rId13" imgW="3936960" imgH="104112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6650" y="3879850"/>
                        <a:ext cx="39370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54922" name="Object 10" descr="Pink tissue paper"/>
          <p:cNvGraphicFramePr>
            <a:graphicFrameLocks noChangeAspect="1"/>
          </p:cNvGraphicFramePr>
          <p:nvPr/>
        </p:nvGraphicFramePr>
        <p:xfrm>
          <a:off x="4959350" y="5365750"/>
          <a:ext cx="33020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4979" name="Equation" r:id="rId15" imgW="3301920" imgH="1041120" progId="Equation.DSMT4">
                  <p:embed/>
                </p:oleObj>
              </mc:Choice>
              <mc:Fallback>
                <p:oleObj name="Equation" r:id="rId15" imgW="3301920" imgH="104112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350" y="5365750"/>
                        <a:ext cx="33020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54923" name="Object 11" descr="Pink tissue paper"/>
          <p:cNvGraphicFramePr>
            <a:graphicFrameLocks noChangeAspect="1"/>
          </p:cNvGraphicFramePr>
          <p:nvPr/>
        </p:nvGraphicFramePr>
        <p:xfrm>
          <a:off x="601663" y="1466850"/>
          <a:ext cx="7583487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4980" name="Equation" r:id="rId17" imgW="7581600" imgH="558720" progId="Equation.DSMT4">
                  <p:embed/>
                </p:oleObj>
              </mc:Choice>
              <mc:Fallback>
                <p:oleObj name="Equation" r:id="rId17" imgW="7581600" imgH="55872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663" y="1466850"/>
                        <a:ext cx="7583487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88A02-709B-42A1-AF2A-BB398F23869A}" type="slidenum">
              <a:rPr lang="en-US" smtClean="0"/>
              <a:pPr/>
              <a:t>26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679848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88A02-709B-42A1-AF2A-BB398F23869A}" type="slidenum">
              <a:rPr lang="en-US" smtClean="0"/>
              <a:pPr/>
              <a:t>27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667000" y="914400"/>
            <a:ext cx="3733800" cy="5098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As a note on exact values, it is always better to use these throughout a general evaluation and only round your result.</a:t>
            </a:r>
          </a:p>
          <a:p>
            <a:endParaRPr lang="en-US" sz="3200" dirty="0" smtClean="0"/>
          </a:p>
          <a:p>
            <a:r>
              <a:rPr lang="en-US" sz="3200" dirty="0" smtClean="0"/>
              <a:t>Calculators are not always correct.</a:t>
            </a:r>
          </a:p>
          <a:p>
            <a:endParaRPr lang="en-US" sz="3200" dirty="0"/>
          </a:p>
          <a:p>
            <a:r>
              <a:rPr lang="en-US" sz="3200" dirty="0" smtClean="0"/>
              <a:t>You should certainly be able to determine the lengths of a right triangle with angles of 45 degrees and 30 and 60</a:t>
            </a:r>
            <a:r>
              <a:rPr lang="en-US" sz="3200" baseline="0" dirty="0" smtClean="0"/>
              <a:t>…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151428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3A4F5-2DF9-4C69-B566-374429082C6E}" type="slidenum">
              <a:rPr lang="en-US"/>
              <a:pPr/>
              <a:t>28</a:t>
            </a:fld>
            <a:endParaRPr lang="en-CA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822151" name="Picture 7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1685925"/>
            <a:ext cx="8258175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22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609600"/>
            <a:ext cx="8153400" cy="609600"/>
          </a:xfrm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US">
                <a:latin typeface="Arial Narrow" pitchFamily="34" charset="0"/>
              </a:rPr>
              <a:t>TRIGONOMETRIC FUNCTION VALUES FOR AND </a:t>
            </a:r>
          </a:p>
        </p:txBody>
      </p:sp>
      <p:graphicFrame>
        <p:nvGraphicFramePr>
          <p:cNvPr id="2822149" name="Object 5"/>
          <p:cNvGraphicFramePr>
            <a:graphicFrameLocks noChangeAspect="1"/>
          </p:cNvGraphicFramePr>
          <p:nvPr/>
        </p:nvGraphicFramePr>
        <p:xfrm>
          <a:off x="5384800" y="914400"/>
          <a:ext cx="14732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2168" name="Equation" r:id="rId6" imgW="1473120" imgH="1066680" progId="Equation.DSMT4">
                  <p:embed/>
                </p:oleObj>
              </mc:Choice>
              <mc:Fallback>
                <p:oleObj name="Equation" r:id="rId6" imgW="1473120" imgH="10666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4800" y="914400"/>
                        <a:ext cx="14732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22150" name="Object 6"/>
          <p:cNvGraphicFramePr>
            <a:graphicFrameLocks noChangeAspect="1"/>
          </p:cNvGraphicFramePr>
          <p:nvPr/>
        </p:nvGraphicFramePr>
        <p:xfrm>
          <a:off x="2501900" y="914400"/>
          <a:ext cx="14605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2169" name="Equation" r:id="rId8" imgW="1460160" imgH="1066680" progId="Equation.DSMT4">
                  <p:embed/>
                </p:oleObj>
              </mc:Choice>
              <mc:Fallback>
                <p:oleObj name="Equation" r:id="rId8" imgW="1460160" imgH="106668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1900" y="914400"/>
                        <a:ext cx="14605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22152" name="Picture 8" descr="Pink tissue paper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575" y="4762500"/>
            <a:ext cx="2181225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22153" name="Picture 9" descr="Pink tissue paper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572000"/>
            <a:ext cx="272415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74073B-DA27-4C87-BD20-F1054DECDBE5}" type="slidenum">
              <a:rPr lang="en-US"/>
              <a:pPr/>
              <a:t>29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901008" name="Picture 16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3238500"/>
            <a:ext cx="3448050" cy="331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0099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2900995" name="Rectangle 3"/>
          <p:cNvSpPr>
            <a:spLocks noChangeArrowheads="1"/>
          </p:cNvSpPr>
          <p:nvPr/>
        </p:nvSpPr>
        <p:spPr bwMode="auto">
          <a:xfrm>
            <a:off x="2817813" y="152400"/>
            <a:ext cx="6021387" cy="1066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b="0" baseline="0"/>
              <a:t>Finding Exact Trigonometric Function</a:t>
            </a:r>
          </a:p>
          <a:p>
            <a:pPr>
              <a:spcBef>
                <a:spcPct val="20000"/>
              </a:spcBef>
            </a:pPr>
            <a:r>
              <a:rPr lang="en-US" b="0" baseline="0"/>
              <a:t>Values of </a:t>
            </a:r>
          </a:p>
          <a:p>
            <a:endParaRPr lang="en-US" b="0" baseline="0"/>
          </a:p>
        </p:txBody>
      </p:sp>
      <p:graphicFrame>
        <p:nvGraphicFramePr>
          <p:cNvPr id="2901004" name="Object 12"/>
          <p:cNvGraphicFramePr>
            <a:graphicFrameLocks noChangeAspect="1"/>
          </p:cNvGraphicFramePr>
          <p:nvPr/>
        </p:nvGraphicFramePr>
        <p:xfrm>
          <a:off x="4343400" y="482600"/>
          <a:ext cx="1003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1027" name="Equation" r:id="rId6" imgW="1002960" imgH="736560" progId="Equation.DSMT4">
                  <p:embed/>
                </p:oleObj>
              </mc:Choice>
              <mc:Fallback>
                <p:oleObj name="Equation" r:id="rId6" imgW="1002960" imgH="73656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482600"/>
                        <a:ext cx="1003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01005" name="Text Box 13" descr="Pink tissue paper"/>
          <p:cNvSpPr txBox="1">
            <a:spLocks noChangeArrowheads="1"/>
          </p:cNvSpPr>
          <p:nvPr/>
        </p:nvSpPr>
        <p:spPr bwMode="auto">
          <a:xfrm>
            <a:off x="571500" y="1295400"/>
            <a:ext cx="819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63550" indent="-46355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87438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58938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230438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801938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591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716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73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630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exact trigonometric function values of</a:t>
            </a:r>
            <a:endParaRPr lang="el-GR" sz="3200" b="0" i="1" baseline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901006" name="Object 14"/>
          <p:cNvGraphicFramePr>
            <a:graphicFrameLocks noChangeAspect="1"/>
          </p:cNvGraphicFramePr>
          <p:nvPr/>
        </p:nvGraphicFramePr>
        <p:xfrm>
          <a:off x="685800" y="1790700"/>
          <a:ext cx="1397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1028" name="Equation" r:id="rId8" imgW="1396800" imgH="952200" progId="Equation.DSMT4">
                  <p:embed/>
                </p:oleObj>
              </mc:Choice>
              <mc:Fallback>
                <p:oleObj name="Equation" r:id="rId8" imgW="1396800" imgH="952200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790700"/>
                        <a:ext cx="13970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01007" name="Text Box 15" descr="Pink tissue paper"/>
          <p:cNvSpPr txBox="1">
            <a:spLocks noChangeArrowheads="1"/>
          </p:cNvSpPr>
          <p:nvPr/>
        </p:nvSpPr>
        <p:spPr bwMode="auto">
          <a:xfrm>
            <a:off x="609600" y="305435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2901010" name="Picture 18" descr="Pink tissue paper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175" y="3448050"/>
            <a:ext cx="148590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01011" name="Text Box 19" descr="Pink tissue paper"/>
          <p:cNvSpPr txBox="1">
            <a:spLocks noChangeArrowheads="1"/>
          </p:cNvSpPr>
          <p:nvPr/>
        </p:nvSpPr>
        <p:spPr bwMode="auto">
          <a:xfrm>
            <a:off x="685800" y="3565525"/>
            <a:ext cx="363855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sz="3200" b="0" baseline="0">
                <a:latin typeface="Times New Roman" pitchFamily="18" charset="0"/>
              </a:rPr>
              <a:t>The point 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) = </a:t>
            </a:r>
          </a:p>
          <a:p>
            <a:pPr>
              <a:lnSpc>
                <a:spcPct val="125000"/>
              </a:lnSpc>
            </a:pPr>
            <a:r>
              <a:rPr lang="en-US" sz="3200" b="0" baseline="0">
                <a:latin typeface="Times New Roman" pitchFamily="18" charset="0"/>
              </a:rPr>
              <a:t>is on the terminal side of </a:t>
            </a:r>
          </a:p>
        </p:txBody>
      </p:sp>
      <p:pic>
        <p:nvPicPr>
          <p:cNvPr id="2901012" name="Picture 20" descr="Pink tissue paper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4824413"/>
            <a:ext cx="22574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C5058C-09CE-43D0-AAEC-85BF9383DCC5}" type="slidenum">
              <a:rPr lang="en-US"/>
              <a:pPr/>
              <a:t>30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03043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2903044" name="Rectangle 4"/>
          <p:cNvSpPr>
            <a:spLocks noChangeArrowheads="1"/>
          </p:cNvSpPr>
          <p:nvPr/>
        </p:nvSpPr>
        <p:spPr bwMode="auto">
          <a:xfrm>
            <a:off x="2817813" y="152400"/>
            <a:ext cx="6021387" cy="1066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b="0" baseline="0"/>
              <a:t>Finding Exact Trigonometric Function</a:t>
            </a:r>
          </a:p>
          <a:p>
            <a:pPr>
              <a:spcBef>
                <a:spcPct val="20000"/>
              </a:spcBef>
            </a:pPr>
            <a:r>
              <a:rPr lang="en-US" b="0" baseline="0"/>
              <a:t>Values of </a:t>
            </a:r>
          </a:p>
          <a:p>
            <a:endParaRPr lang="en-US" b="0" baseline="0"/>
          </a:p>
        </p:txBody>
      </p:sp>
      <p:graphicFrame>
        <p:nvGraphicFramePr>
          <p:cNvPr id="2903045" name="Object 5"/>
          <p:cNvGraphicFramePr>
            <a:graphicFrameLocks noChangeAspect="1"/>
          </p:cNvGraphicFramePr>
          <p:nvPr/>
        </p:nvGraphicFramePr>
        <p:xfrm>
          <a:off x="4343400" y="482600"/>
          <a:ext cx="1003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3061" name="Equation" r:id="rId4" imgW="1002960" imgH="736560" progId="Equation.DSMT4">
                  <p:embed/>
                </p:oleObj>
              </mc:Choice>
              <mc:Fallback>
                <p:oleObj name="Equation" r:id="rId4" imgW="1002960" imgH="73656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482600"/>
                        <a:ext cx="1003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03048" name="Text Box 8" descr="Pink tissue paper"/>
          <p:cNvSpPr txBox="1">
            <a:spLocks noChangeArrowheads="1"/>
          </p:cNvSpPr>
          <p:nvPr/>
        </p:nvSpPr>
        <p:spPr bwMode="auto">
          <a:xfrm>
            <a:off x="609600" y="1295400"/>
            <a:ext cx="470535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2903052" name="Picture 12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71675"/>
            <a:ext cx="4552950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03053" name="Picture 13" descr="Pink tissue pap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4591050"/>
            <a:ext cx="6819900" cy="203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4B84A-6867-40EA-8E77-A8C80DF02538}" type="slidenum">
              <a:rPr lang="en-US"/>
              <a:pPr/>
              <a:t>31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905096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514475"/>
            <a:ext cx="6172200" cy="511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0509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2905091" name="Rectangle 3"/>
          <p:cNvSpPr>
            <a:spLocks noChangeArrowheads="1"/>
          </p:cNvSpPr>
          <p:nvPr/>
        </p:nvSpPr>
        <p:spPr bwMode="auto">
          <a:xfrm>
            <a:off x="2817813" y="152400"/>
            <a:ext cx="6021387" cy="1066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b="0" baseline="0"/>
              <a:t>Finding Exact Trigonometric Function</a:t>
            </a:r>
          </a:p>
          <a:p>
            <a:pPr>
              <a:spcBef>
                <a:spcPct val="20000"/>
              </a:spcBef>
            </a:pPr>
            <a:r>
              <a:rPr lang="en-US" b="0" baseline="0"/>
              <a:t>Values of </a:t>
            </a:r>
          </a:p>
          <a:p>
            <a:endParaRPr lang="en-US" b="0" baseline="0"/>
          </a:p>
        </p:txBody>
      </p:sp>
      <p:graphicFrame>
        <p:nvGraphicFramePr>
          <p:cNvPr id="2905092" name="Object 4"/>
          <p:cNvGraphicFramePr>
            <a:graphicFrameLocks noChangeAspect="1"/>
          </p:cNvGraphicFramePr>
          <p:nvPr/>
        </p:nvGraphicFramePr>
        <p:xfrm>
          <a:off x="4343400" y="482600"/>
          <a:ext cx="1003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5104" name="Equation" r:id="rId6" imgW="1002960" imgH="736560" progId="Equation.DSMT4">
                  <p:embed/>
                </p:oleObj>
              </mc:Choice>
              <mc:Fallback>
                <p:oleObj name="Equation" r:id="rId6" imgW="1002960" imgH="73656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482600"/>
                        <a:ext cx="1003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05093" name="Text Box 5" descr="Pink tissue paper"/>
          <p:cNvSpPr txBox="1">
            <a:spLocks noChangeArrowheads="1"/>
          </p:cNvSpPr>
          <p:nvPr/>
        </p:nvSpPr>
        <p:spPr bwMode="auto">
          <a:xfrm>
            <a:off x="609600" y="1143000"/>
            <a:ext cx="470535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E6617-7722-457B-9587-8C776B9B649C}" type="slidenum">
              <a:rPr lang="en-US"/>
              <a:pPr/>
              <a:t>32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989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838200"/>
            <a:ext cx="8153400" cy="609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MORE TRIGONOMETRIC FUNCTION VALUES</a:t>
            </a:r>
          </a:p>
        </p:txBody>
      </p:sp>
      <p:pic>
        <p:nvPicPr>
          <p:cNvPr id="2898950" name="Picture 6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2305050"/>
            <a:ext cx="8048625" cy="348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5F988-B3BE-4A65-997D-779FE505020F}" type="slidenum">
              <a:rPr lang="en-US"/>
              <a:pPr/>
              <a:t>33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909194" name="Picture 10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743200"/>
            <a:ext cx="12858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0918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5</a:t>
            </a:r>
          </a:p>
        </p:txBody>
      </p:sp>
      <p:sp>
        <p:nvSpPr>
          <p:cNvPr id="2909187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Chord Length on the Unit Circle</a:t>
            </a:r>
          </a:p>
        </p:txBody>
      </p:sp>
      <p:sp>
        <p:nvSpPr>
          <p:cNvPr id="2909188" name="Text Box 4" descr="Pink tissue paper"/>
          <p:cNvSpPr txBox="1">
            <a:spLocks noChangeArrowheads="1"/>
          </p:cNvSpPr>
          <p:nvPr/>
        </p:nvSpPr>
        <p:spPr bwMode="auto">
          <a:xfrm>
            <a:off x="647700" y="1143000"/>
            <a:ext cx="7848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length of the chord of the unit circle intercepted by an angle of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 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radians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sp>
        <p:nvSpPr>
          <p:cNvPr id="2909190" name="Text Box 6" descr="Pink tissue paper"/>
          <p:cNvSpPr txBox="1">
            <a:spLocks noChangeArrowheads="1"/>
          </p:cNvSpPr>
          <p:nvPr/>
        </p:nvSpPr>
        <p:spPr bwMode="auto">
          <a:xfrm>
            <a:off x="5181600" y="236220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2909193" name="Picture 9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2590800"/>
            <a:ext cx="422910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09195" name="Text Box 11" descr="Pink tissue paper"/>
          <p:cNvSpPr txBox="1">
            <a:spLocks noChangeArrowheads="1"/>
          </p:cNvSpPr>
          <p:nvPr/>
        </p:nvSpPr>
        <p:spPr bwMode="auto">
          <a:xfrm>
            <a:off x="5181600" y="2819400"/>
            <a:ext cx="3657600" cy="375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39775" indent="-739775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854075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968375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3200" b="0" i="1" baseline="0">
                <a:latin typeface="Times New Roman" pitchFamily="18" charset="0"/>
              </a:rPr>
              <a:t> y</a:t>
            </a:r>
            <a:r>
              <a:rPr lang="en-US" sz="3200" b="0" baseline="0">
                <a:latin typeface="Times New Roman" pitchFamily="18" charset="0"/>
              </a:rPr>
              <a:t> = 	</a:t>
            </a:r>
          </a:p>
          <a:p>
            <a:pPr>
              <a:lnSpc>
                <a:spcPct val="150000"/>
              </a:lnSpc>
            </a:pPr>
            <a:r>
              <a:rPr lang="en-US" sz="3200" b="0" i="1" baseline="0">
                <a:latin typeface="Times New Roman" pitchFamily="18" charset="0"/>
              </a:rPr>
              <a:t>    </a:t>
            </a:r>
            <a:r>
              <a:rPr lang="en-US" sz="3200" b="0" baseline="0">
                <a:latin typeface="Times New Roman" pitchFamily="18" charset="0"/>
              </a:rPr>
              <a:t>= half the length of the chord.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So,                  = 2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endParaRPr lang="en-US" sz="3200" b="0" baseline="0"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    = length of chord</a:t>
            </a:r>
          </a:p>
        </p:txBody>
      </p:sp>
      <p:pic>
        <p:nvPicPr>
          <p:cNvPr id="2909196" name="Picture 12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953000"/>
            <a:ext cx="156210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FCCB9-21D4-4121-9116-AD19B883A300}" type="slidenum">
              <a:rPr lang="en-US"/>
              <a:pPr/>
              <a:t>34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07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914400"/>
            <a:ext cx="8153400" cy="609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TRIGONOMETRIC FUNCTION VALUES OF COTERMINAL ANGLES</a:t>
            </a:r>
          </a:p>
        </p:txBody>
      </p:sp>
      <p:pic>
        <p:nvPicPr>
          <p:cNvPr id="2907142" name="Picture 6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543175"/>
            <a:ext cx="39814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07143" name="Picture 7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725" y="2557463"/>
            <a:ext cx="380047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07144" name="Text Box 8" descr="Pink tissue paper"/>
          <p:cNvSpPr txBox="1">
            <a:spLocks noChangeArrowheads="1"/>
          </p:cNvSpPr>
          <p:nvPr/>
        </p:nvSpPr>
        <p:spPr bwMode="auto">
          <a:xfrm>
            <a:off x="684213" y="4754563"/>
            <a:ext cx="6540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These equations hold for any integer </a:t>
            </a:r>
            <a:r>
              <a:rPr lang="en-US" sz="3200" b="0" i="1" baseline="0">
                <a:latin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028015-58B9-44A7-95A8-482640BF13FE}" type="slidenum">
              <a:rPr lang="en-US"/>
              <a:pPr/>
              <a:t>35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913293" name="Picture 13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63" y="4514850"/>
            <a:ext cx="525780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13283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6</a:t>
            </a:r>
          </a:p>
        </p:txBody>
      </p:sp>
      <p:sp>
        <p:nvSpPr>
          <p:cNvPr id="2913284" name="Rectangle 4"/>
          <p:cNvSpPr>
            <a:spLocks noChangeArrowheads="1"/>
          </p:cNvSpPr>
          <p:nvPr/>
        </p:nvSpPr>
        <p:spPr bwMode="auto">
          <a:xfrm>
            <a:off x="2817813" y="257175"/>
            <a:ext cx="6021387" cy="7635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Trigonometric Function Values of Coterminal Angles</a:t>
            </a:r>
          </a:p>
        </p:txBody>
      </p:sp>
      <p:sp>
        <p:nvSpPr>
          <p:cNvPr id="2913285" name="Text Box 5" descr="Pink tissue paper"/>
          <p:cNvSpPr txBox="1">
            <a:spLocks noChangeArrowheads="1"/>
          </p:cNvSpPr>
          <p:nvPr/>
        </p:nvSpPr>
        <p:spPr bwMode="auto">
          <a:xfrm>
            <a:off x="647700" y="914400"/>
            <a:ext cx="7848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Find the exact values for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	a. sin 2580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		b. </a:t>
            </a:r>
          </a:p>
        </p:txBody>
      </p:sp>
      <p:sp>
        <p:nvSpPr>
          <p:cNvPr id="2913286" name="Text Box 6" descr="Pink tissue paper"/>
          <p:cNvSpPr txBox="1">
            <a:spLocks noChangeArrowheads="1"/>
          </p:cNvSpPr>
          <p:nvPr/>
        </p:nvSpPr>
        <p:spPr bwMode="auto">
          <a:xfrm>
            <a:off x="609600" y="2714625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2913290" name="Picture 10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619250"/>
            <a:ext cx="13716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13291" name="Text Box 11" descr="Pink tissue paper"/>
          <p:cNvSpPr txBox="1">
            <a:spLocks noChangeArrowheads="1"/>
          </p:cNvSpPr>
          <p:nvPr/>
        </p:nvSpPr>
        <p:spPr bwMode="auto">
          <a:xfrm>
            <a:off x="642938" y="3019425"/>
            <a:ext cx="7848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57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ct val="150000"/>
              </a:lnSpc>
              <a:buFontTx/>
              <a:buAutoNum type="alphaLcPeriod"/>
            </a:pPr>
            <a:r>
              <a:rPr lang="en-US" sz="3200" b="0" baseline="0">
                <a:latin typeface="Times New Roman" pitchFamily="18" charset="0"/>
              </a:rPr>
              <a:t>2580° = 60° + 2520° = 60° + 7(360°); so sin 2580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 = sin 60º =</a:t>
            </a:r>
          </a:p>
          <a:p>
            <a:pPr>
              <a:lnSpc>
                <a:spcPct val="150000"/>
              </a:lnSpc>
              <a:buFontTx/>
              <a:buAutoNum type="alphaLcPeriod"/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                                                    so</a:t>
            </a:r>
          </a:p>
        </p:txBody>
      </p:sp>
      <p:pic>
        <p:nvPicPr>
          <p:cNvPr id="2913292" name="Picture 12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3705225"/>
            <a:ext cx="638175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13294" name="Picture 14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534025"/>
            <a:ext cx="38195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99567-F9B8-4A54-861B-236190E20A4A}" type="slidenum">
              <a:rPr lang="en-US"/>
              <a:pPr/>
              <a:t>36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15331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2915332" name="Rectangle 4"/>
          <p:cNvSpPr>
            <a:spLocks noChangeArrowheads="1"/>
          </p:cNvSpPr>
          <p:nvPr/>
        </p:nvSpPr>
        <p:spPr bwMode="auto">
          <a:xfrm>
            <a:off x="2817813" y="257175"/>
            <a:ext cx="6021387" cy="7635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Approximating Trigonometric Function Values Using a Calculator</a:t>
            </a:r>
          </a:p>
        </p:txBody>
      </p:sp>
      <p:sp>
        <p:nvSpPr>
          <p:cNvPr id="2915333" name="Text Box 5" descr="Pink tissue paper"/>
          <p:cNvSpPr txBox="1">
            <a:spLocks noChangeArrowheads="1"/>
          </p:cNvSpPr>
          <p:nvPr/>
        </p:nvSpPr>
        <p:spPr bwMode="auto">
          <a:xfrm>
            <a:off x="647700" y="1066800"/>
            <a:ext cx="7848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Use a calculator to find the approximate value of each expression. Round your answers to two decimal places.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	a. sin 71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	b. tan		c. sec 1.3</a:t>
            </a:r>
          </a:p>
        </p:txBody>
      </p:sp>
      <p:sp>
        <p:nvSpPr>
          <p:cNvPr id="2915334" name="Text Box 6" descr="Pink tissue paper"/>
          <p:cNvSpPr txBox="1">
            <a:spLocks noChangeArrowheads="1"/>
          </p:cNvSpPr>
          <p:nvPr/>
        </p:nvSpPr>
        <p:spPr bwMode="auto">
          <a:xfrm>
            <a:off x="609600" y="373380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2915339" name="Picture 11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650" y="2590800"/>
            <a:ext cx="59055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15340" name="Text Box 12" descr="Pink tissue paper"/>
          <p:cNvSpPr txBox="1">
            <a:spLocks noChangeArrowheads="1"/>
          </p:cNvSpPr>
          <p:nvPr/>
        </p:nvSpPr>
        <p:spPr bwMode="auto">
          <a:xfrm>
            <a:off x="681038" y="4313238"/>
            <a:ext cx="61087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buFontTx/>
              <a:buAutoNum type="alphaLcPeriod"/>
            </a:pPr>
            <a:r>
              <a:rPr lang="en-US" sz="3200" b="0" baseline="0">
                <a:latin typeface="Times New Roman" pitchFamily="18" charset="0"/>
              </a:rPr>
              <a:t>Set the MODE to degrees.</a:t>
            </a:r>
          </a:p>
          <a:p>
            <a:r>
              <a:rPr lang="en-US" sz="3200" b="0" baseline="0">
                <a:latin typeface="Times New Roman" pitchFamily="18" charset="0"/>
              </a:rPr>
              <a:t>		sin 71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 ≈ 0.9455185756 ≈ 0.95</a:t>
            </a:r>
            <a:endParaRPr lang="en-US" sz="3200" b="0" baseline="0">
              <a:latin typeface="Times New Roman" pitchFamily="18" charset="0"/>
            </a:endParaRPr>
          </a:p>
          <a:p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D320E-FBEC-4289-BC44-A42AB5E979DE}" type="slidenum">
              <a:rPr lang="en-US"/>
              <a:pPr/>
              <a:t>37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1737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2917379" name="Rectangle 3"/>
          <p:cNvSpPr>
            <a:spLocks noChangeArrowheads="1"/>
          </p:cNvSpPr>
          <p:nvPr/>
        </p:nvSpPr>
        <p:spPr bwMode="auto">
          <a:xfrm>
            <a:off x="2817813" y="257175"/>
            <a:ext cx="6021387" cy="7635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Approximating Trigonometric Function Values Using a Calculator</a:t>
            </a:r>
          </a:p>
        </p:txBody>
      </p:sp>
      <p:sp>
        <p:nvSpPr>
          <p:cNvPr id="2917381" name="Text Box 5" descr="Pink tissue paper"/>
          <p:cNvSpPr txBox="1">
            <a:spLocks noChangeArrowheads="1"/>
          </p:cNvSpPr>
          <p:nvPr/>
        </p:nvSpPr>
        <p:spPr bwMode="auto">
          <a:xfrm>
            <a:off x="609600" y="1149350"/>
            <a:ext cx="40386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917383" name="Text Box 7" descr="Pink tissue paper"/>
          <p:cNvSpPr txBox="1">
            <a:spLocks noChangeArrowheads="1"/>
          </p:cNvSpPr>
          <p:nvPr/>
        </p:nvSpPr>
        <p:spPr bwMode="auto">
          <a:xfrm>
            <a:off x="681038" y="3962400"/>
            <a:ext cx="76803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c. Set the MODE to radians. 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		sec 1.3 =             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≈</a:t>
            </a:r>
            <a:r>
              <a:rPr lang="en-US" sz="3200" b="0" baseline="0">
                <a:latin typeface="Times New Roman" pitchFamily="18" charset="0"/>
              </a:rPr>
              <a:t> 3.738334127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≈ 3.74</a:t>
            </a:r>
            <a:r>
              <a:rPr lang="en-US" sz="3200" b="0" baseline="0">
                <a:latin typeface="Times New Roman" pitchFamily="18" charset="0"/>
              </a:rPr>
              <a:t> </a:t>
            </a:r>
          </a:p>
        </p:txBody>
      </p:sp>
      <p:pic>
        <p:nvPicPr>
          <p:cNvPr id="2917385" name="Picture 9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4495800"/>
            <a:ext cx="11811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17387" name="Text Box 11" descr="Pink tissue paper"/>
          <p:cNvSpPr txBox="1">
            <a:spLocks noChangeArrowheads="1"/>
          </p:cNvSpPr>
          <p:nvPr/>
        </p:nvSpPr>
        <p:spPr bwMode="auto">
          <a:xfrm>
            <a:off x="681038" y="2041525"/>
            <a:ext cx="64627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b. Set the MODE to radians.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		tan       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≈ −1.253960338 ≈ −1.25</a:t>
            </a:r>
          </a:p>
        </p:txBody>
      </p:sp>
      <p:pic>
        <p:nvPicPr>
          <p:cNvPr id="2917388" name="Picture 12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571750"/>
            <a:ext cx="59055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26549</TotalTime>
  <Words>1206</Words>
  <Application>Microsoft Office PowerPoint</Application>
  <PresentationFormat>Letter Paper (8.5x11 in)</PresentationFormat>
  <Paragraphs>230</Paragraphs>
  <Slides>37</Slides>
  <Notes>31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Arial</vt:lpstr>
      <vt:lpstr>Times New Roman</vt:lpstr>
      <vt:lpstr>Tahoma</vt:lpstr>
      <vt:lpstr>Wingdings</vt:lpstr>
      <vt:lpstr>Arial Narrow</vt:lpstr>
      <vt:lpstr/>
      <vt:lpstr>Symbol</vt:lpstr>
      <vt:lpstr>Blends</vt:lpstr>
      <vt:lpstr>MathType 6.0 Equation</vt:lpstr>
      <vt:lpstr>PowerPoint Presentation</vt:lpstr>
      <vt:lpstr>The Unit Circle; Trigonometric Functions of an Angle</vt:lpstr>
      <vt:lpstr>THE UNIT CIRCLE</vt:lpstr>
      <vt:lpstr>PowerPoint Presentation</vt:lpstr>
      <vt:lpstr>UNIT CIRCLE DEFINITIONS OF THE TRIGONOMETRIC FUNCTIONS OF  REAL NUMBERS</vt:lpstr>
      <vt:lpstr>POINTS ON THE UNIT CIRCLE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TRIGONOMETRIC FUNCTIONS  OF AN ANGLE</vt:lpstr>
      <vt:lpstr>TRIGONOMETRIC FUNCTIONS  OF AN ANGLE</vt:lpstr>
      <vt:lpstr>PowerPoint Presentation</vt:lpstr>
      <vt:lpstr>TRIGONOMETRIC FUNDTIONS OF QUADRANTAL ANGLES</vt:lpstr>
      <vt:lpstr>TRIGONOMETRIC FUNDTIONS OF QUADRANTAL ANGLES</vt:lpstr>
      <vt:lpstr>QUADRANTAL ANGLES</vt:lpstr>
      <vt:lpstr>PowerPoint Presentation</vt:lpstr>
      <vt:lpstr>PowerPoint Presentation</vt:lpstr>
      <vt:lpstr>TRIGONOMETRIC VALUES OF AN ANGLE θ</vt:lpstr>
      <vt:lpstr>VALUES OF TRIGONOMETRIC VALUES OF AN ANGLE θ</vt:lpstr>
      <vt:lpstr>PowerPoint Presentation</vt:lpstr>
      <vt:lpstr>PowerPoint Presentation</vt:lpstr>
      <vt:lpstr>PowerPoint Presentation</vt:lpstr>
      <vt:lpstr>PowerPoint Presentation</vt:lpstr>
      <vt:lpstr>TRIGONOMETRIC FUNCTION VALUES FOR AND </vt:lpstr>
      <vt:lpstr>PowerPoint Presentation</vt:lpstr>
      <vt:lpstr>PowerPoint Presentation</vt:lpstr>
      <vt:lpstr>PowerPoint Presentation</vt:lpstr>
      <vt:lpstr>MORE TRIGONOMETRIC FUNCTION VALUES</vt:lpstr>
      <vt:lpstr>PowerPoint Presentation</vt:lpstr>
      <vt:lpstr>TRIGONOMETRIC FUNCTION VALUES OF COTERMINAL ANGLES</vt:lpstr>
      <vt:lpstr>PowerPoint Presentation</vt:lpstr>
      <vt:lpstr>PowerPoint Presentation</vt:lpstr>
      <vt:lpstr>PowerPoint Presentation</vt:lpstr>
    </vt:vector>
  </TitlesOfParts>
  <Company>© 2010 Pearson Education, Inc.  All rights reserved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Section 4.2</dc:title>
  <dc:subject>The Unit Circle; Trigonometric Functions of an Angle</dc:subject>
  <dc:creator>Accumedia jbooze@accumediaps.com</dc:creator>
  <cp:lastModifiedBy>milligan</cp:lastModifiedBy>
  <cp:revision>1386</cp:revision>
  <cp:lastPrinted>2001-11-04T00:51:13Z</cp:lastPrinted>
  <dcterms:created xsi:type="dcterms:W3CDTF">2005-02-25T19:46:41Z</dcterms:created>
  <dcterms:modified xsi:type="dcterms:W3CDTF">2010-11-18T02:53:23Z</dcterms:modified>
</cp:coreProperties>
</file>