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7"/>
  </p:notesMasterIdLst>
  <p:handoutMasterIdLst>
    <p:handoutMasterId r:id="rId28"/>
  </p:handoutMasterIdLst>
  <p:sldIdLst>
    <p:sldId id="813" r:id="rId2"/>
    <p:sldId id="840" r:id="rId3"/>
    <p:sldId id="841" r:id="rId4"/>
    <p:sldId id="875" r:id="rId5"/>
    <p:sldId id="867" r:id="rId6"/>
    <p:sldId id="868" r:id="rId7"/>
    <p:sldId id="852" r:id="rId8"/>
    <p:sldId id="848" r:id="rId9"/>
    <p:sldId id="849" r:id="rId10"/>
    <p:sldId id="850" r:id="rId11"/>
    <p:sldId id="869" r:id="rId12"/>
    <p:sldId id="870" r:id="rId13"/>
    <p:sldId id="853" r:id="rId14"/>
    <p:sldId id="854" r:id="rId15"/>
    <p:sldId id="855" r:id="rId16"/>
    <p:sldId id="856" r:id="rId17"/>
    <p:sldId id="857" r:id="rId18"/>
    <p:sldId id="871" r:id="rId19"/>
    <p:sldId id="872" r:id="rId20"/>
    <p:sldId id="873" r:id="rId21"/>
    <p:sldId id="874" r:id="rId22"/>
    <p:sldId id="863" r:id="rId23"/>
    <p:sldId id="864" r:id="rId24"/>
    <p:sldId id="865" r:id="rId25"/>
    <p:sldId id="866" r:id="rId26"/>
  </p:sldIdLst>
  <p:sldSz cx="9144000" cy="6858000" type="letter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18D"/>
    <a:srgbClr val="BED4B2"/>
    <a:srgbClr val="C8225D"/>
    <a:srgbClr val="007DB7"/>
    <a:srgbClr val="8EBEE6"/>
    <a:srgbClr val="EC008D"/>
    <a:srgbClr val="00ADEE"/>
    <a:srgbClr val="418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95" autoAdjust="0"/>
    <p:restoredTop sz="94737" autoAdjust="0"/>
  </p:normalViewPr>
  <p:slideViewPr>
    <p:cSldViewPr snapToObjects="1">
      <p:cViewPr>
        <p:scale>
          <a:sx n="66" d="100"/>
          <a:sy n="66" d="100"/>
        </p:scale>
        <p:origin x="-474" y="-132"/>
      </p:cViewPr>
      <p:guideLst>
        <p:guide orient="horz" pos="1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140" y="17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4" Type="http://schemas.openxmlformats.org/officeDocument/2006/relationships/image" Target="../media/image4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7F9D5F9D-34F7-4124-A7DF-1D242FEB58D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146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92B93E6A-B906-4720-B6D8-722CE09D0427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40366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E485CF-159F-4E61-8726-E231F0A8FC40}" type="slidenum">
              <a:rPr lang="en-CA"/>
              <a:pPr/>
              <a:t>1</a:t>
            </a:fld>
            <a:endParaRPr lang="en-CA"/>
          </a:p>
        </p:txBody>
      </p:sp>
      <p:sp>
        <p:nvSpPr>
          <p:cNvPr id="158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93FAAD-50FB-48F0-AE64-7A6C3F709F0C}" type="slidenum">
              <a:rPr lang="en-CA"/>
              <a:pPr/>
              <a:t>2</a:t>
            </a:fld>
            <a:endParaRPr lang="en-CA"/>
          </a:p>
        </p:txBody>
      </p:sp>
      <p:sp>
        <p:nvSpPr>
          <p:cNvPr id="2411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0056C5-42B8-494D-9F77-5CE7DC0FB2FC}" type="slidenum">
              <a:rPr lang="en-CA"/>
              <a:pPr/>
              <a:t>3</a:t>
            </a:fld>
            <a:endParaRPr lang="en-CA"/>
          </a:p>
        </p:txBody>
      </p:sp>
      <p:sp>
        <p:nvSpPr>
          <p:cNvPr id="29204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10BDD7-1F2F-4483-8000-8333D884D2EB}" type="slidenum">
              <a:rPr lang="en-CA"/>
              <a:pPr/>
              <a:t>5</a:t>
            </a:fld>
            <a:endParaRPr lang="en-CA"/>
          </a:p>
        </p:txBody>
      </p:sp>
      <p:sp>
        <p:nvSpPr>
          <p:cNvPr id="29757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5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6326CE-74BD-4D58-B360-9B9ABAB20CCC}" type="slidenum">
              <a:rPr lang="en-CA"/>
              <a:pPr/>
              <a:t>6</a:t>
            </a:fld>
            <a:endParaRPr lang="en-CA"/>
          </a:p>
        </p:txBody>
      </p:sp>
      <p:sp>
        <p:nvSpPr>
          <p:cNvPr id="29777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7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32DB74-6CA0-4F22-BCC1-7B14FC02F388}" type="slidenum">
              <a:rPr lang="en-CA"/>
              <a:pPr/>
              <a:t>7</a:t>
            </a:fld>
            <a:endParaRPr lang="en-CA"/>
          </a:p>
        </p:txBody>
      </p:sp>
      <p:sp>
        <p:nvSpPr>
          <p:cNvPr id="29429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8FD346-0F9F-4E70-BA7D-4362F16E089D}" type="slidenum">
              <a:rPr lang="en-CA"/>
              <a:pPr/>
              <a:t>8</a:t>
            </a:fld>
            <a:endParaRPr lang="en-CA"/>
          </a:p>
        </p:txBody>
      </p:sp>
      <p:sp>
        <p:nvSpPr>
          <p:cNvPr id="29347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34EC96-187C-42B3-B4C7-2089845DD2AC}" type="slidenum">
              <a:rPr lang="en-CA"/>
              <a:pPr/>
              <a:t>9</a:t>
            </a:fld>
            <a:endParaRPr lang="en-CA"/>
          </a:p>
        </p:txBody>
      </p:sp>
      <p:sp>
        <p:nvSpPr>
          <p:cNvPr id="29368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085054-425C-4F6D-A08C-2C77DDEB2069}" type="slidenum">
              <a:rPr lang="en-CA"/>
              <a:pPr/>
              <a:t>10</a:t>
            </a:fld>
            <a:endParaRPr lang="en-CA"/>
          </a:p>
        </p:txBody>
      </p:sp>
      <p:sp>
        <p:nvSpPr>
          <p:cNvPr id="29388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6F3263-5308-4E84-9178-6F58419ECC56}" type="slidenum">
              <a:rPr lang="en-CA"/>
              <a:pPr/>
              <a:t>11</a:t>
            </a:fld>
            <a:endParaRPr lang="en-CA"/>
          </a:p>
        </p:txBody>
      </p:sp>
      <p:sp>
        <p:nvSpPr>
          <p:cNvPr id="2979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0CC223-0370-4AB1-80A0-D17CE21A6F2A}" type="slidenum">
              <a:rPr lang="en-CA"/>
              <a:pPr/>
              <a:t>12</a:t>
            </a:fld>
            <a:endParaRPr lang="en-CA"/>
          </a:p>
        </p:txBody>
      </p:sp>
      <p:sp>
        <p:nvSpPr>
          <p:cNvPr id="2983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83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6C1FDA-BC36-40BB-AE51-691F1489EE76}" type="slidenum">
              <a:rPr lang="en-CA"/>
              <a:pPr/>
              <a:t>13</a:t>
            </a:fld>
            <a:endParaRPr lang="en-CA"/>
          </a:p>
        </p:txBody>
      </p:sp>
      <p:sp>
        <p:nvSpPr>
          <p:cNvPr id="29450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5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209C84-F207-4770-BCC1-86413FFFB5C3}" type="slidenum">
              <a:rPr lang="en-CA"/>
              <a:pPr/>
              <a:t>14</a:t>
            </a:fld>
            <a:endParaRPr lang="en-CA"/>
          </a:p>
        </p:txBody>
      </p:sp>
      <p:sp>
        <p:nvSpPr>
          <p:cNvPr id="29470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7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C2AEE0-19F4-4D21-9C4A-0B74F07CE2F0}" type="slidenum">
              <a:rPr lang="en-CA"/>
              <a:pPr/>
              <a:t>15</a:t>
            </a:fld>
            <a:endParaRPr lang="en-CA"/>
          </a:p>
        </p:txBody>
      </p:sp>
      <p:sp>
        <p:nvSpPr>
          <p:cNvPr id="29491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96EC17-3752-4257-B880-259FB982CA4B}" type="slidenum">
              <a:rPr lang="en-CA"/>
              <a:pPr/>
              <a:t>16</a:t>
            </a:fld>
            <a:endParaRPr lang="en-CA"/>
          </a:p>
        </p:txBody>
      </p:sp>
      <p:sp>
        <p:nvSpPr>
          <p:cNvPr id="29511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1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330A8A-95B4-439F-8E01-CBAA60F83933}" type="slidenum">
              <a:rPr lang="en-CA"/>
              <a:pPr/>
              <a:t>17</a:t>
            </a:fld>
            <a:endParaRPr lang="en-CA"/>
          </a:p>
        </p:txBody>
      </p:sp>
      <p:sp>
        <p:nvSpPr>
          <p:cNvPr id="29532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9B00DA-2423-4439-9F87-3FBB3A331E77}" type="slidenum">
              <a:rPr lang="en-CA"/>
              <a:pPr/>
              <a:t>18</a:t>
            </a:fld>
            <a:endParaRPr lang="en-CA"/>
          </a:p>
        </p:txBody>
      </p:sp>
      <p:sp>
        <p:nvSpPr>
          <p:cNvPr id="2985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85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9EC364-377B-4199-9815-8E0651FFF67E}" type="slidenum">
              <a:rPr lang="en-CA"/>
              <a:pPr/>
              <a:t>19</a:t>
            </a:fld>
            <a:endParaRPr lang="en-CA"/>
          </a:p>
        </p:txBody>
      </p:sp>
      <p:sp>
        <p:nvSpPr>
          <p:cNvPr id="2988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88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46DD3B-4A6C-4F86-ACB7-E4013260293D}" type="slidenum">
              <a:rPr lang="en-CA"/>
              <a:pPr/>
              <a:t>20</a:t>
            </a:fld>
            <a:endParaRPr lang="en-CA"/>
          </a:p>
        </p:txBody>
      </p:sp>
      <p:sp>
        <p:nvSpPr>
          <p:cNvPr id="2990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4B91C8-A4F5-4E70-A6CC-3C932AA8338D}" type="slidenum">
              <a:rPr lang="en-CA"/>
              <a:pPr/>
              <a:t>21</a:t>
            </a:fld>
            <a:endParaRPr lang="en-CA"/>
          </a:p>
        </p:txBody>
      </p:sp>
      <p:sp>
        <p:nvSpPr>
          <p:cNvPr id="2992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D93857-9370-4456-9143-1535F0F1F869}" type="slidenum">
              <a:rPr lang="en-CA"/>
              <a:pPr/>
              <a:t>22</a:t>
            </a:fld>
            <a:endParaRPr lang="en-CA"/>
          </a:p>
        </p:txBody>
      </p:sp>
      <p:sp>
        <p:nvSpPr>
          <p:cNvPr id="29655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5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8F9FA9-03CB-48C9-A62A-C9BA4E1C63D6}" type="slidenum">
              <a:rPr lang="en-CA"/>
              <a:pPr/>
              <a:t>23</a:t>
            </a:fld>
            <a:endParaRPr lang="en-CA"/>
          </a:p>
        </p:txBody>
      </p:sp>
      <p:sp>
        <p:nvSpPr>
          <p:cNvPr id="29675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9A90F6-72CC-48FE-A941-A3BAA195E5F1}" type="slidenum">
              <a:rPr lang="en-CA"/>
              <a:pPr/>
              <a:t>24</a:t>
            </a:fld>
            <a:endParaRPr lang="en-CA"/>
          </a:p>
        </p:txBody>
      </p:sp>
      <p:sp>
        <p:nvSpPr>
          <p:cNvPr id="29696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C3BBD2-9E02-4456-852E-059D69677901}" type="slidenum">
              <a:rPr lang="en-CA"/>
              <a:pPr/>
              <a:t>25</a:t>
            </a:fld>
            <a:endParaRPr lang="en-CA"/>
          </a:p>
        </p:txBody>
      </p:sp>
      <p:sp>
        <p:nvSpPr>
          <p:cNvPr id="29716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1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6" name="Rectangle 70"/>
          <p:cNvSpPr>
            <a:spLocks noChangeArrowheads="1"/>
          </p:cNvSpPr>
          <p:nvPr userDrawn="1"/>
        </p:nvSpPr>
        <p:spPr bwMode="auto">
          <a:xfrm>
            <a:off x="0" y="0"/>
            <a:ext cx="9144000" cy="6861175"/>
          </a:xfrm>
          <a:prstGeom prst="rect">
            <a:avLst/>
          </a:prstGeom>
          <a:solidFill>
            <a:srgbClr val="FAF2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baseline="0"/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gray">
          <a:xfrm rot="-5400000">
            <a:off x="4306094" y="2377281"/>
            <a:ext cx="274638" cy="8683625"/>
          </a:xfrm>
          <a:prstGeom prst="rect">
            <a:avLst/>
          </a:prstGeom>
          <a:solidFill>
            <a:srgbClr val="8EB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ftr" sz="quarter" idx="3"/>
          </p:nvPr>
        </p:nvSpPr>
        <p:spPr>
          <a:xfrm>
            <a:off x="942975" y="6354763"/>
            <a:ext cx="6067425" cy="4572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4152" name="Rectangle 56"/>
          <p:cNvSpPr>
            <a:spLocks noChangeArrowheads="1"/>
          </p:cNvSpPr>
          <p:nvPr userDrawn="1"/>
        </p:nvSpPr>
        <p:spPr bwMode="auto">
          <a:xfrm>
            <a:off x="0" y="65405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5" name="Rectangle 69"/>
          <p:cNvSpPr>
            <a:spLocks noChangeAspect="1" noChangeArrowheads="1"/>
          </p:cNvSpPr>
          <p:nvPr userDrawn="1"/>
        </p:nvSpPr>
        <p:spPr bwMode="auto">
          <a:xfrm>
            <a:off x="6350" y="644525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7" name="Rectangle 71"/>
          <p:cNvSpPr>
            <a:spLocks noChangeArrowheads="1"/>
          </p:cNvSpPr>
          <p:nvPr userDrawn="1"/>
        </p:nvSpPr>
        <p:spPr bwMode="auto">
          <a:xfrm>
            <a:off x="0" y="0"/>
            <a:ext cx="2438400" cy="685800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8" name="Rectangle 72"/>
          <p:cNvSpPr>
            <a:spLocks noChangeArrowheads="1"/>
          </p:cNvSpPr>
          <p:nvPr userDrawn="1"/>
        </p:nvSpPr>
        <p:spPr bwMode="auto">
          <a:xfrm>
            <a:off x="2489200" y="0"/>
            <a:ext cx="66722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7DB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9" name="Rectangle 73"/>
          <p:cNvSpPr>
            <a:spLocks noChangeArrowheads="1"/>
          </p:cNvSpPr>
          <p:nvPr userDrawn="1"/>
        </p:nvSpPr>
        <p:spPr bwMode="auto">
          <a:xfrm>
            <a:off x="2438400" y="0"/>
            <a:ext cx="46038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0" name="Rectangle 74"/>
          <p:cNvSpPr>
            <a:spLocks noChangeArrowheads="1"/>
          </p:cNvSpPr>
          <p:nvPr userDrawn="1"/>
        </p:nvSpPr>
        <p:spPr bwMode="auto">
          <a:xfrm>
            <a:off x="0" y="6858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1" name="Rectangle 75"/>
          <p:cNvSpPr>
            <a:spLocks noChangeAspect="1" noChangeArrowheads="1"/>
          </p:cNvSpPr>
          <p:nvPr userDrawn="1"/>
        </p:nvSpPr>
        <p:spPr bwMode="auto">
          <a:xfrm>
            <a:off x="2368550" y="596900"/>
            <a:ext cx="209550" cy="209550"/>
          </a:xfrm>
          <a:prstGeom prst="rect">
            <a:avLst/>
          </a:prstGeom>
          <a:solidFill>
            <a:srgbClr val="C8225D"/>
          </a:solidFill>
          <a:ln w="9525">
            <a:solidFill>
              <a:srgbClr val="BED4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3" name="Rectangle 77"/>
          <p:cNvSpPr>
            <a:spLocks noChangeArrowheads="1"/>
          </p:cNvSpPr>
          <p:nvPr userDrawn="1"/>
        </p:nvSpPr>
        <p:spPr bwMode="auto">
          <a:xfrm>
            <a:off x="495300" y="1168400"/>
            <a:ext cx="7769225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4" name="Rectangle 78"/>
          <p:cNvSpPr>
            <a:spLocks noChangeArrowheads="1"/>
          </p:cNvSpPr>
          <p:nvPr userDrawn="1"/>
        </p:nvSpPr>
        <p:spPr bwMode="gray">
          <a:xfrm rot="-5400000">
            <a:off x="4154488" y="-2446338"/>
            <a:ext cx="457200" cy="77692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72" name="Rectangle 76"/>
          <p:cNvSpPr>
            <a:spLocks noChangeAspect="1" noChangeArrowheads="1"/>
          </p:cNvSpPr>
          <p:nvPr userDrawn="1"/>
        </p:nvSpPr>
        <p:spPr bwMode="auto">
          <a:xfrm>
            <a:off x="393700" y="106680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6" name="Text Box 80" descr="Pink tissue paper"/>
          <p:cNvSpPr txBox="1">
            <a:spLocks noChangeArrowheads="1"/>
          </p:cNvSpPr>
          <p:nvPr userDrawn="1"/>
        </p:nvSpPr>
        <p:spPr bwMode="auto">
          <a:xfrm>
            <a:off x="633413" y="1200150"/>
            <a:ext cx="173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solidFill>
                  <a:schemeClr val="bg1"/>
                </a:solidFill>
                <a:latin typeface="Arial Narrow" pitchFamily="34" charset="0"/>
              </a:rPr>
              <a:t>OBJECTIVES</a:t>
            </a:r>
          </a:p>
        </p:txBody>
      </p:sp>
      <p:sp>
        <p:nvSpPr>
          <p:cNvPr id="4177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9302186-C53E-4766-BA08-73DC4C628952}" type="slidenum">
              <a:rPr lang="en-US"/>
              <a:pPr/>
              <a:t>‹#›</a:t>
            </a:fld>
            <a:endParaRPr lang="en-CA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AF7BE00-6DE2-493B-8DE7-1CA489F27F37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27469502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0517657-E531-4B4A-9B39-225707222A36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7448777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076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A05C881-4F58-49DE-960F-6B4DB0069E80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629523714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1E1A689-6C94-4044-9A93-75D5FB5EECC6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042958123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E9B390F-BF71-428A-963F-86F95D077AC3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248740737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2DA8901-7B0E-43C1-A080-5E57E94C7B18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887503263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921995B-06EA-40F5-8EC0-9B2BC5DCEEE7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76104773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52B3EB-1B82-4133-8676-D42C108978AA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06033656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BE9D15-0A2E-4A60-8114-E42E1E9DC97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56988959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33400"/>
            <a:ext cx="1992313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8293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32FC025-F168-49E4-B3F6-BF18DE730FE8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837684026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974013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0763" y="16002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0763" y="39624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7F0532F-90F5-4B66-85A8-2B3D4C04EEAC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286000" y="6397625"/>
            <a:ext cx="4495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61387823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9740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007DB7"/>
                </a:solidFill>
              </a:defRPr>
            </a:lvl1pPr>
          </a:lstStyle>
          <a:p>
            <a:fld id="{4DF1B078-575E-4A5C-9E66-6EA116CA6B72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3113" y="1600200"/>
            <a:ext cx="79629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97625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900" b="0" baseline="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 rot="-5400000">
            <a:off x="-3281362" y="3281362"/>
            <a:ext cx="6858000" cy="295275"/>
          </a:xfrm>
          <a:prstGeom prst="rect">
            <a:avLst/>
          </a:prstGeom>
          <a:gradFill rotWithShape="1">
            <a:gsLst>
              <a:gs pos="0">
                <a:srgbClr val="007DB7"/>
              </a:gs>
              <a:gs pos="100000">
                <a:srgbClr val="CCEEF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10000"/>
        </a:spcBef>
        <a:spcAft>
          <a:spcPct val="0"/>
        </a:spcAft>
        <a:buClr>
          <a:srgbClr val="CC0066"/>
        </a:buClr>
        <a:buSzPct val="60000"/>
        <a:buFont typeface="Wingdings" pitchFamily="2" charset="2"/>
        <a:defRPr sz="2800">
          <a:solidFill>
            <a:srgbClr val="007DB7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800">
          <a:solidFill>
            <a:srgbClr val="007DB7"/>
          </a:solidFill>
          <a:latin typeface="+mn-lt"/>
        </a:defRPr>
      </a:lvl2pPr>
      <a:lvl3pPr marL="1143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400">
          <a:solidFill>
            <a:srgbClr val="007DB7"/>
          </a:solidFill>
          <a:latin typeface="+mn-lt"/>
        </a:defRPr>
      </a:lvl3pPr>
      <a:lvl4pPr marL="1600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000">
          <a:solidFill>
            <a:srgbClr val="007DB7"/>
          </a:solidFill>
          <a:latin typeface="+mn-lt"/>
        </a:defRPr>
      </a:lvl4pPr>
      <a:lvl5pPr marL="20574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5pPr>
      <a:lvl6pPr marL="25146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6pPr>
      <a:lvl7pPr marL="29718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7pPr>
      <a:lvl8pPr marL="3429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8pPr>
      <a:lvl9pPr marL="3886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jpeg"/><Relationship Id="rId11" Type="http://schemas.openxmlformats.org/officeDocument/2006/relationships/image" Target="../media/image4.png"/><Relationship Id="rId5" Type="http://schemas.openxmlformats.org/officeDocument/2006/relationships/image" Target="../media/image5.wmf"/><Relationship Id="rId10" Type="http://schemas.openxmlformats.org/officeDocument/2006/relationships/image" Target="../media/image7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0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jpeg"/><Relationship Id="rId5" Type="http://schemas.openxmlformats.org/officeDocument/2006/relationships/image" Target="../media/image21.wmf"/><Relationship Id="rId10" Type="http://schemas.openxmlformats.org/officeDocument/2006/relationships/image" Target="../media/image23.wmf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27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13.bin"/><Relationship Id="rId5" Type="http://schemas.openxmlformats.org/officeDocument/2006/relationships/image" Target="../media/image24.wmf"/><Relationship Id="rId10" Type="http://schemas.openxmlformats.org/officeDocument/2006/relationships/image" Target="../media/image26.wmf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notesSlide" Target="../notesSlides/notesSlide16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jpeg"/><Relationship Id="rId5" Type="http://schemas.openxmlformats.org/officeDocument/2006/relationships/image" Target="../media/image28.wmf"/><Relationship Id="rId10" Type="http://schemas.openxmlformats.org/officeDocument/2006/relationships/image" Target="../media/image30.wmf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22.bin"/><Relationship Id="rId18" Type="http://schemas.openxmlformats.org/officeDocument/2006/relationships/image" Target="../media/image41.wmf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38.wmf"/><Relationship Id="rId1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0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35.wmf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8.bin"/><Relationship Id="rId15" Type="http://schemas.openxmlformats.org/officeDocument/2006/relationships/oleObject" Target="../embeddings/oleObject23.bin"/><Relationship Id="rId10" Type="http://schemas.openxmlformats.org/officeDocument/2006/relationships/image" Target="../media/image37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28.bin"/><Relationship Id="rId5" Type="http://schemas.openxmlformats.org/officeDocument/2006/relationships/image" Target="../media/image42.wmf"/><Relationship Id="rId10" Type="http://schemas.openxmlformats.org/officeDocument/2006/relationships/image" Target="../media/image44.wmf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27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notesSlide" Target="../notesSlides/notesSlide23.xml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29.bin"/><Relationship Id="rId10" Type="http://schemas.openxmlformats.org/officeDocument/2006/relationships/image" Target="../media/image48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1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.jpeg"/><Relationship Id="rId5" Type="http://schemas.openxmlformats.org/officeDocument/2006/relationships/image" Target="../media/image49.wmf"/><Relationship Id="rId4" Type="http://schemas.openxmlformats.org/officeDocument/2006/relationships/oleObject" Target="../embeddings/oleObject3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896D-13C8-4FEF-AF91-C50B46741B1B}" type="slidenum">
              <a:rPr lang="en-US"/>
              <a:pPr/>
              <a:t>1</a:t>
            </a:fld>
            <a:endParaRPr lang="en-CA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586178" name="Rectangle 2"/>
          <p:cNvSpPr>
            <a:spLocks noChangeAspect="1" noChangeArrowheads="1"/>
          </p:cNvSpPr>
          <p:nvPr/>
        </p:nvSpPr>
        <p:spPr bwMode="auto">
          <a:xfrm>
            <a:off x="0" y="1588"/>
            <a:ext cx="9242425" cy="6932612"/>
          </a:xfrm>
          <a:prstGeom prst="rect">
            <a:avLst/>
          </a:prstGeom>
          <a:solidFill>
            <a:srgbClr val="CCEEF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800" b="0"/>
          </a:p>
        </p:txBody>
      </p:sp>
      <p:pic>
        <p:nvPicPr>
          <p:cNvPr id="1586179" name="Picture 3" descr="Ratti_preca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"/>
            <a:ext cx="5000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6180" name="Rectangle 4"/>
          <p:cNvSpPr>
            <a:spLocks noChangeArrowheads="1"/>
          </p:cNvSpPr>
          <p:nvPr/>
        </p:nvSpPr>
        <p:spPr bwMode="auto">
          <a:xfrm>
            <a:off x="1219200" y="6354763"/>
            <a:ext cx="57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1100" b="0" baseline="0"/>
              <a:t>© 2010 Pearson Education, Inc.  </a:t>
            </a:r>
          </a:p>
          <a:p>
            <a:r>
              <a:rPr lang="en-US" sz="1100" b="0" baseline="0"/>
              <a:t>All rights reserved</a:t>
            </a:r>
          </a:p>
        </p:txBody>
      </p:sp>
      <p:sp>
        <p:nvSpPr>
          <p:cNvPr id="1586181" name="Text Box 5" descr="Pink tissue paper"/>
          <p:cNvSpPr txBox="1">
            <a:spLocks noChangeArrowheads="1"/>
          </p:cNvSpPr>
          <p:nvPr/>
        </p:nvSpPr>
        <p:spPr bwMode="auto">
          <a:xfrm>
            <a:off x="228600" y="882650"/>
            <a:ext cx="36861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0" baseline="0"/>
              <a:t>Chapter 4</a:t>
            </a:r>
          </a:p>
          <a:p>
            <a:pPr algn="ctr"/>
            <a:endParaRPr lang="en-US" sz="3600" b="0" baseline="0"/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Trigonometric</a:t>
            </a:r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Functions</a:t>
            </a:r>
          </a:p>
        </p:txBody>
      </p:sp>
      <p:pic>
        <p:nvPicPr>
          <p:cNvPr id="1586182" name="Picture 2" descr="Pearson-framed-logo_2color_PM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9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262557E5-6920-412D-9656-15C424C3E5CC}" type="slidenum">
              <a:rPr lang="en-US"/>
              <a:pPr/>
              <a:t>2</a:t>
            </a:fld>
            <a:endParaRPr lang="en-CA"/>
          </a:p>
        </p:txBody>
      </p:sp>
      <p:sp>
        <p:nvSpPr>
          <p:cNvPr id="2410498" name="Rectangle 2"/>
          <p:cNvSpPr>
            <a:spLocks noChangeArrowheads="1"/>
          </p:cNvSpPr>
          <p:nvPr>
            <p:ph type="ctrTitle"/>
          </p:nvPr>
        </p:nvSpPr>
        <p:spPr bwMode="auto">
          <a:xfrm>
            <a:off x="2451100" y="177800"/>
            <a:ext cx="6692900" cy="4476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900">
                <a:solidFill>
                  <a:schemeClr val="tx1"/>
                </a:solidFill>
                <a:latin typeface="Arial Narrow" pitchFamily="34" charset="0"/>
              </a:rPr>
              <a:t>Some Properties of the Trigonometric Functions</a:t>
            </a:r>
          </a:p>
        </p:txBody>
      </p:sp>
      <p:sp>
        <p:nvSpPr>
          <p:cNvPr id="2410499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1181100" y="1828800"/>
            <a:ext cx="781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/>
            <a:r>
              <a:rPr lang="en-US" sz="4000">
                <a:latin typeface="Arial Narrow" pitchFamily="34" charset="0"/>
              </a:rPr>
              <a:t>Determine the signs of the trigonometric functions in each quadrant.</a:t>
            </a:r>
          </a:p>
          <a:p>
            <a:pPr marL="0" indent="0"/>
            <a:r>
              <a:rPr lang="en-US" sz="4000">
                <a:latin typeface="Arial Narrow" pitchFamily="34" charset="0"/>
              </a:rPr>
              <a:t>Find a reference angle.</a:t>
            </a:r>
          </a:p>
          <a:p>
            <a:pPr marL="0" indent="0"/>
            <a:r>
              <a:rPr lang="en-US" sz="4000">
                <a:latin typeface="Arial Narrow" pitchFamily="34" charset="0"/>
              </a:rPr>
              <a:t>Use basic trigonometric identities.</a:t>
            </a:r>
          </a:p>
        </p:txBody>
      </p:sp>
      <p:sp>
        <p:nvSpPr>
          <p:cNvPr id="2410500" name="Text Box 4" descr="Pink tissue paper"/>
          <p:cNvSpPr txBox="1">
            <a:spLocks noChangeArrowheads="1"/>
          </p:cNvSpPr>
          <p:nvPr/>
        </p:nvSpPr>
        <p:spPr bwMode="auto">
          <a:xfrm>
            <a:off x="414338" y="166688"/>
            <a:ext cx="21034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 baseline="0">
                <a:solidFill>
                  <a:schemeClr val="bg1"/>
                </a:solidFill>
                <a:latin typeface="Arial Narrow" pitchFamily="34" charset="0"/>
              </a:rPr>
              <a:t>SECTION 4.3</a:t>
            </a:r>
          </a:p>
        </p:txBody>
      </p:sp>
      <p:sp>
        <p:nvSpPr>
          <p:cNvPr id="2410501" name="Rectangle 5"/>
          <p:cNvSpPr>
            <a:spLocks noChangeAspect="1" noChangeArrowheads="1"/>
          </p:cNvSpPr>
          <p:nvPr/>
        </p:nvSpPr>
        <p:spPr bwMode="auto">
          <a:xfrm>
            <a:off x="633413" y="19304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410502" name="Rectangle 6"/>
          <p:cNvSpPr>
            <a:spLocks noChangeAspect="1" noChangeArrowheads="1"/>
          </p:cNvSpPr>
          <p:nvPr/>
        </p:nvSpPr>
        <p:spPr bwMode="auto">
          <a:xfrm>
            <a:off x="635000" y="3278188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410503" name="Rectangle 7"/>
          <p:cNvSpPr>
            <a:spLocks noChangeAspect="1" noChangeArrowheads="1"/>
          </p:cNvSpPr>
          <p:nvPr/>
        </p:nvSpPr>
        <p:spPr bwMode="auto">
          <a:xfrm>
            <a:off x="635000" y="39782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3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F5E8EE-9F90-4745-B791-15A047CF7F05}" type="slidenum">
              <a:rPr lang="en-US"/>
              <a:pPr/>
              <a:t>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1942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SIGNS OF THE TRIGONOMETRIC FUNCTIONS</a:t>
            </a:r>
          </a:p>
        </p:txBody>
      </p:sp>
      <p:pic>
        <p:nvPicPr>
          <p:cNvPr id="2919430" name="Picture 6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1495425"/>
            <a:ext cx="4991100" cy="490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DA8901-7B0E-43C1-A080-5E57E94C7B18}" type="slidenum">
              <a:rPr lang="en-US" smtClean="0"/>
              <a:pPr/>
              <a:t>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6" descr="Pink tissue 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083677"/>
            <a:ext cx="4991100" cy="490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5800" y="1083677"/>
            <a:ext cx="2438400" cy="337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The signs of the trigonometric functions are determined by the quadrant in the terminal side falls. This is clear if we see that above the x-axis, y&gt;0, etc.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1015750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F0C87-066E-4DA2-8621-03406C5A2DF5}" type="slidenum">
              <a:rPr lang="en-US"/>
              <a:pPr/>
              <a:t>5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7472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974723" name="Rectangle 3"/>
          <p:cNvSpPr>
            <a:spLocks noChangeArrowheads="1"/>
          </p:cNvSpPr>
          <p:nvPr/>
        </p:nvSpPr>
        <p:spPr bwMode="auto">
          <a:xfrm>
            <a:off x="2817813" y="304800"/>
            <a:ext cx="6021387" cy="6873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Determining the Quadrant in Which an Angle Lies</a:t>
            </a:r>
          </a:p>
        </p:txBody>
      </p:sp>
      <p:sp>
        <p:nvSpPr>
          <p:cNvPr id="2974726" name="Text Box 6" descr="Pink tissue paper"/>
          <p:cNvSpPr txBox="1">
            <a:spLocks noChangeArrowheads="1"/>
          </p:cNvSpPr>
          <p:nvPr/>
        </p:nvSpPr>
        <p:spPr bwMode="auto">
          <a:xfrm>
            <a:off x="660400" y="280035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2974730" name="Text Box 10" descr="Pink tissue paper"/>
          <p:cNvSpPr txBox="1">
            <a:spLocks noChangeArrowheads="1"/>
          </p:cNvSpPr>
          <p:nvPr/>
        </p:nvSpPr>
        <p:spPr bwMode="auto">
          <a:xfrm>
            <a:off x="609600" y="1162050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If tan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</a:rPr>
              <a:t> &gt; 0 and cos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</a:rPr>
              <a:t> &lt; 0 in which quadrant does lie?</a:t>
            </a: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4731" name="Text Box 11" descr="Pink tissue paper"/>
          <p:cNvSpPr txBox="1">
            <a:spLocks noChangeArrowheads="1"/>
          </p:cNvSpPr>
          <p:nvPr/>
        </p:nvSpPr>
        <p:spPr bwMode="auto">
          <a:xfrm>
            <a:off x="685800" y="3354388"/>
            <a:ext cx="815340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 dirty="0">
                <a:latin typeface="Times New Roman" pitchFamily="18" charset="0"/>
              </a:rPr>
              <a:t>Because tan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</a:rPr>
              <a:t> &gt; 0,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</a:rPr>
              <a:t> lies either in quadrant I or in quadrant III. However, </a:t>
            </a:r>
            <a:r>
              <a:rPr lang="en-US" sz="3200" b="0" baseline="0" dirty="0" err="1">
                <a:latin typeface="Times New Roman" pitchFamily="18" charset="0"/>
              </a:rPr>
              <a:t>cos</a:t>
            </a:r>
            <a:r>
              <a:rPr lang="en-US" sz="3200" b="0" baseline="0" dirty="0">
                <a:latin typeface="Times New Roman" pitchFamily="18" charset="0"/>
              </a:rPr>
              <a:t>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</a:rPr>
              <a:t> &gt; 0 for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</a:rPr>
              <a:t> in quadrant I; so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</a:rPr>
              <a:t> must lie in </a:t>
            </a:r>
            <a:r>
              <a:rPr lang="en-US" sz="3200" b="0" baseline="0" dirty="0" smtClean="0">
                <a:latin typeface="Times New Roman" pitchFamily="18" charset="0"/>
              </a:rPr>
              <a:t/>
            </a:r>
            <a:br>
              <a:rPr lang="en-US" sz="3200" b="0" baseline="0" dirty="0" smtClean="0">
                <a:latin typeface="Times New Roman" pitchFamily="18" charset="0"/>
              </a:rPr>
            </a:br>
            <a:r>
              <a:rPr lang="en-US" sz="3200" b="0" baseline="0" dirty="0" smtClean="0">
                <a:latin typeface="Times New Roman" pitchFamily="18" charset="0"/>
              </a:rPr>
              <a:t>quadrant </a:t>
            </a:r>
            <a:r>
              <a:rPr lang="en-US" sz="3200" b="0" baseline="0" dirty="0">
                <a:latin typeface="Times New Roman" pitchFamily="18" charset="0"/>
              </a:rPr>
              <a:t>III.</a:t>
            </a:r>
          </a:p>
        </p:txBody>
      </p:sp>
      <p:pic>
        <p:nvPicPr>
          <p:cNvPr id="9" name="Picture 6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156" y="4405312"/>
            <a:ext cx="2495550" cy="245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74800" y="5791200"/>
            <a:ext cx="474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It doesn’t hurt to sketch this diagram.</a:t>
            </a:r>
          </a:p>
          <a:p>
            <a:endParaRPr lang="en-US" dirty="0"/>
          </a:p>
          <a:p>
            <a:r>
              <a:rPr lang="en-US" dirty="0" smtClean="0"/>
              <a:t>R&amp;M suggest “All Students Take Calculus.”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194811-2826-4DB8-BE1D-2D82B65AFFF4}" type="slidenum">
              <a:rPr lang="en-US"/>
              <a:pPr/>
              <a:t>6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7677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297677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graphicFrame>
        <p:nvGraphicFramePr>
          <p:cNvPr id="2976772" name="Object 4" descr="Pink tissue paper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355709"/>
              </p:ext>
            </p:extLst>
          </p:nvPr>
        </p:nvGraphicFramePr>
        <p:xfrm>
          <a:off x="312057" y="945470"/>
          <a:ext cx="7151687" cy="1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805" name="Equation" r:id="rId4" imgW="7150100" imgH="1549400" progId="Equation.DSMT4">
                  <p:embed/>
                </p:oleObj>
              </mc:Choice>
              <mc:Fallback>
                <p:oleObj name="Equation" r:id="rId4" imgW="7150100" imgH="15494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057" y="945470"/>
                        <a:ext cx="7151687" cy="154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6774" name="Text Box 6" descr="Pink tissue paper"/>
          <p:cNvSpPr txBox="1">
            <a:spLocks noChangeArrowheads="1"/>
          </p:cNvSpPr>
          <p:nvPr/>
        </p:nvSpPr>
        <p:spPr bwMode="auto">
          <a:xfrm>
            <a:off x="660400" y="280035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graphicFrame>
        <p:nvGraphicFramePr>
          <p:cNvPr id="2976776" name="Object 8" descr="Pink tissue paper"/>
          <p:cNvGraphicFramePr>
            <a:graphicFrameLocks noChangeAspect="1"/>
          </p:cNvGraphicFramePr>
          <p:nvPr/>
        </p:nvGraphicFramePr>
        <p:xfrm>
          <a:off x="2889250" y="4413250"/>
          <a:ext cx="30988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806" name="Equation" r:id="rId7" imgW="3098520" imgH="952200" progId="Equation.DSMT4">
                  <p:embed/>
                </p:oleObj>
              </mc:Choice>
              <mc:Fallback>
                <p:oleObj name="Equation" r:id="rId7" imgW="3098520" imgH="9522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9250" y="4413250"/>
                        <a:ext cx="30988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6777" name="Object 9" descr="Pink tissue paper"/>
          <p:cNvGraphicFramePr>
            <a:graphicFrameLocks noChangeAspect="1"/>
          </p:cNvGraphicFramePr>
          <p:nvPr/>
        </p:nvGraphicFramePr>
        <p:xfrm>
          <a:off x="900113" y="5562600"/>
          <a:ext cx="7558087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807" name="Equation" r:id="rId9" imgW="7556500" imgH="711200" progId="Equation.DSMT4">
                  <p:embed/>
                </p:oleObj>
              </mc:Choice>
              <mc:Fallback>
                <p:oleObj name="Equation" r:id="rId9" imgW="7556500" imgH="7112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5562600"/>
                        <a:ext cx="7558087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6778" name="Text Box 10" descr="Pink tissue paper"/>
          <p:cNvSpPr txBox="1">
            <a:spLocks noChangeArrowheads="1"/>
          </p:cNvSpPr>
          <p:nvPr/>
        </p:nvSpPr>
        <p:spPr bwMode="auto">
          <a:xfrm>
            <a:off x="5241925" y="255587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976780" name="Text Box 12" descr="Pink tissue paper"/>
          <p:cNvSpPr txBox="1">
            <a:spLocks noChangeArrowheads="1"/>
          </p:cNvSpPr>
          <p:nvPr/>
        </p:nvSpPr>
        <p:spPr bwMode="auto">
          <a:xfrm>
            <a:off x="660400" y="3276600"/>
            <a:ext cx="8178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Since tan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</a:rPr>
              <a:t> &gt; 0 and cos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</a:rPr>
              <a:t> &lt; 0,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</a:rPr>
              <a:t> lies in Quadrant III; both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must be negative</a:t>
            </a:r>
          </a:p>
        </p:txBody>
      </p:sp>
      <p:pic>
        <p:nvPicPr>
          <p:cNvPr id="12" name="Picture 6" descr="Pink tissue paper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0" y="998659"/>
            <a:ext cx="2317750" cy="227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D80C7-C06F-4BEF-9DC1-A2E289334B79}" type="slidenum">
              <a:rPr lang="en-US"/>
              <a:pPr/>
              <a:t>7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4195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2941955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941956" name="Text Box 4" descr="Pink tissue paper"/>
          <p:cNvSpPr txBox="1">
            <a:spLocks noChangeArrowheads="1"/>
          </p:cNvSpPr>
          <p:nvPr/>
        </p:nvSpPr>
        <p:spPr bwMode="auto">
          <a:xfrm>
            <a:off x="660400" y="1047750"/>
            <a:ext cx="3835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2941957" name="Object 5" descr="Pink tissue paper"/>
          <p:cNvGraphicFramePr>
            <a:graphicFrameLocks noChangeAspect="1"/>
          </p:cNvGraphicFramePr>
          <p:nvPr/>
        </p:nvGraphicFramePr>
        <p:xfrm>
          <a:off x="754063" y="1644650"/>
          <a:ext cx="7418387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84" name="Equation" r:id="rId5" imgW="7416720" imgH="1168200" progId="Equation.DSMT4">
                  <p:embed/>
                </p:oleObj>
              </mc:Choice>
              <mc:Fallback>
                <p:oleObj name="Equation" r:id="rId5" imgW="7416720" imgH="11682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063" y="1644650"/>
                        <a:ext cx="7418387" cy="116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1958" name="Object 6" descr="Pink tissue paper"/>
          <p:cNvGraphicFramePr>
            <a:graphicFrameLocks noChangeAspect="1"/>
          </p:cNvGraphicFramePr>
          <p:nvPr/>
        </p:nvGraphicFramePr>
        <p:xfrm>
          <a:off x="2387600" y="3270250"/>
          <a:ext cx="42164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85" name="Equation" r:id="rId7" imgW="4216320" imgH="1104840" progId="Equation.DSMT4">
                  <p:embed/>
                </p:oleObj>
              </mc:Choice>
              <mc:Fallback>
                <p:oleObj name="Equation" r:id="rId7" imgW="4216320" imgH="110484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7600" y="3270250"/>
                        <a:ext cx="42164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1959" name="Object 7" descr="Pink tissue paper"/>
          <p:cNvGraphicFramePr>
            <a:graphicFrameLocks noChangeAspect="1"/>
          </p:cNvGraphicFramePr>
          <p:nvPr/>
        </p:nvGraphicFramePr>
        <p:xfrm>
          <a:off x="2476500" y="4819650"/>
          <a:ext cx="40386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86" name="Equation" r:id="rId9" imgW="4038480" imgH="1041120" progId="Equation.DSMT4">
                  <p:embed/>
                </p:oleObj>
              </mc:Choice>
              <mc:Fallback>
                <p:oleObj name="Equation" r:id="rId9" imgW="4038480" imgH="104112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500" y="4819650"/>
                        <a:ext cx="40386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7357E-9DD9-4436-B288-18963D640C5E}" type="slidenum">
              <a:rPr lang="en-US"/>
              <a:pPr/>
              <a:t>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337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DEFINITION OF A REFERENCE ANGLE</a:t>
            </a:r>
          </a:p>
        </p:txBody>
      </p:sp>
      <p:sp>
        <p:nvSpPr>
          <p:cNvPr id="2933764" name="Text Box 4" descr="Pink tissue paper"/>
          <p:cNvSpPr txBox="1">
            <a:spLocks noChangeArrowheads="1"/>
          </p:cNvSpPr>
          <p:nvPr/>
        </p:nvSpPr>
        <p:spPr bwMode="auto">
          <a:xfrm>
            <a:off x="990600" y="1676400"/>
            <a:ext cx="75438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Let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be an angle in standard position that is not a quadrantal angle. </a:t>
            </a:r>
          </a:p>
          <a:p>
            <a:endParaRPr lang="en-US" sz="3200" b="0" baseline="0">
              <a:latin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</a:rPr>
              <a:t>The </a:t>
            </a:r>
            <a:r>
              <a:rPr lang="en-US" sz="3200" baseline="0">
                <a:latin typeface="Times New Roman" pitchFamily="18" charset="0"/>
              </a:rPr>
              <a:t>reference angle</a:t>
            </a:r>
            <a:r>
              <a:rPr lang="en-US" sz="3200" b="0" baseline="0">
                <a:latin typeface="Times New Roman" pitchFamily="18" charset="0"/>
              </a:rPr>
              <a:t> for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is the positive acute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  </a:t>
            </a:r>
            <a:r>
              <a:rPr lang="en-US" sz="3200" b="0" baseline="0">
                <a:latin typeface="Times New Roman" pitchFamily="18" charset="0"/>
              </a:rPr>
              <a:t>formed by the terminal side of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and the positive or negative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-axis.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41561-548C-4434-B219-FAB99FB6434D}" type="slidenum">
              <a:rPr lang="en-US"/>
              <a:pPr/>
              <a:t>9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358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DEFINITION OF A REFERENCE ANGLE</a:t>
            </a:r>
          </a:p>
        </p:txBody>
      </p:sp>
      <p:pic>
        <p:nvPicPr>
          <p:cNvPr id="2935812" name="Picture 4" descr="RCAT_05_03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3711575" cy="407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35813" name="Picture 5" descr="RCAT_05_03_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1668463"/>
            <a:ext cx="3684587" cy="408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7B47C-2EA5-457E-BFDE-A7CB9DCD81E4}" type="slidenum">
              <a:rPr lang="en-US"/>
              <a:pPr/>
              <a:t>10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37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DEFINITION OF A REFERENCE ANGLE</a:t>
            </a:r>
          </a:p>
        </p:txBody>
      </p:sp>
      <p:pic>
        <p:nvPicPr>
          <p:cNvPr id="2937860" name="Picture 4" descr="RCAT_05_03_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1676400"/>
            <a:ext cx="3738563" cy="409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37861" name="Picture 5" descr="RCAT_05_03_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1701800"/>
            <a:ext cx="3497262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52600" y="6096000"/>
            <a:ext cx="586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Again, there’s no reason not to sketch these to verify that we have the desired reference angle (always positive).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557668-6CB4-4956-8985-3BADE45F9950}" type="slidenum">
              <a:rPr lang="en-US"/>
              <a:pPr/>
              <a:t>11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7881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2978819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Identifying Reference Angles</a:t>
            </a:r>
          </a:p>
        </p:txBody>
      </p:sp>
      <p:sp>
        <p:nvSpPr>
          <p:cNvPr id="2978824" name="Text Box 8" descr="Pink tissue paper"/>
          <p:cNvSpPr txBox="1">
            <a:spLocks noChangeArrowheads="1"/>
          </p:cNvSpPr>
          <p:nvPr/>
        </p:nvSpPr>
        <p:spPr bwMode="auto">
          <a:xfrm>
            <a:off x="609600" y="1165225"/>
            <a:ext cx="8229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Find the reference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baseline="0">
                <a:latin typeface="Times New Roman" pitchFamily="18" charset="0"/>
              </a:rPr>
              <a:t>  for each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a.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= 250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º		b.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i="1" baseline="0">
                <a:latin typeface="Times New Roman" pitchFamily="18" charset="0"/>
                <a:sym typeface="Symbol" pitchFamily="18" charset="2"/>
              </a:rPr>
              <a:t> =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		c.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i="1" baseline="0">
                <a:latin typeface="Times New Roman" pitchFamily="18" charset="0"/>
                <a:sym typeface="Symbol" pitchFamily="18" charset="2"/>
              </a:rPr>
              <a:t>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= 5.75</a:t>
            </a:r>
            <a:endParaRPr lang="en-US" sz="3200" b="0" baseline="0">
              <a:latin typeface="Symbol" pitchFamily="18" charset="2"/>
              <a:sym typeface="Symbol" pitchFamily="18" charset="2"/>
            </a:endParaRPr>
          </a:p>
        </p:txBody>
      </p:sp>
      <p:pic>
        <p:nvPicPr>
          <p:cNvPr id="2978825" name="Picture 9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1676400"/>
            <a:ext cx="61912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8826" name="Text Box 10" descr="Pink tissue paper"/>
          <p:cNvSpPr txBox="1">
            <a:spLocks noChangeArrowheads="1"/>
          </p:cNvSpPr>
          <p:nvPr/>
        </p:nvSpPr>
        <p:spPr bwMode="auto">
          <a:xfrm>
            <a:off x="660400" y="2800350"/>
            <a:ext cx="18288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2978827" name="Text Box 11" descr="Pink tissue paper"/>
          <p:cNvSpPr txBox="1">
            <a:spLocks noChangeArrowheads="1"/>
          </p:cNvSpPr>
          <p:nvPr/>
        </p:nvSpPr>
        <p:spPr bwMode="auto">
          <a:xfrm>
            <a:off x="609600" y="3260725"/>
            <a:ext cx="8229600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lphaLcPeriod"/>
            </a:pPr>
            <a:r>
              <a:rPr lang="en-US" sz="3200" b="0" baseline="0" dirty="0">
                <a:latin typeface="Times New Roman" pitchFamily="18" charset="0"/>
              </a:rPr>
              <a:t>Because 250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º lies in quadrant III, </a:t>
            </a:r>
          </a:p>
          <a:p>
            <a:r>
              <a:rPr lang="en-US" sz="3200" b="0" i="1" baseline="0" dirty="0">
                <a:latin typeface="Symbol" pitchFamily="18" charset="2"/>
                <a:sym typeface="Symbol" pitchFamily="18" charset="2"/>
              </a:rPr>
              <a:t>	</a:t>
            </a:r>
            <a:r>
              <a:rPr lang="en-US" sz="3200" b="0" baseline="0" dirty="0">
                <a:latin typeface="Times New Roman" pitchFamily="18" charset="0"/>
              </a:rPr>
              <a:t>  = </a:t>
            </a:r>
            <a:r>
              <a:rPr lang="en-US" sz="3200" b="0" i="1" baseline="0" dirty="0">
                <a:solidFill>
                  <a:srgbClr val="EC008D"/>
                </a:solidFill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i="1" baseline="0" dirty="0">
                <a:latin typeface="Symbol" pitchFamily="18" charset="2"/>
                <a:sym typeface="Symbol" pitchFamily="18" charset="2"/>
              </a:rPr>
              <a:t> </a:t>
            </a:r>
            <a:r>
              <a:rPr lang="en-US" sz="3200" b="0" baseline="0" dirty="0">
                <a:latin typeface="Symbol" pitchFamily="18" charset="2"/>
                <a:sym typeface="Symbol" pitchFamily="18" charset="2"/>
              </a:rPr>
              <a:t>- 180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º</a:t>
            </a:r>
            <a:r>
              <a:rPr lang="en-US" sz="3200" b="0" baseline="0" dirty="0">
                <a:latin typeface="Times New Roman" pitchFamily="18" charset="0"/>
              </a:rPr>
              <a:t>.  So, </a:t>
            </a:r>
            <a:r>
              <a:rPr lang="en-US" sz="3200" b="0" i="1" baseline="0" dirty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i="1" baseline="0" dirty="0">
                <a:latin typeface="Times New Roman" pitchFamily="18" charset="0"/>
                <a:sym typeface="Symbol" pitchFamily="18" charset="2"/>
              </a:rPr>
              <a:t> = </a:t>
            </a:r>
            <a:r>
              <a:rPr lang="en-US" sz="3200" b="0" baseline="0" dirty="0">
                <a:solidFill>
                  <a:srgbClr val="EC008D"/>
                </a:solidFill>
                <a:latin typeface="Times New Roman" pitchFamily="18" charset="0"/>
                <a:sym typeface="Symbol" pitchFamily="18" charset="2"/>
              </a:rPr>
              <a:t>250</a:t>
            </a:r>
            <a:r>
              <a:rPr lang="en-US" sz="3200" b="0" baseline="0" dirty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º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3200" b="0" baseline="0" dirty="0">
                <a:latin typeface="Symbol" pitchFamily="18" charset="2"/>
                <a:sym typeface="Symbol" pitchFamily="18" charset="2"/>
              </a:rPr>
              <a:t>-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180º = 70º.</a:t>
            </a:r>
            <a:endParaRPr lang="en-US" sz="3200" b="0" baseline="0" dirty="0">
              <a:latin typeface="Times New Roman" pitchFamily="18" charset="0"/>
            </a:endParaRPr>
          </a:p>
          <a:p>
            <a:pPr>
              <a:lnSpc>
                <a:spcPct val="150000"/>
              </a:lnSpc>
              <a:buFontTx/>
              <a:buAutoNum type="alphaLcPeriod" startAt="2"/>
            </a:pPr>
            <a:r>
              <a:rPr lang="en-US" sz="3200" b="0" baseline="0" dirty="0">
                <a:latin typeface="Times New Roman" pitchFamily="18" charset="0"/>
              </a:rPr>
              <a:t>Because         lies in quadrant II, </a:t>
            </a:r>
            <a:r>
              <a:rPr lang="en-US" sz="3200" b="0" i="1" baseline="0" dirty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baseline="0" dirty="0">
                <a:latin typeface="Times New Roman" pitchFamily="18" charset="0"/>
              </a:rPr>
              <a:t>  =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i="1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0" baseline="0" dirty="0">
                <a:latin typeface="Symbol" pitchFamily="18" charset="2"/>
                <a:sym typeface="Symbol" pitchFamily="18" charset="2"/>
              </a:rPr>
              <a:t>-</a:t>
            </a:r>
            <a:r>
              <a:rPr lang="en-US" sz="3200" b="0" i="1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0" i="1" baseline="0" dirty="0">
                <a:solidFill>
                  <a:srgbClr val="EC008D"/>
                </a:solidFill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 dirty="0">
                <a:latin typeface="Times New Roman" pitchFamily="18" charset="0"/>
                <a:sym typeface="Symbol" pitchFamily="18" charset="2"/>
              </a:rPr>
              <a:t>.</a:t>
            </a:r>
            <a:endParaRPr lang="en-US" sz="3200" b="0" baseline="0" dirty="0">
              <a:latin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3200" b="0" baseline="0" dirty="0">
                <a:latin typeface="Times New Roman" pitchFamily="18" charset="0"/>
                <a:sym typeface="Symbol" pitchFamily="18" charset="2"/>
              </a:rPr>
              <a:t>	</a:t>
            </a:r>
            <a:r>
              <a:rPr lang="en-US" sz="3200" b="0" i="1" baseline="0" dirty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baseline="0" dirty="0">
                <a:latin typeface="Times New Roman" pitchFamily="18" charset="0"/>
              </a:rPr>
              <a:t>  =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i="1" baseline="0" dirty="0">
                <a:latin typeface="Times New Roman" pitchFamily="18" charset="0"/>
                <a:cs typeface="Times New Roman" pitchFamily="18" charset="0"/>
              </a:rPr>
              <a:t>  </a:t>
            </a:r>
            <a:endParaRPr lang="el-GR" sz="3200" b="0" i="1" baseline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8828" name="Picture 1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295775"/>
            <a:ext cx="61912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8831" name="Picture 15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210175"/>
            <a:ext cx="4095750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 descr="RCAT_05_03_0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2311179"/>
            <a:ext cx="1447800" cy="149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RCAT_05_03_0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897" y="4982028"/>
            <a:ext cx="1417303" cy="157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040A8-930B-4171-A8DC-9392126A0E20}" type="slidenum">
              <a:rPr lang="en-US"/>
              <a:pPr/>
              <a:t>12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8291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2982915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Identifying Reference Angles</a:t>
            </a:r>
          </a:p>
        </p:txBody>
      </p:sp>
      <p:sp>
        <p:nvSpPr>
          <p:cNvPr id="2982918" name="Text Box 6" descr="Pink tissue paper"/>
          <p:cNvSpPr txBox="1">
            <a:spLocks noChangeArrowheads="1"/>
          </p:cNvSpPr>
          <p:nvPr/>
        </p:nvSpPr>
        <p:spPr bwMode="auto">
          <a:xfrm>
            <a:off x="660400" y="1657350"/>
            <a:ext cx="36068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82919" name="Text Box 7" descr="Pink tissue paper"/>
          <p:cNvSpPr txBox="1">
            <a:spLocks noChangeArrowheads="1"/>
          </p:cNvSpPr>
          <p:nvPr/>
        </p:nvSpPr>
        <p:spPr bwMode="auto">
          <a:xfrm>
            <a:off x="609600" y="2590800"/>
            <a:ext cx="8229600" cy="228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c.	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is in radians.       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≈ 4.71 and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π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≈ 6.28; so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 lies in quadrant IV and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baseline="0">
                <a:latin typeface="Times New Roman" pitchFamily="18" charset="0"/>
              </a:rPr>
              <a:t>  =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baseline="0">
                <a:solidFill>
                  <a:srgbClr val="EC008D"/>
                </a:solidFill>
                <a:latin typeface="Symbol" pitchFamily="18" charset="2"/>
                <a:sym typeface="Symbol" pitchFamily="18" charset="2"/>
              </a:rPr>
              <a:t>-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i="1" baseline="0">
                <a:solidFill>
                  <a:srgbClr val="EC008D"/>
                </a:solidFill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; </a:t>
            </a:r>
          </a:p>
          <a:p>
            <a:pPr lvl="1">
              <a:lnSpc>
                <a:spcPct val="150000"/>
              </a:lnSpc>
            </a:pP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i="1" baseline="0">
                <a:latin typeface="Times New Roman" pitchFamily="18" charset="0"/>
                <a:sym typeface="Symbol" pitchFamily="18" charset="2"/>
              </a:rPr>
              <a:t> = </a:t>
            </a:r>
            <a:r>
              <a:rPr lang="en-US" sz="3200" b="0" baseline="0">
                <a:latin typeface="Times New Roman" pitchFamily="18" charset="0"/>
              </a:rPr>
              <a:t>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baseline="0">
                <a:solidFill>
                  <a:srgbClr val="EC008D"/>
                </a:solidFill>
                <a:latin typeface="Times New Roman"/>
                <a:sym typeface="Symbol" pitchFamily="18" charset="2"/>
              </a:rPr>
              <a:t>–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baseline="0">
                <a:solidFill>
                  <a:srgbClr val="EC008D"/>
                </a:solidFill>
                <a:latin typeface="Symbol" pitchFamily="18" charset="2"/>
                <a:sym typeface="Symbol" pitchFamily="18" charset="2"/>
              </a:rPr>
              <a:t>5.75</a:t>
            </a:r>
            <a:r>
              <a:rPr lang="en-US" sz="3200" b="0" baseline="0">
                <a:latin typeface="Symbol" pitchFamily="18" charset="2"/>
                <a:sym typeface="Symbol" pitchFamily="18" charset="2"/>
              </a:rPr>
              <a:t>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≈ 6.28 – 5.75 = 0.53.</a:t>
            </a:r>
          </a:p>
        </p:txBody>
      </p:sp>
      <p:pic>
        <p:nvPicPr>
          <p:cNvPr id="2982922" name="Picture 10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225" y="2667000"/>
            <a:ext cx="5619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RCAT_05_03_0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475" y="945470"/>
            <a:ext cx="1516062" cy="178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3201-0F97-443F-8FEE-CC1FC7AE35EA}" type="slidenum">
              <a:rPr lang="en-US"/>
              <a:pPr/>
              <a:t>13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44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6764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USING REFERENCE ANGLES TO FIND TRIGONOMETRIC FUNCTION VALUES</a:t>
            </a:r>
          </a:p>
        </p:txBody>
      </p:sp>
      <p:sp>
        <p:nvSpPr>
          <p:cNvPr id="2944004" name="Text Box 4" descr="Pink tissue paper"/>
          <p:cNvSpPr txBox="1">
            <a:spLocks noChangeArrowheads="1"/>
          </p:cNvSpPr>
          <p:nvPr/>
        </p:nvSpPr>
        <p:spPr bwMode="auto">
          <a:xfrm>
            <a:off x="609600" y="2057400"/>
            <a:ext cx="7924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1</a:t>
            </a:r>
            <a:r>
              <a:rPr lang="en-US" sz="3200" b="0" baseline="0">
                <a:latin typeface="Times New Roman" pitchFamily="18" charset="0"/>
              </a:rPr>
              <a:t>	If the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&gt; 360º, then find a coterminal angle for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 between 0º and 360º. Otherwise, go to Step 2. </a:t>
            </a:r>
          </a:p>
        </p:txBody>
      </p:sp>
      <p:sp>
        <p:nvSpPr>
          <p:cNvPr id="2944005" name="Text Box 5" descr="Pink tissue paper"/>
          <p:cNvSpPr txBox="1">
            <a:spLocks noChangeArrowheads="1"/>
          </p:cNvSpPr>
          <p:nvPr/>
        </p:nvSpPr>
        <p:spPr bwMode="auto">
          <a:xfrm>
            <a:off x="609600" y="4191000"/>
            <a:ext cx="7924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2</a:t>
            </a:r>
            <a:r>
              <a:rPr lang="en-US" sz="3200" b="0" baseline="0">
                <a:latin typeface="Times New Roman" pitchFamily="18" charset="0"/>
              </a:rPr>
              <a:t>	Find the reference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baseline="0">
                <a:latin typeface="Times New Roman" pitchFamily="18" charset="0"/>
              </a:rPr>
              <a:t> for the angle resulting in Step 1. Write the trigonometric function of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i="1" baseline="0">
                <a:latin typeface="Times New Roman" pitchFamily="18" charset="0"/>
                <a:sym typeface="Symbol" pitchFamily="18" charset="2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0400B6-1204-4FFA-8FEB-3986509FF006}" type="slidenum">
              <a:rPr lang="en-US"/>
              <a:pPr/>
              <a:t>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46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6764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USING REFERENCE ANGLES TO FIND TRIGONOMETRIC FUNCTION VALUES</a:t>
            </a:r>
          </a:p>
        </p:txBody>
      </p:sp>
      <p:sp>
        <p:nvSpPr>
          <p:cNvPr id="2946052" name="Text Box 4" descr="Pink tissue paper"/>
          <p:cNvSpPr txBox="1">
            <a:spLocks noChangeArrowheads="1"/>
          </p:cNvSpPr>
          <p:nvPr/>
        </p:nvSpPr>
        <p:spPr bwMode="auto">
          <a:xfrm>
            <a:off x="609600" y="2362200"/>
            <a:ext cx="79248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3</a:t>
            </a:r>
            <a:r>
              <a:rPr lang="en-US" sz="3200" b="0" baseline="0">
                <a:latin typeface="Times New Roman" pitchFamily="18" charset="0"/>
              </a:rPr>
              <a:t>	Choose the correct sign for the trigonometric function based on the quadrant in which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lies.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EC4A2-E5B8-4FB0-9EB4-5787B0A4FAD7}" type="slidenum">
              <a:rPr lang="en-US"/>
              <a:pPr/>
              <a:t>15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4809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2948099" name="Rectangle 3"/>
          <p:cNvSpPr>
            <a:spLocks noChangeArrowheads="1"/>
          </p:cNvSpPr>
          <p:nvPr/>
        </p:nvSpPr>
        <p:spPr bwMode="auto">
          <a:xfrm>
            <a:off x="2817813" y="257175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Using the Reference Angle to Find Values of Trigonometric Functions</a:t>
            </a:r>
          </a:p>
        </p:txBody>
      </p:sp>
      <p:graphicFrame>
        <p:nvGraphicFramePr>
          <p:cNvPr id="2948100" name="Object 4" descr="Pink tissue paper"/>
          <p:cNvGraphicFramePr>
            <a:graphicFrameLocks noChangeAspect="1"/>
          </p:cNvGraphicFramePr>
          <p:nvPr/>
        </p:nvGraphicFramePr>
        <p:xfrm>
          <a:off x="1600200" y="1981200"/>
          <a:ext cx="1968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8132" name="Equation" r:id="rId4" imgW="1968500" imgH="431800" progId="Equation.DSMT4">
                  <p:embed/>
                </p:oleObj>
              </mc:Choice>
              <mc:Fallback>
                <p:oleObj name="Equation" r:id="rId4" imgW="1968500" imgH="431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981200"/>
                        <a:ext cx="19685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8101" name="Object 5" descr="Pink tissue paper"/>
          <p:cNvGraphicFramePr>
            <a:graphicFrameLocks noChangeAspect="1"/>
          </p:cNvGraphicFramePr>
          <p:nvPr/>
        </p:nvGraphicFramePr>
        <p:xfrm>
          <a:off x="3117850" y="4914900"/>
          <a:ext cx="3441700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8133" name="Equation" r:id="rId7" imgW="3441600" imgH="1650960" progId="Equation.DSMT4">
                  <p:embed/>
                </p:oleObj>
              </mc:Choice>
              <mc:Fallback>
                <p:oleObj name="Equation" r:id="rId7" imgW="3441600" imgH="165096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7850" y="4914900"/>
                        <a:ext cx="3441700" cy="165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8102" name="Object 6" descr="Pink tissue paper"/>
          <p:cNvGraphicFramePr>
            <a:graphicFrameLocks noChangeAspect="1"/>
          </p:cNvGraphicFramePr>
          <p:nvPr/>
        </p:nvGraphicFramePr>
        <p:xfrm>
          <a:off x="4838700" y="1727200"/>
          <a:ext cx="1892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8134" name="Equation" r:id="rId9" imgW="1892300" imgH="939800" progId="Equation.DSMT4">
                  <p:embed/>
                </p:oleObj>
              </mc:Choice>
              <mc:Fallback>
                <p:oleObj name="Equation" r:id="rId9" imgW="1892300" imgH="9398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8700" y="1727200"/>
                        <a:ext cx="18923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48103" name="Text Box 7" descr="Pink tissue paper"/>
          <p:cNvSpPr txBox="1">
            <a:spLocks noChangeArrowheads="1"/>
          </p:cNvSpPr>
          <p:nvPr/>
        </p:nvSpPr>
        <p:spPr bwMode="auto">
          <a:xfrm>
            <a:off x="647700" y="1143000"/>
            <a:ext cx="81153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value of each expression.</a:t>
            </a:r>
          </a:p>
        </p:txBody>
      </p:sp>
      <p:grpSp>
        <p:nvGrpSpPr>
          <p:cNvPr id="2948104" name="Group 8"/>
          <p:cNvGrpSpPr>
            <a:grpSpLocks/>
          </p:cNvGrpSpPr>
          <p:nvPr/>
        </p:nvGrpSpPr>
        <p:grpSpPr bwMode="auto">
          <a:xfrm>
            <a:off x="533400" y="2597150"/>
            <a:ext cx="8305800" cy="1079500"/>
            <a:chOff x="336" y="1636"/>
            <a:chExt cx="5232" cy="680"/>
          </a:xfrm>
        </p:grpSpPr>
        <p:sp>
          <p:nvSpPr>
            <p:cNvPr id="2948105" name="Text Box 9" descr="Pink tissue paper"/>
            <p:cNvSpPr txBox="1">
              <a:spLocks noChangeArrowheads="1"/>
            </p:cNvSpPr>
            <p:nvPr/>
          </p:nvSpPr>
          <p:spPr bwMode="auto">
            <a:xfrm>
              <a:off x="336" y="1636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2948106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384" y="1948"/>
              <a:ext cx="518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aseline="0">
                  <a:latin typeface="Times New Roman" pitchFamily="18" charset="0"/>
                </a:rPr>
                <a:t>Step 1</a:t>
              </a:r>
              <a:r>
                <a:rPr lang="en-US" sz="3200" b="0" baseline="0">
                  <a:latin typeface="Times New Roman" pitchFamily="18" charset="0"/>
                </a:rPr>
                <a:t>	0º &lt; 330º &lt; 360º; find its reference angle</a:t>
              </a:r>
            </a:p>
          </p:txBody>
        </p:sp>
      </p:grpSp>
      <p:sp>
        <p:nvSpPr>
          <p:cNvPr id="2948107" name="Text Box 11" descr="Pink tissue paper"/>
          <p:cNvSpPr txBox="1">
            <a:spLocks noChangeArrowheads="1"/>
          </p:cNvSpPr>
          <p:nvPr/>
        </p:nvSpPr>
        <p:spPr bwMode="auto">
          <a:xfrm>
            <a:off x="647700" y="3911600"/>
            <a:ext cx="82296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2</a:t>
            </a:r>
            <a:r>
              <a:rPr lang="en-US" sz="3200" b="0" baseline="0">
                <a:latin typeface="Times New Roman" pitchFamily="18" charset="0"/>
              </a:rPr>
              <a:t>	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330º</a:t>
            </a:r>
            <a:r>
              <a:rPr lang="en-US" sz="3200" b="0" baseline="0">
                <a:latin typeface="Times New Roman" pitchFamily="18" charset="0"/>
              </a:rPr>
              <a:t> is in Q IV, its reference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altLang="ja-JP" sz="3600" b="0" i="1" baseline="0">
                <a:latin typeface="Times New Roman" pitchFamily="18" charset="0"/>
                <a:ea typeface="MS PGothic" pitchFamily="34" charset="-128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is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F69583-2BBC-47AD-BEB9-719EBE2110EA}" type="slidenum">
              <a:rPr lang="en-US"/>
              <a:pPr/>
              <a:t>16</a:t>
            </a:fld>
            <a:endParaRPr lang="en-CA"/>
          </a:p>
        </p:txBody>
      </p:sp>
      <p:sp>
        <p:nvSpPr>
          <p:cNvPr id="16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5014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2950147" name="Rectangle 3"/>
          <p:cNvSpPr>
            <a:spLocks noChangeArrowheads="1"/>
          </p:cNvSpPr>
          <p:nvPr/>
        </p:nvSpPr>
        <p:spPr bwMode="auto">
          <a:xfrm>
            <a:off x="2817813" y="257175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Using the Reference Angle to Find Values of the Trigonometric Function</a:t>
            </a:r>
          </a:p>
        </p:txBody>
      </p:sp>
      <p:graphicFrame>
        <p:nvGraphicFramePr>
          <p:cNvPr id="2950148" name="Object 4" descr="Pink tissue paper"/>
          <p:cNvGraphicFramePr>
            <a:graphicFrameLocks noChangeAspect="1"/>
          </p:cNvGraphicFramePr>
          <p:nvPr/>
        </p:nvGraphicFramePr>
        <p:xfrm>
          <a:off x="2463800" y="2203450"/>
          <a:ext cx="43053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0191" name="Equation" r:id="rId4" imgW="4305240" imgH="1041120" progId="Equation.DSMT4">
                  <p:embed/>
                </p:oleObj>
              </mc:Choice>
              <mc:Fallback>
                <p:oleObj name="Equation" r:id="rId4" imgW="4305240" imgH="104112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3800" y="2203450"/>
                        <a:ext cx="43053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0149" name="Text Box 5" descr="Pink tissue paper"/>
          <p:cNvSpPr txBox="1">
            <a:spLocks noChangeArrowheads="1"/>
          </p:cNvSpPr>
          <p:nvPr/>
        </p:nvSpPr>
        <p:spPr bwMode="auto">
          <a:xfrm>
            <a:off x="571500" y="1073150"/>
            <a:ext cx="34671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50150" name="Text Box 6" descr="Pink tissue paper"/>
          <p:cNvSpPr txBox="1">
            <a:spLocks noChangeArrowheads="1"/>
          </p:cNvSpPr>
          <p:nvPr/>
        </p:nvSpPr>
        <p:spPr bwMode="auto">
          <a:xfrm>
            <a:off x="647700" y="1625600"/>
            <a:ext cx="82296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3</a:t>
            </a:r>
            <a:r>
              <a:rPr lang="en-US" sz="3200" b="0" baseline="0">
                <a:latin typeface="Times New Roman" pitchFamily="18" charset="0"/>
              </a:rPr>
              <a:t>	In Q IV, tan is negative, so</a:t>
            </a:r>
          </a:p>
        </p:txBody>
      </p:sp>
      <p:grpSp>
        <p:nvGrpSpPr>
          <p:cNvPr id="2950151" name="Group 7"/>
          <p:cNvGrpSpPr>
            <a:grpSpLocks/>
          </p:cNvGrpSpPr>
          <p:nvPr/>
        </p:nvGrpSpPr>
        <p:grpSpPr bwMode="auto">
          <a:xfrm>
            <a:off x="609600" y="3810000"/>
            <a:ext cx="8229600" cy="939800"/>
            <a:chOff x="384" y="2480"/>
            <a:chExt cx="5184" cy="592"/>
          </a:xfrm>
        </p:grpSpPr>
        <p:graphicFrame>
          <p:nvGraphicFramePr>
            <p:cNvPr id="2950152" name="Object 8" descr="Pink tissue paper"/>
            <p:cNvGraphicFramePr>
              <a:graphicFrameLocks noChangeAspect="1"/>
            </p:cNvGraphicFramePr>
            <p:nvPr/>
          </p:nvGraphicFramePr>
          <p:xfrm>
            <a:off x="1888" y="2480"/>
            <a:ext cx="3056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0192" name="Equation" r:id="rId7" imgW="4851400" imgH="939800" progId="Equation.DSMT4">
                    <p:embed/>
                  </p:oleObj>
                </mc:Choice>
                <mc:Fallback>
                  <p:oleObj name="Equation" r:id="rId7" imgW="4851400" imgH="939800" progId="Equation.DSMT4">
                    <p:embed/>
                    <p:pic>
                      <p:nvPicPr>
                        <p:cNvPr id="0" name="Object 8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88" y="2480"/>
                          <a:ext cx="3056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50153" name="Text Box 9" descr="Pink tissue paper"/>
            <p:cNvSpPr txBox="1">
              <a:spLocks noChangeArrowheads="1"/>
            </p:cNvSpPr>
            <p:nvPr/>
          </p:nvSpPr>
          <p:spPr bwMode="auto">
            <a:xfrm>
              <a:off x="384" y="2600"/>
              <a:ext cx="5184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tabLst>
                  <a:tab pos="13716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b.   </a:t>
              </a:r>
              <a:r>
                <a:rPr lang="en-US" sz="3200" baseline="0">
                  <a:latin typeface="Times New Roman" pitchFamily="18" charset="0"/>
                </a:rPr>
                <a:t>Step 1</a:t>
              </a:r>
            </a:p>
          </p:txBody>
        </p:sp>
      </p:grpSp>
      <p:grpSp>
        <p:nvGrpSpPr>
          <p:cNvPr id="2950154" name="Group 10"/>
          <p:cNvGrpSpPr>
            <a:grpSpLocks/>
          </p:cNvGrpSpPr>
          <p:nvPr/>
        </p:nvGrpSpPr>
        <p:grpSpPr bwMode="auto">
          <a:xfrm>
            <a:off x="825500" y="5175250"/>
            <a:ext cx="7632700" cy="952500"/>
            <a:chOff x="520" y="3260"/>
            <a:chExt cx="4808" cy="600"/>
          </a:xfrm>
        </p:grpSpPr>
        <p:graphicFrame>
          <p:nvGraphicFramePr>
            <p:cNvPr id="2950155" name="Object 11" descr="Pink tissue paper"/>
            <p:cNvGraphicFramePr>
              <a:graphicFrameLocks noChangeAspect="1"/>
            </p:cNvGraphicFramePr>
            <p:nvPr/>
          </p:nvGraphicFramePr>
          <p:xfrm>
            <a:off x="520" y="3260"/>
            <a:ext cx="440" cy="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0193" name="Equation" r:id="rId9" imgW="698400" imgH="952200" progId="Equation.DSMT4">
                    <p:embed/>
                  </p:oleObj>
                </mc:Choice>
                <mc:Fallback>
                  <p:oleObj name="Equation" r:id="rId9" imgW="698400" imgH="952200" progId="Equation.DSMT4">
                    <p:embed/>
                    <p:pic>
                      <p:nvPicPr>
                        <p:cNvPr id="0" name="Object 11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" y="3260"/>
                          <a:ext cx="440" cy="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950156" name="Group 12"/>
            <p:cNvGrpSpPr>
              <a:grpSpLocks/>
            </p:cNvGrpSpPr>
            <p:nvPr/>
          </p:nvGrpSpPr>
          <p:grpSpPr bwMode="auto">
            <a:xfrm>
              <a:off x="960" y="3264"/>
              <a:ext cx="4368" cy="592"/>
              <a:chOff x="960" y="3264"/>
              <a:chExt cx="4368" cy="592"/>
            </a:xfrm>
          </p:grpSpPr>
          <p:sp>
            <p:nvSpPr>
              <p:cNvPr id="2950157" name="Text Box 13" descr="Pink tissue paper"/>
              <p:cNvSpPr txBox="1">
                <a:spLocks noChangeArrowheads="1"/>
              </p:cNvSpPr>
              <p:nvPr/>
            </p:nvSpPr>
            <p:spPr bwMode="auto">
              <a:xfrm>
                <a:off x="960" y="3360"/>
                <a:ext cx="3840" cy="3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 r:embed="rId6"/>
                      <a:srcRect/>
                      <a:tile tx="0" ty="0" sx="100000" sy="100000" flip="none" algn="tl"/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1pPr>
                <a:lvl2pPr marL="1028700" indent="-457200"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 marL="1600200" indent="-457200"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2171700" indent="-457200"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4pPr>
                <a:lvl5pPr marL="2743200" indent="-457200"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5pPr>
                <a:lvl6pPr marL="3200400" indent="-457200" fontAlgn="base">
                  <a:spcBef>
                    <a:spcPct val="0"/>
                  </a:spcBef>
                  <a:spcAft>
                    <a:spcPct val="0"/>
                  </a:spcAft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6pPr>
                <a:lvl7pPr marL="3657600" indent="-457200" fontAlgn="base">
                  <a:spcBef>
                    <a:spcPct val="0"/>
                  </a:spcBef>
                  <a:spcAft>
                    <a:spcPct val="0"/>
                  </a:spcAft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7pPr>
                <a:lvl8pPr marL="4114800" indent="-457200" fontAlgn="base">
                  <a:spcBef>
                    <a:spcPct val="0"/>
                  </a:spcBef>
                  <a:spcAft>
                    <a:spcPct val="0"/>
                  </a:spcAft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8pPr>
                <a:lvl9pPr marL="4572000" indent="-457200" fontAlgn="base">
                  <a:spcBef>
                    <a:spcPct val="0"/>
                  </a:spcBef>
                  <a:spcAft>
                    <a:spcPct val="0"/>
                  </a:spcAft>
                  <a:tabLst>
                    <a:tab pos="1371600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3200" b="0" baseline="0">
                    <a:latin typeface="Times New Roman" pitchFamily="18" charset="0"/>
                  </a:rPr>
                  <a:t>is between 0 and 2</a:t>
                </a:r>
                <a:r>
                  <a:rPr lang="en-US" sz="3200" b="0" i="1" baseline="0">
                    <a:latin typeface="Times New Roman" pitchFamily="18" charset="0"/>
                  </a:rPr>
                  <a:t>π</a:t>
                </a:r>
                <a:r>
                  <a:rPr lang="en-US" sz="3200" b="0" baseline="0">
                    <a:latin typeface="Times New Roman" pitchFamily="18" charset="0"/>
                  </a:rPr>
                  <a:t> coterminal with</a:t>
                </a:r>
              </a:p>
            </p:txBody>
          </p:sp>
          <p:graphicFrame>
            <p:nvGraphicFramePr>
              <p:cNvPr id="2950158" name="Object 14" descr="Pink tissue paper"/>
              <p:cNvGraphicFramePr>
                <a:graphicFrameLocks noChangeAspect="1"/>
              </p:cNvGraphicFramePr>
              <p:nvPr/>
            </p:nvGraphicFramePr>
            <p:xfrm>
              <a:off x="4840" y="3264"/>
              <a:ext cx="488" cy="5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950194" name="Equation" r:id="rId11" imgW="774700" imgH="939800" progId="Equation.DSMT4">
                      <p:embed/>
                    </p:oleObj>
                  </mc:Choice>
                  <mc:Fallback>
                    <p:oleObj name="Equation" r:id="rId11" imgW="774700" imgH="939800" progId="Equation.DSMT4">
                      <p:embed/>
                      <p:pic>
                        <p:nvPicPr>
                          <p:cNvPr id="0" name="Object 14" descr="Pink tissue paper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40" y="3264"/>
                            <a:ext cx="488" cy="59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blipFill dpi="0" rotWithShape="0">
                                  <a:blip r:embed="rId6"/>
                                  <a:srcRect/>
                                  <a:tile tx="0" ty="0" sx="100000" sy="100000" flip="none" algn="tl"/>
                                </a:blip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47156-3380-440C-803C-52FB9FA8C47D}" type="slidenum">
              <a:rPr lang="en-US"/>
              <a:pPr/>
              <a:t>17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5219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2952195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Using the Reference Angle to Find Values of the Trigonometric Function</a:t>
            </a:r>
          </a:p>
        </p:txBody>
      </p:sp>
      <p:graphicFrame>
        <p:nvGraphicFramePr>
          <p:cNvPr id="2952196" name="Object 4" descr="Pink tissue paper"/>
          <p:cNvGraphicFramePr>
            <a:graphicFrameLocks noChangeAspect="1"/>
          </p:cNvGraphicFramePr>
          <p:nvPr/>
        </p:nvGraphicFramePr>
        <p:xfrm>
          <a:off x="1841500" y="5289550"/>
          <a:ext cx="5399088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2227" name="Equation" r:id="rId4" imgW="5397480" imgH="1041120" progId="Equation.DSMT4">
                  <p:embed/>
                </p:oleObj>
              </mc:Choice>
              <mc:Fallback>
                <p:oleObj name="Equation" r:id="rId4" imgW="5397480" imgH="104112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1500" y="5289550"/>
                        <a:ext cx="5399088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52197" name="Object 5" descr="Pink tissue paper"/>
          <p:cNvGraphicFramePr>
            <a:graphicFrameLocks noChangeAspect="1"/>
          </p:cNvGraphicFramePr>
          <p:nvPr/>
        </p:nvGraphicFramePr>
        <p:xfrm>
          <a:off x="2133600" y="1676400"/>
          <a:ext cx="698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2228" name="Equation" r:id="rId7" imgW="698500" imgH="939800" progId="Equation.DSMT4">
                  <p:embed/>
                </p:oleObj>
              </mc:Choice>
              <mc:Fallback>
                <p:oleObj name="Equation" r:id="rId7" imgW="6985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1676400"/>
                        <a:ext cx="6985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2198" name="Text Box 6" descr="Pink tissue paper"/>
          <p:cNvSpPr txBox="1">
            <a:spLocks noChangeArrowheads="1"/>
          </p:cNvSpPr>
          <p:nvPr/>
        </p:nvSpPr>
        <p:spPr bwMode="auto">
          <a:xfrm>
            <a:off x="571500" y="1073150"/>
            <a:ext cx="34671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52199" name="Text Box 7" descr="Pink tissue paper"/>
          <p:cNvSpPr txBox="1">
            <a:spLocks noChangeArrowheads="1"/>
          </p:cNvSpPr>
          <p:nvPr/>
        </p:nvSpPr>
        <p:spPr bwMode="auto">
          <a:xfrm>
            <a:off x="571500" y="4597400"/>
            <a:ext cx="82296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3</a:t>
            </a:r>
            <a:r>
              <a:rPr lang="en-US" sz="3200" b="0" baseline="0">
                <a:latin typeface="Times New Roman" pitchFamily="18" charset="0"/>
              </a:rPr>
              <a:t>	In Q IV, sec &gt; 0, so</a:t>
            </a:r>
          </a:p>
        </p:txBody>
      </p:sp>
      <p:sp>
        <p:nvSpPr>
          <p:cNvPr id="2952200" name="Text Box 8" descr="Pink tissue paper"/>
          <p:cNvSpPr txBox="1">
            <a:spLocks noChangeArrowheads="1"/>
          </p:cNvSpPr>
          <p:nvPr/>
        </p:nvSpPr>
        <p:spPr bwMode="auto">
          <a:xfrm>
            <a:off x="609600" y="1752600"/>
            <a:ext cx="152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2</a:t>
            </a:r>
          </a:p>
        </p:txBody>
      </p:sp>
      <p:graphicFrame>
        <p:nvGraphicFramePr>
          <p:cNvPr id="2952201" name="Object 9" descr="Pink tissue paper"/>
          <p:cNvGraphicFramePr>
            <a:graphicFrameLocks noChangeAspect="1"/>
          </p:cNvGraphicFramePr>
          <p:nvPr/>
        </p:nvGraphicFramePr>
        <p:xfrm>
          <a:off x="2984500" y="2495550"/>
          <a:ext cx="33655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2229" name="Equation" r:id="rId9" imgW="3365280" imgH="2133360" progId="Equation.DSMT4">
                  <p:embed/>
                </p:oleObj>
              </mc:Choice>
              <mc:Fallback>
                <p:oleObj name="Equation" r:id="rId9" imgW="3365280" imgH="213336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4500" y="2495550"/>
                        <a:ext cx="33655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2202" name="Rectangle 10" descr="Pink tissue paper"/>
          <p:cNvSpPr>
            <a:spLocks noChangeArrowheads="1"/>
          </p:cNvSpPr>
          <p:nvPr/>
        </p:nvSpPr>
        <p:spPr bwMode="auto">
          <a:xfrm>
            <a:off x="2982913" y="1706563"/>
            <a:ext cx="5768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="0" baseline="0">
                <a:latin typeface="Times New Roman" pitchFamily="18" charset="0"/>
              </a:rPr>
              <a:t>is in Q IV, its reference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</a:t>
            </a:r>
            <a:r>
              <a:rPr lang="en-US" sz="32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is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B531D-DD4F-4467-B2CA-ABEC0055972D}" type="slidenum">
              <a:rPr lang="en-US"/>
              <a:pPr/>
              <a:t>18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8496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2984963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The Flight of a Golf Ball</a:t>
            </a:r>
          </a:p>
        </p:txBody>
      </p:sp>
      <p:sp>
        <p:nvSpPr>
          <p:cNvPr id="2984968" name="Text Box 8" descr="Pink tissue paper"/>
          <p:cNvSpPr txBox="1">
            <a:spLocks noChangeArrowheads="1"/>
          </p:cNvSpPr>
          <p:nvPr/>
        </p:nvSpPr>
        <p:spPr bwMode="auto">
          <a:xfrm>
            <a:off x="609600" y="1143000"/>
            <a:ext cx="82296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 golf ball is hit on a level fairway with an initial velocity of 128 ft/sec and an initial angle of flight of 30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</a:t>
            </a:r>
            <a:r>
              <a:rPr lang="en-US" sz="3200" b="0" baseline="0">
                <a:latin typeface="Times New Roman" pitchFamily="18" charset="0"/>
              </a:rPr>
              <a:t>.  </a:t>
            </a:r>
          </a:p>
          <a:p>
            <a:endParaRPr lang="en-US" sz="3200" b="0" baseline="0">
              <a:latin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</a:rPr>
              <a:t>Find its range (the horizontal distance it traveled before hitting the ground) and its maximum height.</a:t>
            </a:r>
          </a:p>
        </p:txBody>
      </p:sp>
      <p:sp>
        <p:nvSpPr>
          <p:cNvPr id="2984971" name="Text Box 11" descr="Pink tissue paper"/>
          <p:cNvSpPr txBox="1">
            <a:spLocks noChangeArrowheads="1"/>
          </p:cNvSpPr>
          <p:nvPr/>
        </p:nvSpPr>
        <p:spPr bwMode="auto">
          <a:xfrm>
            <a:off x="571500" y="4730750"/>
            <a:ext cx="34671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2984972" name="Text Box 12" descr="Pink tissue paper"/>
          <p:cNvSpPr txBox="1">
            <a:spLocks noChangeArrowheads="1"/>
          </p:cNvSpPr>
          <p:nvPr/>
        </p:nvSpPr>
        <p:spPr bwMode="auto">
          <a:xfrm>
            <a:off x="609600" y="5211763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Use the height equation </a:t>
            </a:r>
            <a:r>
              <a:rPr lang="de-DE" sz="3200" b="0" i="1" baseline="0">
                <a:latin typeface="Times New Roman" pitchFamily="18" charset="0"/>
              </a:rPr>
              <a:t>h</a:t>
            </a:r>
            <a:r>
              <a:rPr lang="de-DE" sz="3200" b="0" baseline="0">
                <a:latin typeface="Times New Roman" pitchFamily="18" charset="0"/>
              </a:rPr>
              <a:t> = </a:t>
            </a:r>
            <a:r>
              <a:rPr lang="de-DE" sz="3200" b="0" i="1" baseline="0">
                <a:latin typeface="Times New Roman" pitchFamily="18" charset="0"/>
              </a:rPr>
              <a:t>v</a:t>
            </a:r>
            <a:r>
              <a:rPr lang="de-DE" sz="3200" b="0" baseline="-25000">
                <a:latin typeface="Times New Roman" pitchFamily="18" charset="0"/>
              </a:rPr>
              <a:t>0</a:t>
            </a:r>
            <a:r>
              <a:rPr lang="de-DE" sz="3200" b="0" i="1" baseline="0">
                <a:latin typeface="Times New Roman" pitchFamily="18" charset="0"/>
              </a:rPr>
              <a:t>t</a:t>
            </a:r>
            <a:r>
              <a:rPr lang="de-DE" sz="3200" b="0" baseline="0">
                <a:latin typeface="Times New Roman" pitchFamily="18" charset="0"/>
              </a:rPr>
              <a:t> sin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de-DE" sz="3200" b="0" baseline="0">
                <a:latin typeface="Times New Roman" pitchFamily="18" charset="0"/>
              </a:rPr>
              <a:t> </a:t>
            </a:r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de-DE" sz="3200" b="0" baseline="0">
                <a:latin typeface="Times New Roman" pitchFamily="18" charset="0"/>
              </a:rPr>
              <a:t> 16</a:t>
            </a:r>
            <a:r>
              <a:rPr lang="de-DE" sz="3200" b="0" i="1" baseline="0">
                <a:latin typeface="Times New Roman" pitchFamily="18" charset="0"/>
              </a:rPr>
              <a:t>t</a:t>
            </a:r>
            <a:r>
              <a:rPr lang="de-DE" sz="3200" b="0">
                <a:latin typeface="Times New Roman" pitchFamily="18" charset="0"/>
              </a:rPr>
              <a:t>2</a:t>
            </a:r>
            <a:r>
              <a:rPr lang="de-DE" sz="3200" b="0" baseline="0">
                <a:latin typeface="Times New Roman" pitchFamily="18" charset="0"/>
              </a:rPr>
              <a:t> with </a:t>
            </a:r>
            <a:r>
              <a:rPr lang="de-DE" sz="3200" b="0" i="1" baseline="0">
                <a:latin typeface="Times New Roman" pitchFamily="18" charset="0"/>
              </a:rPr>
              <a:t>v</a:t>
            </a:r>
            <a:r>
              <a:rPr lang="de-DE" sz="3200" b="0" baseline="-25000">
                <a:latin typeface="Times New Roman" pitchFamily="18" charset="0"/>
              </a:rPr>
              <a:t>0</a:t>
            </a:r>
            <a:r>
              <a:rPr lang="de-DE" sz="3200" b="0" baseline="0">
                <a:latin typeface="Times New Roman" pitchFamily="18" charset="0"/>
              </a:rPr>
              <a:t> = 128 and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= 30º.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2533D-51B8-40F6-928F-6B410DFE3680}" type="slidenum">
              <a:rPr lang="en-US"/>
              <a:pPr/>
              <a:t>19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8701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298701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The Flight of a Golf Ball</a:t>
            </a:r>
          </a:p>
        </p:txBody>
      </p:sp>
      <p:sp>
        <p:nvSpPr>
          <p:cNvPr id="2987013" name="Text Box 5" descr="Pink tissue paper"/>
          <p:cNvSpPr txBox="1">
            <a:spLocks noChangeArrowheads="1"/>
          </p:cNvSpPr>
          <p:nvPr/>
        </p:nvSpPr>
        <p:spPr bwMode="auto">
          <a:xfrm>
            <a:off x="571500" y="1073150"/>
            <a:ext cx="34671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87014" name="Text Box 6" descr="Pink tissue paper"/>
          <p:cNvSpPr txBox="1">
            <a:spLocks noChangeArrowheads="1"/>
          </p:cNvSpPr>
          <p:nvPr/>
        </p:nvSpPr>
        <p:spPr bwMode="auto">
          <a:xfrm>
            <a:off x="609600" y="1676400"/>
            <a:ext cx="8229600" cy="43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de-DE" sz="3200" b="0" i="1" baseline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 = 128</a:t>
            </a:r>
            <a:r>
              <a:rPr lang="de-DE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 sin 30° − 16</a:t>
            </a:r>
            <a:r>
              <a:rPr lang="de-DE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de-DE" sz="3200" b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endParaRPr lang="en-US" sz="3200" b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Replace sin 30</a:t>
            </a:r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° with       and simplify.</a:t>
            </a: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= 64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− 16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= 16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– 4)</a:t>
            </a:r>
          </a:p>
          <a:p>
            <a:pPr algn="ctr"/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The graph of this equation is a parabola; the portion of the graph with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) &gt; 0 represents the flight path of the ball.</a:t>
            </a:r>
          </a:p>
        </p:txBody>
      </p:sp>
      <p:graphicFrame>
        <p:nvGraphicFramePr>
          <p:cNvPr id="2987015" name="Object 7" descr="Pink tissue paper"/>
          <p:cNvGraphicFramePr>
            <a:graphicFrameLocks noChangeAspect="1"/>
          </p:cNvGraphicFramePr>
          <p:nvPr/>
        </p:nvGraphicFramePr>
        <p:xfrm>
          <a:off x="4267200" y="2336800"/>
          <a:ext cx="304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024" name="Equation" r:id="rId5" imgW="304560" imgH="939600" progId="Equation.DSMT4">
                  <p:embed/>
                </p:oleObj>
              </mc:Choice>
              <mc:Fallback>
                <p:oleObj name="Equation" r:id="rId5" imgW="304560" imgH="9396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336800"/>
                        <a:ext cx="304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3956E-5D59-43EB-B0EB-D743A64D9C94}" type="slidenum">
              <a:rPr lang="en-US"/>
              <a:pPr/>
              <a:t>20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989065" name="Picture 9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025" y="1089025"/>
            <a:ext cx="3838575" cy="547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8905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2989059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The Flight of a Golf Ball</a:t>
            </a:r>
          </a:p>
        </p:txBody>
      </p:sp>
      <p:sp>
        <p:nvSpPr>
          <p:cNvPr id="2989060" name="Text Box 4" descr="Pink tissue paper"/>
          <p:cNvSpPr txBox="1">
            <a:spLocks noChangeArrowheads="1"/>
          </p:cNvSpPr>
          <p:nvPr/>
        </p:nvSpPr>
        <p:spPr bwMode="auto">
          <a:xfrm>
            <a:off x="571500" y="1073150"/>
            <a:ext cx="34671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89061" name="Text Box 5" descr="Pink tissue paper"/>
          <p:cNvSpPr txBox="1">
            <a:spLocks noChangeArrowheads="1"/>
          </p:cNvSpPr>
          <p:nvPr/>
        </p:nvSpPr>
        <p:spPr bwMode="auto">
          <a:xfrm>
            <a:off x="595313" y="1600200"/>
            <a:ext cx="8229600" cy="496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Find the vertex:</a:t>
            </a: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                              and</a:t>
            </a: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(2) = 64(2) – 16(2)</a:t>
            </a:r>
            <a:r>
              <a:rPr lang="en-US" sz="3200" b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= 64; </a:t>
            </a:r>
          </a:p>
          <a:p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so the vertex is (2, 64) and</a:t>
            </a: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the maximum height is 64 ft.</a:t>
            </a: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Since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(4) = 0 the ball is in </a:t>
            </a: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flight for 4 seconds.</a:t>
            </a:r>
            <a:endParaRPr lang="en-US" sz="3200" b="0" i="1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89064" name="Picture 8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2457450"/>
            <a:ext cx="27527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C0E1D-E1A1-4797-A9A3-B7E547AE9072}" type="slidenum">
              <a:rPr lang="en-US"/>
              <a:pPr/>
              <a:t>21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9110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299110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The Flight of a Golf Ball</a:t>
            </a:r>
          </a:p>
        </p:txBody>
      </p:sp>
      <p:sp>
        <p:nvSpPr>
          <p:cNvPr id="2991108" name="Text Box 4" descr="Pink tissue paper"/>
          <p:cNvSpPr txBox="1">
            <a:spLocks noChangeArrowheads="1"/>
          </p:cNvSpPr>
          <p:nvPr/>
        </p:nvSpPr>
        <p:spPr bwMode="auto">
          <a:xfrm>
            <a:off x="571500" y="1073150"/>
            <a:ext cx="34671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91109" name="Text Box 5" descr="Pink tissue paper"/>
          <p:cNvSpPr txBox="1">
            <a:spLocks noChangeArrowheads="1"/>
          </p:cNvSpPr>
          <p:nvPr/>
        </p:nvSpPr>
        <p:spPr bwMode="auto">
          <a:xfrm>
            <a:off x="609600" y="1858963"/>
            <a:ext cx="8229600" cy="447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The range is  the distance, </a:t>
            </a:r>
            <a:r>
              <a:rPr lang="de-DE" sz="3200" b="0" i="1" baseline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de-DE" sz="3200" b="0" baseline="0">
                <a:latin typeface="Times New Roman" pitchFamily="18" charset="0"/>
                <a:cs typeface="Times New Roman" pitchFamily="18" charset="0"/>
              </a:rPr>
              <a:t>,  traveled after 4 seconds:</a:t>
            </a: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The ball reaches a maximum height of 64 feet and has a range of 443 feet.</a:t>
            </a:r>
            <a:endParaRPr lang="de-DE" sz="3200" b="0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91111" name="Picture 7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3048000"/>
            <a:ext cx="5610225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EDF63-A736-4231-ADAF-0A214C272B38}" type="slidenum">
              <a:rPr lang="en-US"/>
              <a:pPr/>
              <a:t>22</a:t>
            </a:fld>
            <a:endParaRPr lang="en-CA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64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534400" cy="12192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BASIC TRIGONOMETRIC IDENTITIES</a:t>
            </a:r>
          </a:p>
        </p:txBody>
      </p:sp>
      <p:sp>
        <p:nvSpPr>
          <p:cNvPr id="2964484" name="Text Box 4" descr="Pink tissue paper"/>
          <p:cNvSpPr txBox="1">
            <a:spLocks noChangeArrowheads="1"/>
          </p:cNvSpPr>
          <p:nvPr/>
        </p:nvSpPr>
        <p:spPr bwMode="auto">
          <a:xfrm>
            <a:off x="647700" y="1600200"/>
            <a:ext cx="35433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Quotient Identities</a:t>
            </a:r>
          </a:p>
        </p:txBody>
      </p:sp>
      <p:graphicFrame>
        <p:nvGraphicFramePr>
          <p:cNvPr id="2964485" name="Object 5" descr="Pink tissue paper"/>
          <p:cNvGraphicFramePr>
            <a:graphicFrameLocks noChangeAspect="1"/>
          </p:cNvGraphicFramePr>
          <p:nvPr/>
        </p:nvGraphicFramePr>
        <p:xfrm>
          <a:off x="647700" y="2438400"/>
          <a:ext cx="1917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0" name="Equation" r:id="rId5" imgW="1917700" imgH="939800" progId="Equation.DSMT4">
                  <p:embed/>
                </p:oleObj>
              </mc:Choice>
              <mc:Fallback>
                <p:oleObj name="Equation" r:id="rId5" imgW="19177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" y="2438400"/>
                        <a:ext cx="19177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4486" name="Object 6" descr="Pink tissue paper"/>
          <p:cNvGraphicFramePr>
            <a:graphicFrameLocks noChangeAspect="1"/>
          </p:cNvGraphicFramePr>
          <p:nvPr/>
        </p:nvGraphicFramePr>
        <p:xfrm>
          <a:off x="6070600" y="2959100"/>
          <a:ext cx="2692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1" name="Equation" r:id="rId7" imgW="2692400" imgH="419100" progId="Equation.DSMT4">
                  <p:embed/>
                </p:oleObj>
              </mc:Choice>
              <mc:Fallback>
                <p:oleObj name="Equation" r:id="rId7" imgW="2692400" imgH="4191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0600" y="2959100"/>
                        <a:ext cx="26924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4487" name="Object 7" descr="Pink tissue paper"/>
          <p:cNvGraphicFramePr>
            <a:graphicFrameLocks noChangeAspect="1"/>
          </p:cNvGraphicFramePr>
          <p:nvPr/>
        </p:nvGraphicFramePr>
        <p:xfrm>
          <a:off x="711200" y="4927600"/>
          <a:ext cx="1854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2" name="Equation" r:id="rId9" imgW="1854200" imgH="939800" progId="Equation.DSMT4">
                  <p:embed/>
                </p:oleObj>
              </mc:Choice>
              <mc:Fallback>
                <p:oleObj name="Equation" r:id="rId9" imgW="1854200" imgH="9398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" y="4927600"/>
                        <a:ext cx="1854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4488" name="Object 8" descr="Pink tissue paper"/>
          <p:cNvGraphicFramePr>
            <a:graphicFrameLocks noChangeAspect="1"/>
          </p:cNvGraphicFramePr>
          <p:nvPr/>
        </p:nvGraphicFramePr>
        <p:xfrm>
          <a:off x="3048000" y="2438400"/>
          <a:ext cx="1917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3" name="Equation" r:id="rId11" imgW="1917700" imgH="939800" progId="Equation.DSMT4">
                  <p:embed/>
                </p:oleObj>
              </mc:Choice>
              <mc:Fallback>
                <p:oleObj name="Equation" r:id="rId11" imgW="19177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2438400"/>
                        <a:ext cx="19177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4489" name="Object 9" descr="Pink tissue paper"/>
          <p:cNvGraphicFramePr>
            <a:graphicFrameLocks noChangeAspect="1"/>
          </p:cNvGraphicFramePr>
          <p:nvPr/>
        </p:nvGraphicFramePr>
        <p:xfrm>
          <a:off x="3048000" y="4927600"/>
          <a:ext cx="1917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4" name="Equation" r:id="rId13" imgW="1917700" imgH="939800" progId="Equation.DSMT4">
                  <p:embed/>
                </p:oleObj>
              </mc:Choice>
              <mc:Fallback>
                <p:oleObj name="Equation" r:id="rId13" imgW="1917700" imgH="9398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4927600"/>
                        <a:ext cx="19177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4490" name="Object 10" descr="Pink tissue paper"/>
          <p:cNvGraphicFramePr>
            <a:graphicFrameLocks noChangeAspect="1"/>
          </p:cNvGraphicFramePr>
          <p:nvPr/>
        </p:nvGraphicFramePr>
        <p:xfrm>
          <a:off x="6064250" y="4000500"/>
          <a:ext cx="2705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5" name="Equation" r:id="rId15" imgW="2705100" imgH="419100" progId="Equation.DSMT4">
                  <p:embed/>
                </p:oleObj>
              </mc:Choice>
              <mc:Fallback>
                <p:oleObj name="Equation" r:id="rId15" imgW="2705100" imgH="4191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4250" y="4000500"/>
                        <a:ext cx="27051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4491" name="Object 11" descr="Pink tissue paper"/>
          <p:cNvGraphicFramePr>
            <a:graphicFrameLocks noChangeAspect="1"/>
          </p:cNvGraphicFramePr>
          <p:nvPr/>
        </p:nvGraphicFramePr>
        <p:xfrm>
          <a:off x="6064250" y="5029200"/>
          <a:ext cx="2705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4556" name="Equation" r:id="rId17" imgW="2705100" imgH="419100" progId="Equation.DSMT4">
                  <p:embed/>
                </p:oleObj>
              </mc:Choice>
              <mc:Fallback>
                <p:oleObj name="Equation" r:id="rId17" imgW="2705100" imgH="4191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4250" y="5029200"/>
                        <a:ext cx="27051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4492" name="Text Box 12" descr="Pink tissue paper"/>
          <p:cNvSpPr txBox="1">
            <a:spLocks noChangeArrowheads="1"/>
          </p:cNvSpPr>
          <p:nvPr/>
        </p:nvSpPr>
        <p:spPr bwMode="auto">
          <a:xfrm>
            <a:off x="711200" y="4000500"/>
            <a:ext cx="4013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Reciprocal Identities</a:t>
            </a:r>
          </a:p>
        </p:txBody>
      </p:sp>
      <p:sp>
        <p:nvSpPr>
          <p:cNvPr id="2964493" name="Text Box 13" descr="Pink tissue paper"/>
          <p:cNvSpPr txBox="1">
            <a:spLocks noChangeArrowheads="1"/>
          </p:cNvSpPr>
          <p:nvPr/>
        </p:nvSpPr>
        <p:spPr bwMode="auto">
          <a:xfrm>
            <a:off x="6070600" y="1600200"/>
            <a:ext cx="2438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200" baseline="0">
                <a:latin typeface="Times New Roman" pitchFamily="18" charset="0"/>
              </a:rPr>
              <a:t>Pythagorean Identities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2C66-160C-40B0-9D36-C3E00B42EAD5}" type="slidenum">
              <a:rPr lang="en-US"/>
              <a:pPr/>
              <a:t>23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665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966531" name="Rectangle 3"/>
          <p:cNvSpPr>
            <a:spLocks noChangeArrowheads="1"/>
          </p:cNvSpPr>
          <p:nvPr/>
        </p:nvSpPr>
        <p:spPr bwMode="auto">
          <a:xfrm>
            <a:off x="2817813" y="228600"/>
            <a:ext cx="6097587" cy="83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Trigonometric Function Using the Pythagorean Identities</a:t>
            </a:r>
          </a:p>
        </p:txBody>
      </p:sp>
      <p:graphicFrame>
        <p:nvGraphicFramePr>
          <p:cNvPr id="2966532" name="Object 4" descr="Pink tissue paper"/>
          <p:cNvGraphicFramePr>
            <a:graphicFrameLocks noChangeAspect="1"/>
          </p:cNvGraphicFramePr>
          <p:nvPr/>
        </p:nvGraphicFramePr>
        <p:xfrm>
          <a:off x="417513" y="1257300"/>
          <a:ext cx="8497887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6571" name="Equation" r:id="rId4" imgW="8496300" imgH="939800" progId="Equation.DSMT4">
                  <p:embed/>
                </p:oleObj>
              </mc:Choice>
              <mc:Fallback>
                <p:oleObj name="Equation" r:id="rId4" imgW="8496300" imgH="939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3" y="1257300"/>
                        <a:ext cx="8497887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6533" name="Object 5" descr="Pink tissue paper"/>
          <p:cNvGraphicFramePr>
            <a:graphicFrameLocks noChangeAspect="1"/>
          </p:cNvGraphicFramePr>
          <p:nvPr/>
        </p:nvGraphicFramePr>
        <p:xfrm>
          <a:off x="417513" y="2387600"/>
          <a:ext cx="722788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6572" name="Equation" r:id="rId7" imgW="7226300" imgH="431800" progId="Equation.DSMT4">
                  <p:embed/>
                </p:oleObj>
              </mc:Choice>
              <mc:Fallback>
                <p:oleObj name="Equation" r:id="rId7" imgW="7226300" imgH="431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3" y="2387600"/>
                        <a:ext cx="722788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6534" name="Object 6" descr="Pink tissue paper"/>
          <p:cNvGraphicFramePr>
            <a:graphicFrameLocks noChangeAspect="1"/>
          </p:cNvGraphicFramePr>
          <p:nvPr/>
        </p:nvGraphicFramePr>
        <p:xfrm>
          <a:off x="3067050" y="3956050"/>
          <a:ext cx="2679700" cy="180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6573" name="Equation" r:id="rId9" imgW="2679480" imgH="1803240" progId="Equation.DSMT4">
                  <p:embed/>
                </p:oleObj>
              </mc:Choice>
              <mc:Fallback>
                <p:oleObj name="Equation" r:id="rId9" imgW="2679480" imgH="180324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7050" y="3956050"/>
                        <a:ext cx="2679700" cy="180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966535" name="Group 7"/>
          <p:cNvGrpSpPr>
            <a:grpSpLocks/>
          </p:cNvGrpSpPr>
          <p:nvPr/>
        </p:nvGrpSpPr>
        <p:grpSpPr bwMode="auto">
          <a:xfrm>
            <a:off x="457200" y="2895600"/>
            <a:ext cx="8001000" cy="1066800"/>
            <a:chOff x="288" y="1824"/>
            <a:chExt cx="5040" cy="672"/>
          </a:xfrm>
        </p:grpSpPr>
        <p:sp>
          <p:nvSpPr>
            <p:cNvPr id="2966536" name="Text Box 8" descr="Pink tissue paper"/>
            <p:cNvSpPr txBox="1">
              <a:spLocks noChangeArrowheads="1"/>
            </p:cNvSpPr>
            <p:nvPr/>
          </p:nvSpPr>
          <p:spPr bwMode="auto">
            <a:xfrm>
              <a:off x="288" y="2151"/>
              <a:ext cx="5040" cy="3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3200" b="0" baseline="0">
                  <a:latin typeface="Times New Roman" pitchFamily="18" charset="0"/>
                </a:rPr>
                <a:t>a.  Use Pythagorean identity involving sin </a:t>
              </a:r>
              <a:r>
                <a:rPr lang="en-US" sz="3200" b="0" i="1" baseline="0">
                  <a:latin typeface="Times New Roman" pitchFamily="18" charset="0"/>
                </a:rPr>
                <a:t>t</a:t>
              </a:r>
              <a:r>
                <a:rPr lang="en-US" sz="3200" b="0" baseline="0">
                  <a:latin typeface="Times New Roman" pitchFamily="18" charset="0"/>
                </a:rPr>
                <a:t>.</a:t>
              </a:r>
            </a:p>
          </p:txBody>
        </p:sp>
        <p:sp>
          <p:nvSpPr>
            <p:cNvPr id="2966537" name="Text Box 9" descr="Pink tissue paper"/>
            <p:cNvSpPr txBox="1">
              <a:spLocks noChangeArrowheads="1"/>
            </p:cNvSpPr>
            <p:nvPr/>
          </p:nvSpPr>
          <p:spPr bwMode="auto">
            <a:xfrm>
              <a:off x="288" y="1824"/>
              <a:ext cx="9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</p:grpSp>
      <p:graphicFrame>
        <p:nvGraphicFramePr>
          <p:cNvPr id="2966538" name="Object 10" descr="Pink tissue paper"/>
          <p:cNvGraphicFramePr>
            <a:graphicFrameLocks noChangeAspect="1"/>
          </p:cNvGraphicFramePr>
          <p:nvPr/>
        </p:nvGraphicFramePr>
        <p:xfrm>
          <a:off x="4267200" y="5613400"/>
          <a:ext cx="2146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6574" name="Equation" r:id="rId11" imgW="2146300" imgH="939800" progId="Equation.DSMT4">
                  <p:embed/>
                </p:oleObj>
              </mc:Choice>
              <mc:Fallback>
                <p:oleObj name="Equation" r:id="rId11" imgW="2146300" imgH="9398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5613400"/>
                        <a:ext cx="21463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7BB03-FF91-40EE-974C-AFADBF257112}" type="slidenum">
              <a:rPr lang="en-US"/>
              <a:pPr/>
              <a:t>24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6857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968579" name="Rectangle 3"/>
          <p:cNvSpPr>
            <a:spLocks noChangeArrowheads="1"/>
          </p:cNvSpPr>
          <p:nvPr/>
        </p:nvSpPr>
        <p:spPr bwMode="auto">
          <a:xfrm>
            <a:off x="2817813" y="228600"/>
            <a:ext cx="6097587" cy="83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Trigonometric Function Using the Pythagorean Identities</a:t>
            </a:r>
          </a:p>
        </p:txBody>
      </p:sp>
      <p:sp>
        <p:nvSpPr>
          <p:cNvPr id="2968580" name="Text Box 4" descr="Pink tissue paper"/>
          <p:cNvSpPr txBox="1">
            <a:spLocks noChangeArrowheads="1"/>
          </p:cNvSpPr>
          <p:nvPr/>
        </p:nvSpPr>
        <p:spPr bwMode="auto">
          <a:xfrm>
            <a:off x="457200" y="1143000"/>
            <a:ext cx="3810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graphicFrame>
        <p:nvGraphicFramePr>
          <p:cNvPr id="2968581" name="Object 5" descr="Pink tissue paper"/>
          <p:cNvGraphicFramePr>
            <a:graphicFrameLocks noChangeAspect="1"/>
          </p:cNvGraphicFramePr>
          <p:nvPr/>
        </p:nvGraphicFramePr>
        <p:xfrm>
          <a:off x="2514600" y="1143000"/>
          <a:ext cx="3505200" cy="214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8608" name="Equation" r:id="rId5" imgW="3505200" imgH="2146300" progId="Equation.DSMT4">
                  <p:embed/>
                </p:oleObj>
              </mc:Choice>
              <mc:Fallback>
                <p:oleObj name="Equation" r:id="rId5" imgW="3505200" imgH="21463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1143000"/>
                        <a:ext cx="3505200" cy="214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8582" name="Object 6" descr="Pink tissue paper"/>
          <p:cNvGraphicFramePr>
            <a:graphicFrameLocks noChangeAspect="1"/>
          </p:cNvGraphicFramePr>
          <p:nvPr/>
        </p:nvGraphicFramePr>
        <p:xfrm>
          <a:off x="2500313" y="3352800"/>
          <a:ext cx="5729287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8609" name="Equation" r:id="rId7" imgW="5727600" imgH="1041120" progId="Equation.DSMT4">
                  <p:embed/>
                </p:oleObj>
              </mc:Choice>
              <mc:Fallback>
                <p:oleObj name="Equation" r:id="rId7" imgW="5727600" imgH="104112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313" y="3352800"/>
                        <a:ext cx="5729287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8583" name="Object 7" descr="Pink tissue paper"/>
          <p:cNvGraphicFramePr>
            <a:graphicFrameLocks noChangeAspect="1"/>
          </p:cNvGraphicFramePr>
          <p:nvPr/>
        </p:nvGraphicFramePr>
        <p:xfrm>
          <a:off x="2474913" y="4552950"/>
          <a:ext cx="6135687" cy="201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8610" name="Equation" r:id="rId9" imgW="6134040" imgH="2019240" progId="Equation.DSMT4">
                  <p:embed/>
                </p:oleObj>
              </mc:Choice>
              <mc:Fallback>
                <p:oleObj name="Equation" r:id="rId9" imgW="6134040" imgH="201924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4913" y="4552950"/>
                        <a:ext cx="6135687" cy="201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508C2-BB9F-40B0-A38F-7BE30162900B}" type="slidenum">
              <a:rPr lang="en-US"/>
              <a:pPr/>
              <a:t>25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7062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970627" name="Rectangle 3"/>
          <p:cNvSpPr>
            <a:spLocks noChangeArrowheads="1"/>
          </p:cNvSpPr>
          <p:nvPr/>
        </p:nvSpPr>
        <p:spPr bwMode="auto">
          <a:xfrm>
            <a:off x="2817813" y="228600"/>
            <a:ext cx="6097587" cy="83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Exact Value of a Trigonometric Function Using the Pythagorean Identities</a:t>
            </a:r>
          </a:p>
        </p:txBody>
      </p:sp>
      <p:graphicFrame>
        <p:nvGraphicFramePr>
          <p:cNvPr id="2970628" name="Object 4" descr="Pink tissue paper"/>
          <p:cNvGraphicFramePr>
            <a:graphicFrameLocks noChangeAspect="1"/>
          </p:cNvGraphicFramePr>
          <p:nvPr/>
        </p:nvGraphicFramePr>
        <p:xfrm>
          <a:off x="1701800" y="3232150"/>
          <a:ext cx="5970588" cy="335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648" name="Equation" r:id="rId4" imgW="5968800" imgH="3352680" progId="Equation.DSMT4">
                  <p:embed/>
                </p:oleObj>
              </mc:Choice>
              <mc:Fallback>
                <p:oleObj name="Equation" r:id="rId4" imgW="5968800" imgH="335268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1800" y="3232150"/>
                        <a:ext cx="5970588" cy="335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629" name="Text Box 5" descr="Pink tissue paper"/>
          <p:cNvSpPr txBox="1">
            <a:spLocks noChangeArrowheads="1"/>
          </p:cNvSpPr>
          <p:nvPr/>
        </p:nvSpPr>
        <p:spPr bwMode="auto">
          <a:xfrm>
            <a:off x="1066800" y="2438400"/>
            <a:ext cx="7391400" cy="5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Use Pythagorean identity involving sec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2970630" name="Text Box 6" descr="Pink tissue paper"/>
          <p:cNvSpPr txBox="1">
            <a:spLocks noChangeArrowheads="1"/>
          </p:cNvSpPr>
          <p:nvPr/>
        </p:nvSpPr>
        <p:spPr bwMode="auto">
          <a:xfrm>
            <a:off x="457200" y="1066800"/>
            <a:ext cx="3810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2970631" name="Object 7" descr="Pink tissue paper"/>
          <p:cNvGraphicFramePr>
            <a:graphicFrameLocks noChangeAspect="1"/>
          </p:cNvGraphicFramePr>
          <p:nvPr/>
        </p:nvGraphicFramePr>
        <p:xfrm>
          <a:off x="609600" y="1662113"/>
          <a:ext cx="7227888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649" name="Equation" r:id="rId7" imgW="7226300" imgH="431800" progId="Equation.DSMT4">
                  <p:embed/>
                </p:oleObj>
              </mc:Choice>
              <mc:Fallback>
                <p:oleObj name="Equation" r:id="rId7" imgW="7226300" imgH="4318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662113"/>
                        <a:ext cx="7227888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30960</TotalTime>
  <Words>998</Words>
  <Application>Microsoft Office PowerPoint</Application>
  <PresentationFormat>Letter Paper (8.5x11 in)</PresentationFormat>
  <Paragraphs>204</Paragraphs>
  <Slides>25</Slides>
  <Notes>24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Arial</vt:lpstr>
      <vt:lpstr>Times New Roman</vt:lpstr>
      <vt:lpstr>Tahoma</vt:lpstr>
      <vt:lpstr>Wingdings</vt:lpstr>
      <vt:lpstr>Arial Narrow</vt:lpstr>
      <vt:lpstr>Symbol</vt:lpstr>
      <vt:lpstr>MS PGothic</vt:lpstr>
      <vt:lpstr>Blends</vt:lpstr>
      <vt:lpstr>MathType 5.0 Equation</vt:lpstr>
      <vt:lpstr>MathType 6.0 Equation</vt:lpstr>
      <vt:lpstr>PowerPoint Presentation</vt:lpstr>
      <vt:lpstr>Some Properties of the Trigonometric Functions</vt:lpstr>
      <vt:lpstr>SIGNS OF THE TRIGONOMETRIC FUNCTIONS</vt:lpstr>
      <vt:lpstr>PowerPoint Presentation</vt:lpstr>
      <vt:lpstr>PowerPoint Presentation</vt:lpstr>
      <vt:lpstr>PowerPoint Presentation</vt:lpstr>
      <vt:lpstr>PowerPoint Presentation</vt:lpstr>
      <vt:lpstr>DEFINITION OF A REFERENCE ANGLE</vt:lpstr>
      <vt:lpstr>DEFINITION OF A REFERENCE ANGLE</vt:lpstr>
      <vt:lpstr>DEFINITION OF A REFERENCE ANGLE</vt:lpstr>
      <vt:lpstr>PowerPoint Presentation</vt:lpstr>
      <vt:lpstr>PowerPoint Presentation</vt:lpstr>
      <vt:lpstr>PROCEDURE FOR USING REFERENCE ANGLES TO FIND TRIGONOMETRIC FUNCTION VALUES</vt:lpstr>
      <vt:lpstr>PROCEDURE FOR USING REFERENCE ANGLES TO FIND TRIGONOMETRIC FUNCTION VALUES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BASIC TRIGONOMETRIC IDENTITIES</vt:lpstr>
      <vt:lpstr>PowerPoint Presentation</vt:lpstr>
      <vt:lpstr>PowerPoint Presentation</vt:lpstr>
      <vt:lpstr>PowerPoint Presentation</vt:lpstr>
    </vt:vector>
  </TitlesOfParts>
  <Company>© 2010 Pearson Education, Inc.  All rights reserved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4.3</dc:title>
  <dc:subject>Some Properties of the Trigonometric Functions</dc:subject>
  <dc:creator>Accumedia jbooze@accumediaps.com</dc:creator>
  <cp:lastModifiedBy>milligan</cp:lastModifiedBy>
  <cp:revision>1394</cp:revision>
  <cp:lastPrinted>2001-11-04T00:51:13Z</cp:lastPrinted>
  <dcterms:created xsi:type="dcterms:W3CDTF">2005-02-25T19:46:41Z</dcterms:created>
  <dcterms:modified xsi:type="dcterms:W3CDTF">2010-11-21T05:03:25Z</dcterms:modified>
</cp:coreProperties>
</file>