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9"/>
  </p:notesMasterIdLst>
  <p:handoutMasterIdLst>
    <p:handoutMasterId r:id="rId50"/>
  </p:handoutMasterIdLst>
  <p:sldIdLst>
    <p:sldId id="813" r:id="rId2"/>
    <p:sldId id="840" r:id="rId3"/>
    <p:sldId id="841" r:id="rId4"/>
    <p:sldId id="842" r:id="rId5"/>
    <p:sldId id="865" r:id="rId6"/>
    <p:sldId id="844" r:id="rId7"/>
    <p:sldId id="866" r:id="rId8"/>
    <p:sldId id="867" r:id="rId9"/>
    <p:sldId id="868" r:id="rId10"/>
    <p:sldId id="869" r:id="rId11"/>
    <p:sldId id="870" r:id="rId12"/>
    <p:sldId id="871" r:id="rId13"/>
    <p:sldId id="872" r:id="rId14"/>
    <p:sldId id="873" r:id="rId15"/>
    <p:sldId id="874" r:id="rId16"/>
    <p:sldId id="875" r:id="rId17"/>
    <p:sldId id="848" r:id="rId18"/>
    <p:sldId id="849" r:id="rId19"/>
    <p:sldId id="845" r:id="rId20"/>
    <p:sldId id="846" r:id="rId21"/>
    <p:sldId id="847" r:id="rId22"/>
    <p:sldId id="876" r:id="rId23"/>
    <p:sldId id="877" r:id="rId24"/>
    <p:sldId id="850" r:id="rId25"/>
    <p:sldId id="851" r:id="rId26"/>
    <p:sldId id="852" r:id="rId27"/>
    <p:sldId id="853" r:id="rId28"/>
    <p:sldId id="854" r:id="rId29"/>
    <p:sldId id="878" r:id="rId30"/>
    <p:sldId id="879" r:id="rId31"/>
    <p:sldId id="880" r:id="rId32"/>
    <p:sldId id="881" r:id="rId33"/>
    <p:sldId id="882" r:id="rId34"/>
    <p:sldId id="855" r:id="rId35"/>
    <p:sldId id="856" r:id="rId36"/>
    <p:sldId id="857" r:id="rId37"/>
    <p:sldId id="858" r:id="rId38"/>
    <p:sldId id="860" r:id="rId39"/>
    <p:sldId id="883" r:id="rId40"/>
    <p:sldId id="884" r:id="rId41"/>
    <p:sldId id="885" r:id="rId42"/>
    <p:sldId id="886" r:id="rId43"/>
    <p:sldId id="887" r:id="rId44"/>
    <p:sldId id="861" r:id="rId45"/>
    <p:sldId id="862" r:id="rId46"/>
    <p:sldId id="863" r:id="rId47"/>
    <p:sldId id="864" r:id="rId48"/>
  </p:sldIdLst>
  <p:sldSz cx="9144000" cy="6858000" type="letter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18D"/>
    <a:srgbClr val="BED4B2"/>
    <a:srgbClr val="C8225D"/>
    <a:srgbClr val="007DB7"/>
    <a:srgbClr val="8EBEE6"/>
    <a:srgbClr val="EC008D"/>
    <a:srgbClr val="00ADEE"/>
    <a:srgbClr val="4AA3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95" autoAdjust="0"/>
    <p:restoredTop sz="94737" autoAdjust="0"/>
  </p:normalViewPr>
  <p:slideViewPr>
    <p:cSldViewPr snapToObjects="1">
      <p:cViewPr>
        <p:scale>
          <a:sx n="66" d="100"/>
          <a:sy n="66" d="100"/>
        </p:scale>
        <p:origin x="-474" y="-132"/>
      </p:cViewPr>
      <p:guideLst>
        <p:guide orient="horz" pos="1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140" y="17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4" Type="http://schemas.openxmlformats.org/officeDocument/2006/relationships/image" Target="../media/image4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4" Type="http://schemas.openxmlformats.org/officeDocument/2006/relationships/image" Target="../media/image5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709DE3E7-8EF6-4339-8195-7565C81462D6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5668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BFC9F8A8-9E7E-4F36-9E50-6DF85D768F1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4314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E98373-57C2-4FAC-A9EB-7FE4B423668F}" type="slidenum">
              <a:rPr lang="en-CA"/>
              <a:pPr/>
              <a:t>1</a:t>
            </a:fld>
            <a:endParaRPr lang="en-CA"/>
          </a:p>
        </p:txBody>
      </p:sp>
      <p:sp>
        <p:nvSpPr>
          <p:cNvPr id="1587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21585C-17D7-447A-A1E8-3F1252B054F9}" type="slidenum">
              <a:rPr lang="en-CA"/>
              <a:pPr/>
              <a:t>2</a:t>
            </a:fld>
            <a:endParaRPr lang="en-CA"/>
          </a:p>
        </p:txBody>
      </p:sp>
      <p:sp>
        <p:nvSpPr>
          <p:cNvPr id="2411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A32F4A-F4BE-42BE-9BAB-8E69EEFDDA0B}" type="slidenum">
              <a:rPr lang="en-CA"/>
              <a:pPr/>
              <a:t>3</a:t>
            </a:fld>
            <a:endParaRPr lang="en-CA"/>
          </a:p>
        </p:txBody>
      </p:sp>
      <p:sp>
        <p:nvSpPr>
          <p:cNvPr id="2994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4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84F18C-ECD3-490B-9FEB-E8C3A7ECF4B0}" type="slidenum">
              <a:rPr lang="en-CA"/>
              <a:pPr/>
              <a:t>4</a:t>
            </a:fld>
            <a:endParaRPr lang="en-CA"/>
          </a:p>
        </p:txBody>
      </p:sp>
      <p:sp>
        <p:nvSpPr>
          <p:cNvPr id="2996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6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1C1015-7C41-4A8F-BF99-05F57CC9ED56}" type="slidenum">
              <a:rPr lang="en-CA"/>
              <a:pPr/>
              <a:t>5</a:t>
            </a:fld>
            <a:endParaRPr lang="en-CA"/>
          </a:p>
        </p:txBody>
      </p:sp>
      <p:sp>
        <p:nvSpPr>
          <p:cNvPr id="30433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3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BD910C-7452-442C-A041-76F7BFC3A433}" type="slidenum">
              <a:rPr lang="en-CA"/>
              <a:pPr/>
              <a:t>6</a:t>
            </a:fld>
            <a:endParaRPr lang="en-CA"/>
          </a:p>
        </p:txBody>
      </p:sp>
      <p:sp>
        <p:nvSpPr>
          <p:cNvPr id="3000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15A6DD-4BFC-4A11-AAE9-340AA1BDB836}" type="slidenum">
              <a:rPr lang="en-CA"/>
              <a:pPr/>
              <a:t>7</a:t>
            </a:fld>
            <a:endParaRPr lang="en-CA"/>
          </a:p>
        </p:txBody>
      </p:sp>
      <p:sp>
        <p:nvSpPr>
          <p:cNvPr id="30453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5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046852-0CBB-4523-8AD3-6B88D3F5D93B}" type="slidenum">
              <a:rPr lang="en-CA"/>
              <a:pPr/>
              <a:t>8</a:t>
            </a:fld>
            <a:endParaRPr lang="en-CA"/>
          </a:p>
        </p:txBody>
      </p:sp>
      <p:sp>
        <p:nvSpPr>
          <p:cNvPr id="30474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7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4448FA-00F7-4AAF-9C39-02D6A272C98C}" type="slidenum">
              <a:rPr lang="en-CA"/>
              <a:pPr/>
              <a:t>9</a:t>
            </a:fld>
            <a:endParaRPr lang="en-CA"/>
          </a:p>
        </p:txBody>
      </p:sp>
      <p:sp>
        <p:nvSpPr>
          <p:cNvPr id="30494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9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3355F9-6C2A-484C-B6AF-93D293BB31AD}" type="slidenum">
              <a:rPr lang="en-CA"/>
              <a:pPr/>
              <a:t>10</a:t>
            </a:fld>
            <a:endParaRPr lang="en-CA"/>
          </a:p>
        </p:txBody>
      </p:sp>
      <p:sp>
        <p:nvSpPr>
          <p:cNvPr id="3051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FFAC36-6D5E-444D-858A-EC0D6BFD3E34}" type="slidenum">
              <a:rPr lang="en-CA"/>
              <a:pPr/>
              <a:t>11</a:t>
            </a:fld>
            <a:endParaRPr lang="en-CA"/>
          </a:p>
        </p:txBody>
      </p:sp>
      <p:sp>
        <p:nvSpPr>
          <p:cNvPr id="30535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3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669486-F8F6-47B5-9E09-1153A6A9CE55}" type="slidenum">
              <a:rPr lang="en-CA"/>
              <a:pPr/>
              <a:t>12</a:t>
            </a:fld>
            <a:endParaRPr lang="en-CA"/>
          </a:p>
        </p:txBody>
      </p:sp>
      <p:sp>
        <p:nvSpPr>
          <p:cNvPr id="30556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5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38EE66-958B-44E0-B3C4-6BF8CA4F8E07}" type="slidenum">
              <a:rPr lang="en-CA"/>
              <a:pPr/>
              <a:t>13</a:t>
            </a:fld>
            <a:endParaRPr lang="en-CA"/>
          </a:p>
        </p:txBody>
      </p:sp>
      <p:sp>
        <p:nvSpPr>
          <p:cNvPr id="30576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7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3C53F2-7D0B-44BC-8AA7-AD0406C9C234}" type="slidenum">
              <a:rPr lang="en-CA"/>
              <a:pPr/>
              <a:t>14</a:t>
            </a:fld>
            <a:endParaRPr lang="en-CA"/>
          </a:p>
        </p:txBody>
      </p:sp>
      <p:sp>
        <p:nvSpPr>
          <p:cNvPr id="30597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9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B28DB4-1224-42E5-A78E-18ED5BD42534}" type="slidenum">
              <a:rPr lang="en-CA"/>
              <a:pPr/>
              <a:t>15</a:t>
            </a:fld>
            <a:endParaRPr lang="en-CA"/>
          </a:p>
        </p:txBody>
      </p:sp>
      <p:sp>
        <p:nvSpPr>
          <p:cNvPr id="30617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1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4C2684-B8FE-48D9-9D92-D7DCB26B9218}" type="slidenum">
              <a:rPr lang="en-CA"/>
              <a:pPr/>
              <a:t>16</a:t>
            </a:fld>
            <a:endParaRPr lang="en-CA"/>
          </a:p>
        </p:txBody>
      </p:sp>
      <p:sp>
        <p:nvSpPr>
          <p:cNvPr id="30638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3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7D7F64-649C-42AB-998D-79551DDCC18F}" type="slidenum">
              <a:rPr lang="en-CA"/>
              <a:pPr/>
              <a:t>17</a:t>
            </a:fld>
            <a:endParaRPr lang="en-CA"/>
          </a:p>
        </p:txBody>
      </p:sp>
      <p:sp>
        <p:nvSpPr>
          <p:cNvPr id="3008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8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9F3D4C-1794-43DD-BC6A-3CDC05208D53}" type="slidenum">
              <a:rPr lang="en-CA"/>
              <a:pPr/>
              <a:t>18</a:t>
            </a:fld>
            <a:endParaRPr lang="en-CA"/>
          </a:p>
        </p:txBody>
      </p:sp>
      <p:sp>
        <p:nvSpPr>
          <p:cNvPr id="30105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6184C2-99A3-4011-9009-FFA0FDAE8DF7}" type="slidenum">
              <a:rPr lang="en-CA"/>
              <a:pPr/>
              <a:t>19</a:t>
            </a:fld>
            <a:endParaRPr lang="en-CA"/>
          </a:p>
        </p:txBody>
      </p:sp>
      <p:sp>
        <p:nvSpPr>
          <p:cNvPr id="3002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2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391A1A-7539-4357-88F0-042DB50E148D}" type="slidenum">
              <a:rPr lang="en-CA"/>
              <a:pPr/>
              <a:t>20</a:t>
            </a:fld>
            <a:endParaRPr lang="en-CA"/>
          </a:p>
        </p:txBody>
      </p:sp>
      <p:sp>
        <p:nvSpPr>
          <p:cNvPr id="3004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4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8C743E-8859-4FC5-A0C7-7FBC3603882A}" type="slidenum">
              <a:rPr lang="en-CA"/>
              <a:pPr/>
              <a:t>21</a:t>
            </a:fld>
            <a:endParaRPr lang="en-CA"/>
          </a:p>
        </p:txBody>
      </p:sp>
      <p:sp>
        <p:nvSpPr>
          <p:cNvPr id="3006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6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2AC7C7-770B-4EF1-807B-1E5B618FC177}" type="slidenum">
              <a:rPr lang="en-CA"/>
              <a:pPr/>
              <a:t>22</a:t>
            </a:fld>
            <a:endParaRPr lang="en-CA"/>
          </a:p>
        </p:txBody>
      </p:sp>
      <p:sp>
        <p:nvSpPr>
          <p:cNvPr id="30658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5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B0986C-1AD3-43B2-8F9E-2012BD8CE6EC}" type="slidenum">
              <a:rPr lang="en-CA"/>
              <a:pPr/>
              <a:t>23</a:t>
            </a:fld>
            <a:endParaRPr lang="en-CA"/>
          </a:p>
        </p:txBody>
      </p:sp>
      <p:sp>
        <p:nvSpPr>
          <p:cNvPr id="30679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7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6F044F-40B7-443F-B2A9-7707295587BE}" type="slidenum">
              <a:rPr lang="en-CA"/>
              <a:pPr/>
              <a:t>24</a:t>
            </a:fld>
            <a:endParaRPr lang="en-CA"/>
          </a:p>
        </p:txBody>
      </p:sp>
      <p:sp>
        <p:nvSpPr>
          <p:cNvPr id="30126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2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214187-4FFD-4761-87D5-A5DF1EEFAD20}" type="slidenum">
              <a:rPr lang="en-CA"/>
              <a:pPr/>
              <a:t>25</a:t>
            </a:fld>
            <a:endParaRPr lang="en-CA"/>
          </a:p>
        </p:txBody>
      </p:sp>
      <p:sp>
        <p:nvSpPr>
          <p:cNvPr id="30146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4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C4B49D-18D2-49E8-AA11-D5B4AAFD938C}" type="slidenum">
              <a:rPr lang="en-CA"/>
              <a:pPr/>
              <a:t>26</a:t>
            </a:fld>
            <a:endParaRPr lang="en-CA"/>
          </a:p>
        </p:txBody>
      </p:sp>
      <p:sp>
        <p:nvSpPr>
          <p:cNvPr id="30167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6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73438A-B43D-42A1-B945-2890AA4876A7}" type="slidenum">
              <a:rPr lang="en-CA"/>
              <a:pPr/>
              <a:t>27</a:t>
            </a:fld>
            <a:endParaRPr lang="en-CA"/>
          </a:p>
        </p:txBody>
      </p:sp>
      <p:sp>
        <p:nvSpPr>
          <p:cNvPr id="30187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8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A7B532-D316-4A6A-BE1B-770D055B217C}" type="slidenum">
              <a:rPr lang="en-CA"/>
              <a:pPr/>
              <a:t>28</a:t>
            </a:fld>
            <a:endParaRPr lang="en-CA"/>
          </a:p>
        </p:txBody>
      </p:sp>
      <p:sp>
        <p:nvSpPr>
          <p:cNvPr id="30208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4CC2D8-23A2-43DA-9684-1328E92E1A06}" type="slidenum">
              <a:rPr lang="en-CA"/>
              <a:pPr/>
              <a:t>29</a:t>
            </a:fld>
            <a:endParaRPr lang="en-CA"/>
          </a:p>
        </p:txBody>
      </p:sp>
      <p:sp>
        <p:nvSpPr>
          <p:cNvPr id="30699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69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DDCB52-69BE-472B-AFD2-D3949324687A}" type="slidenum">
              <a:rPr lang="en-CA"/>
              <a:pPr/>
              <a:t>30</a:t>
            </a:fld>
            <a:endParaRPr lang="en-CA"/>
          </a:p>
        </p:txBody>
      </p:sp>
      <p:sp>
        <p:nvSpPr>
          <p:cNvPr id="30720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145612-D6D7-47E1-8E50-EEFC7B827F3B}" type="slidenum">
              <a:rPr lang="en-CA"/>
              <a:pPr/>
              <a:t>31</a:t>
            </a:fld>
            <a:endParaRPr lang="en-CA"/>
          </a:p>
        </p:txBody>
      </p:sp>
      <p:sp>
        <p:nvSpPr>
          <p:cNvPr id="30740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4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A38974-C936-48E1-98A3-1C446F4E9EC3}" type="slidenum">
              <a:rPr lang="en-CA"/>
              <a:pPr/>
              <a:t>32</a:t>
            </a:fld>
            <a:endParaRPr lang="en-CA"/>
          </a:p>
        </p:txBody>
      </p:sp>
      <p:sp>
        <p:nvSpPr>
          <p:cNvPr id="30760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6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ECAD24-2342-4732-8F42-19F2366306F1}" type="slidenum">
              <a:rPr lang="en-CA"/>
              <a:pPr/>
              <a:t>33</a:t>
            </a:fld>
            <a:endParaRPr lang="en-CA"/>
          </a:p>
        </p:txBody>
      </p:sp>
      <p:sp>
        <p:nvSpPr>
          <p:cNvPr id="30781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8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257DD6-2846-40E0-91C0-A0D69B7B9658}" type="slidenum">
              <a:rPr lang="en-CA"/>
              <a:pPr/>
              <a:t>34</a:t>
            </a:fld>
            <a:endParaRPr lang="en-CA"/>
          </a:p>
        </p:txBody>
      </p:sp>
      <p:sp>
        <p:nvSpPr>
          <p:cNvPr id="30228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2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12512C-1242-43DA-8F02-280CBC136CB8}" type="slidenum">
              <a:rPr lang="en-CA"/>
              <a:pPr/>
              <a:t>35</a:t>
            </a:fld>
            <a:endParaRPr lang="en-CA"/>
          </a:p>
        </p:txBody>
      </p:sp>
      <p:sp>
        <p:nvSpPr>
          <p:cNvPr id="30248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4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CBF63E-05FD-4B37-9053-BE519996F4CC}" type="slidenum">
              <a:rPr lang="en-CA"/>
              <a:pPr/>
              <a:t>36</a:t>
            </a:fld>
            <a:endParaRPr lang="en-CA"/>
          </a:p>
        </p:txBody>
      </p:sp>
      <p:sp>
        <p:nvSpPr>
          <p:cNvPr id="30269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6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8BF880-4C9E-4B9C-9D18-C5AC2B617233}" type="slidenum">
              <a:rPr lang="en-CA"/>
              <a:pPr/>
              <a:t>37</a:t>
            </a:fld>
            <a:endParaRPr lang="en-CA"/>
          </a:p>
        </p:txBody>
      </p:sp>
      <p:sp>
        <p:nvSpPr>
          <p:cNvPr id="30289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8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CD09F8-657E-46F3-8CA2-B8F7940A0BD8}" type="slidenum">
              <a:rPr lang="en-CA"/>
              <a:pPr/>
              <a:t>38</a:t>
            </a:fld>
            <a:endParaRPr lang="en-CA"/>
          </a:p>
        </p:txBody>
      </p:sp>
      <p:sp>
        <p:nvSpPr>
          <p:cNvPr id="30330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3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6DF962-732D-417E-B579-A6025F9CB191}" type="slidenum">
              <a:rPr lang="en-CA"/>
              <a:pPr/>
              <a:t>39</a:t>
            </a:fld>
            <a:endParaRPr lang="en-CA"/>
          </a:p>
        </p:txBody>
      </p:sp>
      <p:sp>
        <p:nvSpPr>
          <p:cNvPr id="30801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0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75356E-887A-47BA-BAFA-9070719F4CB1}" type="slidenum">
              <a:rPr lang="en-CA"/>
              <a:pPr/>
              <a:t>40</a:t>
            </a:fld>
            <a:endParaRPr lang="en-CA"/>
          </a:p>
        </p:txBody>
      </p:sp>
      <p:sp>
        <p:nvSpPr>
          <p:cNvPr id="30822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2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D5A620-B5F7-4B13-B63D-C866B19A0DA6}" type="slidenum">
              <a:rPr lang="en-CA"/>
              <a:pPr/>
              <a:t>41</a:t>
            </a:fld>
            <a:endParaRPr lang="en-CA"/>
          </a:p>
        </p:txBody>
      </p:sp>
      <p:sp>
        <p:nvSpPr>
          <p:cNvPr id="30842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4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E27494-D4CA-44BD-A681-CD95B0D0D9B1}" type="slidenum">
              <a:rPr lang="en-CA"/>
              <a:pPr/>
              <a:t>42</a:t>
            </a:fld>
            <a:endParaRPr lang="en-CA"/>
          </a:p>
        </p:txBody>
      </p:sp>
      <p:sp>
        <p:nvSpPr>
          <p:cNvPr id="30863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6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DC48FA-4400-4AF2-B367-8539C2D69264}" type="slidenum">
              <a:rPr lang="en-CA"/>
              <a:pPr/>
              <a:t>43</a:t>
            </a:fld>
            <a:endParaRPr lang="en-CA"/>
          </a:p>
        </p:txBody>
      </p:sp>
      <p:sp>
        <p:nvSpPr>
          <p:cNvPr id="30883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88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90354D-2D6B-49C7-B034-E5AC22278BC0}" type="slidenum">
              <a:rPr lang="en-CA"/>
              <a:pPr/>
              <a:t>44</a:t>
            </a:fld>
            <a:endParaRPr lang="en-CA"/>
          </a:p>
        </p:txBody>
      </p:sp>
      <p:sp>
        <p:nvSpPr>
          <p:cNvPr id="30351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5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493805-0B6A-40F0-8EE9-785C8DE5A7EC}" type="slidenum">
              <a:rPr lang="en-CA"/>
              <a:pPr/>
              <a:t>45</a:t>
            </a:fld>
            <a:endParaRPr lang="en-CA"/>
          </a:p>
        </p:txBody>
      </p:sp>
      <p:sp>
        <p:nvSpPr>
          <p:cNvPr id="30371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7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83ED93-D3A3-4F01-879F-47667513C90B}" type="slidenum">
              <a:rPr lang="en-CA"/>
              <a:pPr/>
              <a:t>46</a:t>
            </a:fld>
            <a:endParaRPr lang="en-CA"/>
          </a:p>
        </p:txBody>
      </p:sp>
      <p:sp>
        <p:nvSpPr>
          <p:cNvPr id="30392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9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8FDB6-92DF-4773-A50A-124BF1577638}" type="slidenum">
              <a:rPr lang="en-CA"/>
              <a:pPr/>
              <a:t>47</a:t>
            </a:fld>
            <a:endParaRPr lang="en-CA"/>
          </a:p>
        </p:txBody>
      </p:sp>
      <p:sp>
        <p:nvSpPr>
          <p:cNvPr id="30412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6" name="Rectangle 70"/>
          <p:cNvSpPr>
            <a:spLocks noChangeArrowheads="1"/>
          </p:cNvSpPr>
          <p:nvPr userDrawn="1"/>
        </p:nvSpPr>
        <p:spPr bwMode="auto">
          <a:xfrm>
            <a:off x="0" y="0"/>
            <a:ext cx="9144000" cy="6861175"/>
          </a:xfrm>
          <a:prstGeom prst="rect">
            <a:avLst/>
          </a:prstGeom>
          <a:solidFill>
            <a:srgbClr val="FAF2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baseline="0"/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gray">
          <a:xfrm rot="-5400000">
            <a:off x="4306094" y="2377281"/>
            <a:ext cx="274638" cy="8683625"/>
          </a:xfrm>
          <a:prstGeom prst="rect">
            <a:avLst/>
          </a:prstGeom>
          <a:solidFill>
            <a:srgbClr val="8EB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ftr" sz="quarter" idx="3"/>
          </p:nvPr>
        </p:nvSpPr>
        <p:spPr>
          <a:xfrm>
            <a:off x="942975" y="6354763"/>
            <a:ext cx="6067425" cy="4572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4152" name="Rectangle 56"/>
          <p:cNvSpPr>
            <a:spLocks noChangeArrowheads="1"/>
          </p:cNvSpPr>
          <p:nvPr userDrawn="1"/>
        </p:nvSpPr>
        <p:spPr bwMode="auto">
          <a:xfrm>
            <a:off x="0" y="65405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5" name="Rectangle 69"/>
          <p:cNvSpPr>
            <a:spLocks noChangeAspect="1" noChangeArrowheads="1"/>
          </p:cNvSpPr>
          <p:nvPr userDrawn="1"/>
        </p:nvSpPr>
        <p:spPr bwMode="auto">
          <a:xfrm>
            <a:off x="6350" y="644525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7" name="Rectangle 71"/>
          <p:cNvSpPr>
            <a:spLocks noChangeArrowheads="1"/>
          </p:cNvSpPr>
          <p:nvPr userDrawn="1"/>
        </p:nvSpPr>
        <p:spPr bwMode="auto">
          <a:xfrm>
            <a:off x="0" y="0"/>
            <a:ext cx="2438400" cy="685800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8" name="Rectangle 72"/>
          <p:cNvSpPr>
            <a:spLocks noChangeArrowheads="1"/>
          </p:cNvSpPr>
          <p:nvPr userDrawn="1"/>
        </p:nvSpPr>
        <p:spPr bwMode="auto">
          <a:xfrm>
            <a:off x="2489200" y="0"/>
            <a:ext cx="66722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7DB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9" name="Rectangle 73"/>
          <p:cNvSpPr>
            <a:spLocks noChangeArrowheads="1"/>
          </p:cNvSpPr>
          <p:nvPr userDrawn="1"/>
        </p:nvSpPr>
        <p:spPr bwMode="auto">
          <a:xfrm>
            <a:off x="2438400" y="0"/>
            <a:ext cx="46038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0" name="Rectangle 74"/>
          <p:cNvSpPr>
            <a:spLocks noChangeArrowheads="1"/>
          </p:cNvSpPr>
          <p:nvPr userDrawn="1"/>
        </p:nvSpPr>
        <p:spPr bwMode="auto">
          <a:xfrm>
            <a:off x="0" y="6858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1" name="Rectangle 75"/>
          <p:cNvSpPr>
            <a:spLocks noChangeAspect="1" noChangeArrowheads="1"/>
          </p:cNvSpPr>
          <p:nvPr userDrawn="1"/>
        </p:nvSpPr>
        <p:spPr bwMode="auto">
          <a:xfrm>
            <a:off x="2368550" y="596900"/>
            <a:ext cx="209550" cy="209550"/>
          </a:xfrm>
          <a:prstGeom prst="rect">
            <a:avLst/>
          </a:prstGeom>
          <a:solidFill>
            <a:srgbClr val="C8225D"/>
          </a:solidFill>
          <a:ln w="9525">
            <a:solidFill>
              <a:srgbClr val="BED4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3" name="Rectangle 77"/>
          <p:cNvSpPr>
            <a:spLocks noChangeArrowheads="1"/>
          </p:cNvSpPr>
          <p:nvPr userDrawn="1"/>
        </p:nvSpPr>
        <p:spPr bwMode="auto">
          <a:xfrm>
            <a:off x="495300" y="1168400"/>
            <a:ext cx="7769225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4" name="Rectangle 78"/>
          <p:cNvSpPr>
            <a:spLocks noChangeArrowheads="1"/>
          </p:cNvSpPr>
          <p:nvPr userDrawn="1"/>
        </p:nvSpPr>
        <p:spPr bwMode="gray">
          <a:xfrm rot="-5400000">
            <a:off x="4154488" y="-2446338"/>
            <a:ext cx="457200" cy="77692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72" name="Rectangle 76"/>
          <p:cNvSpPr>
            <a:spLocks noChangeAspect="1" noChangeArrowheads="1"/>
          </p:cNvSpPr>
          <p:nvPr userDrawn="1"/>
        </p:nvSpPr>
        <p:spPr bwMode="auto">
          <a:xfrm>
            <a:off x="393700" y="106680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6" name="Text Box 80" descr="Pink tissue paper"/>
          <p:cNvSpPr txBox="1">
            <a:spLocks noChangeArrowheads="1"/>
          </p:cNvSpPr>
          <p:nvPr userDrawn="1"/>
        </p:nvSpPr>
        <p:spPr bwMode="auto">
          <a:xfrm>
            <a:off x="633413" y="1200150"/>
            <a:ext cx="173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solidFill>
                  <a:schemeClr val="bg1"/>
                </a:solidFill>
                <a:latin typeface="Arial Narrow" pitchFamily="34" charset="0"/>
              </a:rPr>
              <a:t>OBJECTIVES</a:t>
            </a:r>
          </a:p>
        </p:txBody>
      </p:sp>
      <p:sp>
        <p:nvSpPr>
          <p:cNvPr id="4177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A72D09D-ABCE-4C38-B7A4-899E8630170E}" type="slidenum">
              <a:rPr lang="en-US"/>
              <a:pPr/>
              <a:t>‹#›</a:t>
            </a:fld>
            <a:endParaRPr lang="en-CA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034EE4-DA4C-4AB0-8B42-7064D448CB95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578743085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9D33948-2F10-4885-AEFB-5E7875B54270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505754192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076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D78BE09-3FDA-45B8-BCC3-5729D7C49E28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39363786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A9A7FE5-4084-4EDF-B449-8F02462B863C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739220639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8216AE0-1AF4-4132-9E88-B7FA5DE3BE9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221458708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BDAA74D-2095-4602-A381-84BA55E25D6C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316430121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8831975-B7D9-4DAC-BB0C-7D7A88192752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04256924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B525B3-CCE8-4C2B-B536-C2A9DED35EE6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539027216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2329F36-67F9-4B7B-AE1C-CED1C3BC9327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866466673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33400"/>
            <a:ext cx="1992313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8293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397E9A7-49F1-4F41-8773-2448F8BEF825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03128954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974013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0763" y="16002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0763" y="39624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6C700E-5558-4C3E-AAB6-87A4EFDED12C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286000" y="6397625"/>
            <a:ext cx="4495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7569198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9740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007DB7"/>
                </a:solidFill>
              </a:defRPr>
            </a:lvl1pPr>
          </a:lstStyle>
          <a:p>
            <a:fld id="{905BDFA5-909D-426D-B5EA-6B7D1EB3A414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3113" y="1600200"/>
            <a:ext cx="79629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97625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900" b="0" baseline="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 rot="-5400000">
            <a:off x="-3281362" y="3281362"/>
            <a:ext cx="6858000" cy="295275"/>
          </a:xfrm>
          <a:prstGeom prst="rect">
            <a:avLst/>
          </a:prstGeom>
          <a:gradFill rotWithShape="1">
            <a:gsLst>
              <a:gs pos="0">
                <a:srgbClr val="007DB7"/>
              </a:gs>
              <a:gs pos="100000">
                <a:srgbClr val="CCEEF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10000"/>
        </a:spcBef>
        <a:spcAft>
          <a:spcPct val="0"/>
        </a:spcAft>
        <a:buClr>
          <a:srgbClr val="CC0066"/>
        </a:buClr>
        <a:buSzPct val="60000"/>
        <a:buFont typeface="Wingdings" pitchFamily="2" charset="2"/>
        <a:defRPr sz="2800">
          <a:solidFill>
            <a:srgbClr val="007DB7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800">
          <a:solidFill>
            <a:srgbClr val="007DB7"/>
          </a:solidFill>
          <a:latin typeface="+mn-lt"/>
        </a:defRPr>
      </a:lvl2pPr>
      <a:lvl3pPr marL="1143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400">
          <a:solidFill>
            <a:srgbClr val="007DB7"/>
          </a:solidFill>
          <a:latin typeface="+mn-lt"/>
        </a:defRPr>
      </a:lvl3pPr>
      <a:lvl4pPr marL="1600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000">
          <a:solidFill>
            <a:srgbClr val="007DB7"/>
          </a:solidFill>
          <a:latin typeface="+mn-lt"/>
        </a:defRPr>
      </a:lvl4pPr>
      <a:lvl5pPr marL="20574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5pPr>
      <a:lvl6pPr marL="25146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6pPr>
      <a:lvl7pPr marL="29718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7pPr>
      <a:lvl8pPr marL="3429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8pPr>
      <a:lvl9pPr marL="3886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.jpe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9.png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oleObject" Target="../embeddings/oleObject12.bin"/><Relationship Id="rId3" Type="http://schemas.openxmlformats.org/officeDocument/2006/relationships/notesSlide" Target="../notesSlides/notesSlide25.xml"/><Relationship Id="rId7" Type="http://schemas.openxmlformats.org/officeDocument/2006/relationships/oleObject" Target="../embeddings/oleObject9.bin"/><Relationship Id="rId12" Type="http://schemas.openxmlformats.org/officeDocument/2006/relationships/image" Target="../media/image40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2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37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3.bin"/><Relationship Id="rId10" Type="http://schemas.openxmlformats.org/officeDocument/2006/relationships/image" Target="../media/image39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41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notesSlide" Target="../notesSlides/notesSlide26.xml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4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3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45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16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notesSlide" Target="../notesSlides/notesSlide27.xml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5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49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0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4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0.png"/><Relationship Id="rId4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13" Type="http://schemas.openxmlformats.org/officeDocument/2006/relationships/oleObject" Target="../embeddings/oleObject26.bin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71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68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5" Type="http://schemas.openxmlformats.org/officeDocument/2006/relationships/image" Target="../media/image72.wmf"/><Relationship Id="rId10" Type="http://schemas.openxmlformats.org/officeDocument/2006/relationships/image" Target="../media/image70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4.bin"/><Relationship Id="rId14" Type="http://schemas.openxmlformats.org/officeDocument/2006/relationships/oleObject" Target="../embeddings/oleObject27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oleObject" Target="../embeddings/oleObject32.bin"/><Relationship Id="rId3" Type="http://schemas.openxmlformats.org/officeDocument/2006/relationships/notesSlide" Target="../notesSlides/notesSlide35.xml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76.wmf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8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3.bin"/><Relationship Id="rId10" Type="http://schemas.openxmlformats.org/officeDocument/2006/relationships/image" Target="../media/image75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77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1.png"/><Relationship Id="rId4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1.jpeg"/><Relationship Id="rId7" Type="http://schemas.openxmlformats.org/officeDocument/2006/relationships/image" Target="../media/image8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7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1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notesSlide" Target="../notesSlides/notesSlide45.xml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98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notesSlide" Target="../notesSlides/notesSlide47.xml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00.wmf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102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CCF2E-4C97-4AFA-98F1-2DF0D1691A14}" type="slidenum">
              <a:rPr lang="en-US"/>
              <a:pPr/>
              <a:t>1</a:t>
            </a:fld>
            <a:endParaRPr lang="en-CA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586178" name="Rectangle 2"/>
          <p:cNvSpPr>
            <a:spLocks noChangeAspect="1" noChangeArrowheads="1"/>
          </p:cNvSpPr>
          <p:nvPr/>
        </p:nvSpPr>
        <p:spPr bwMode="auto">
          <a:xfrm>
            <a:off x="0" y="1588"/>
            <a:ext cx="9242425" cy="6932612"/>
          </a:xfrm>
          <a:prstGeom prst="rect">
            <a:avLst/>
          </a:prstGeom>
          <a:solidFill>
            <a:srgbClr val="CCEEF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800" b="0"/>
          </a:p>
        </p:txBody>
      </p:sp>
      <p:pic>
        <p:nvPicPr>
          <p:cNvPr id="1586179" name="Picture 3" descr="Ratti_preca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"/>
            <a:ext cx="5000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6180" name="Rectangle 4"/>
          <p:cNvSpPr>
            <a:spLocks noChangeArrowheads="1"/>
          </p:cNvSpPr>
          <p:nvPr/>
        </p:nvSpPr>
        <p:spPr bwMode="auto">
          <a:xfrm>
            <a:off x="1219200" y="6354763"/>
            <a:ext cx="57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1100" b="0" baseline="0"/>
              <a:t>© 2010 Pearson Education, Inc.  </a:t>
            </a:r>
          </a:p>
          <a:p>
            <a:r>
              <a:rPr lang="en-US" sz="1100" b="0" baseline="0"/>
              <a:t>All rights reserved</a:t>
            </a:r>
          </a:p>
        </p:txBody>
      </p:sp>
      <p:sp>
        <p:nvSpPr>
          <p:cNvPr id="1586181" name="Text Box 5" descr="Pink tissue paper"/>
          <p:cNvSpPr txBox="1">
            <a:spLocks noChangeArrowheads="1"/>
          </p:cNvSpPr>
          <p:nvPr/>
        </p:nvSpPr>
        <p:spPr bwMode="auto">
          <a:xfrm>
            <a:off x="228600" y="882650"/>
            <a:ext cx="36861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0" baseline="0"/>
              <a:t>Chapter 4</a:t>
            </a:r>
          </a:p>
          <a:p>
            <a:pPr algn="ctr"/>
            <a:endParaRPr lang="en-US" sz="3600" b="0" baseline="0"/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Trigonometric</a:t>
            </a:r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Functions</a:t>
            </a:r>
          </a:p>
        </p:txBody>
      </p:sp>
      <p:pic>
        <p:nvPicPr>
          <p:cNvPr id="1586182" name="Picture 2" descr="Pearson-framed-logo_2color_PM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0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45063ECC-81AC-4707-B0F4-A98251CEA7E5}" type="slidenum">
              <a:rPr lang="en-US"/>
              <a:pPr/>
              <a:t>2</a:t>
            </a:fld>
            <a:endParaRPr lang="en-CA"/>
          </a:p>
        </p:txBody>
      </p:sp>
      <p:sp>
        <p:nvSpPr>
          <p:cNvPr id="2410498" name="Rectangle 2"/>
          <p:cNvSpPr>
            <a:spLocks noChangeArrowheads="1"/>
          </p:cNvSpPr>
          <p:nvPr>
            <p:ph type="ctrTitle"/>
          </p:nvPr>
        </p:nvSpPr>
        <p:spPr bwMode="auto">
          <a:xfrm>
            <a:off x="2422525" y="119063"/>
            <a:ext cx="6692900" cy="4476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3400">
                <a:solidFill>
                  <a:schemeClr val="tx1"/>
                </a:solidFill>
                <a:latin typeface="Arial Narrow" pitchFamily="34" charset="0"/>
              </a:rPr>
              <a:t>Graphs of the Sine and Cosine Functions</a:t>
            </a:r>
          </a:p>
        </p:txBody>
      </p:sp>
      <p:sp>
        <p:nvSpPr>
          <p:cNvPr id="2410499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1181100" y="1828800"/>
            <a:ext cx="781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/>
            <a:r>
              <a:rPr lang="en-US" sz="3600">
                <a:latin typeface="Arial Narrow" pitchFamily="34" charset="0"/>
              </a:rPr>
              <a:t>Define periodic functions.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Graph the sine and cosine functions.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Find the amplitude and period of sinusoidal functions.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Find the phase shifts and graph sinusoidal functions of the forms </a:t>
            </a:r>
            <a:r>
              <a:rPr lang="en-US" sz="3600" i="1"/>
              <a:t>y</a:t>
            </a:r>
            <a:r>
              <a:rPr lang="en-US" sz="3600"/>
              <a:t> = </a:t>
            </a:r>
            <a:r>
              <a:rPr lang="en-US" sz="3600" i="1"/>
              <a:t>a</a:t>
            </a:r>
            <a:r>
              <a:rPr lang="en-US" sz="3600"/>
              <a:t> sin </a:t>
            </a:r>
            <a:r>
              <a:rPr lang="en-US" sz="3600" i="1"/>
              <a:t>b</a:t>
            </a:r>
            <a:r>
              <a:rPr lang="en-US" sz="3600"/>
              <a:t>(</a:t>
            </a:r>
            <a:r>
              <a:rPr lang="en-US" sz="3600" i="1"/>
              <a:t>x </a:t>
            </a:r>
            <a:r>
              <a:rPr lang="en-US" sz="3600"/>
              <a:t>– </a:t>
            </a:r>
            <a:r>
              <a:rPr lang="en-US" sz="3600" i="1"/>
              <a:t>c</a:t>
            </a:r>
            <a:r>
              <a:rPr lang="en-US" sz="3600"/>
              <a:t>)</a:t>
            </a:r>
            <a:r>
              <a:rPr lang="en-US" sz="3600">
                <a:latin typeface="Arial Narrow" pitchFamily="34" charset="0"/>
              </a:rPr>
              <a:t> </a:t>
            </a:r>
          </a:p>
          <a:p>
            <a:pPr marL="0" indent="0"/>
            <a:r>
              <a:rPr lang="en-US" sz="3600">
                <a:latin typeface="Arial Narrow" pitchFamily="34" charset="0"/>
              </a:rPr>
              <a:t>and </a:t>
            </a:r>
            <a:r>
              <a:rPr lang="en-US" sz="3600" i="1"/>
              <a:t>y</a:t>
            </a:r>
            <a:r>
              <a:rPr lang="en-US" sz="3600"/>
              <a:t> = </a:t>
            </a:r>
            <a:r>
              <a:rPr lang="en-US" sz="3600" i="1"/>
              <a:t>a</a:t>
            </a:r>
            <a:r>
              <a:rPr lang="en-US" sz="3600"/>
              <a:t> cos </a:t>
            </a:r>
            <a:r>
              <a:rPr lang="en-US" sz="3600" i="1"/>
              <a:t>b</a:t>
            </a:r>
            <a:r>
              <a:rPr lang="en-US" sz="3600"/>
              <a:t>(</a:t>
            </a:r>
            <a:r>
              <a:rPr lang="en-US" sz="3600" i="1"/>
              <a:t>x</a:t>
            </a:r>
            <a:r>
              <a:rPr lang="en-US" sz="3600"/>
              <a:t> – </a:t>
            </a:r>
            <a:r>
              <a:rPr lang="en-US" sz="3600" i="1"/>
              <a:t>c</a:t>
            </a:r>
            <a:r>
              <a:rPr lang="en-US" sz="3600"/>
              <a:t>).</a:t>
            </a:r>
          </a:p>
        </p:txBody>
      </p:sp>
      <p:sp>
        <p:nvSpPr>
          <p:cNvPr id="2410500" name="Text Box 4" descr="Pink tissue paper"/>
          <p:cNvSpPr txBox="1">
            <a:spLocks noChangeArrowheads="1"/>
          </p:cNvSpPr>
          <p:nvPr/>
        </p:nvSpPr>
        <p:spPr bwMode="auto">
          <a:xfrm>
            <a:off x="414338" y="166688"/>
            <a:ext cx="21034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 baseline="0">
                <a:solidFill>
                  <a:schemeClr val="bg1"/>
                </a:solidFill>
                <a:latin typeface="Arial Narrow" pitchFamily="34" charset="0"/>
              </a:rPr>
              <a:t>SECTION 4.4</a:t>
            </a:r>
          </a:p>
        </p:txBody>
      </p:sp>
      <p:sp>
        <p:nvSpPr>
          <p:cNvPr id="2410501" name="Rectangle 5"/>
          <p:cNvSpPr>
            <a:spLocks noChangeAspect="1" noChangeArrowheads="1"/>
          </p:cNvSpPr>
          <p:nvPr/>
        </p:nvSpPr>
        <p:spPr bwMode="auto">
          <a:xfrm>
            <a:off x="633413" y="19685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410502" name="Rectangle 6"/>
          <p:cNvSpPr>
            <a:spLocks noChangeAspect="1" noChangeArrowheads="1"/>
          </p:cNvSpPr>
          <p:nvPr/>
        </p:nvSpPr>
        <p:spPr bwMode="auto">
          <a:xfrm>
            <a:off x="635000" y="25908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410503" name="Rectangle 7"/>
          <p:cNvSpPr>
            <a:spLocks noChangeAspect="1" noChangeArrowheads="1"/>
          </p:cNvSpPr>
          <p:nvPr/>
        </p:nvSpPr>
        <p:spPr bwMode="auto">
          <a:xfrm>
            <a:off x="635000" y="3186113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10510" name="Rectangle 14"/>
          <p:cNvSpPr>
            <a:spLocks noChangeAspect="1" noChangeArrowheads="1"/>
          </p:cNvSpPr>
          <p:nvPr/>
        </p:nvSpPr>
        <p:spPr bwMode="auto">
          <a:xfrm>
            <a:off x="638175" y="434022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EA8127-4DB5-489D-9F11-66F296555BFC}" type="slidenum">
              <a:rPr lang="en-US"/>
              <a:pPr/>
              <a:t>3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931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DEFINITION OF A PERIODIC FUNCTION</a:t>
            </a:r>
          </a:p>
        </p:txBody>
      </p:sp>
      <p:sp>
        <p:nvSpPr>
          <p:cNvPr id="2993156" name="Text Box 4" descr="Pink tissue paper"/>
          <p:cNvSpPr txBox="1">
            <a:spLocks noChangeArrowheads="1"/>
          </p:cNvSpPr>
          <p:nvPr/>
        </p:nvSpPr>
        <p:spPr bwMode="auto">
          <a:xfrm>
            <a:off x="876300" y="1447800"/>
            <a:ext cx="76581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 function 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 is said to be periodic if there is a positive number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 such that                             			</a:t>
            </a:r>
            <a:r>
              <a:rPr lang="en-US" sz="3200" b="0" i="1" baseline="0">
                <a:latin typeface="Times New Roman" pitchFamily="18" charset="0"/>
              </a:rPr>
              <a:t>f </a:t>
            </a:r>
            <a:r>
              <a:rPr lang="en-US" sz="3200" b="0" baseline="0">
                <a:latin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+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) = 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)                                              for every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in the domain of 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2993157" name="Text Box 5" descr="Pink tissue paper"/>
          <p:cNvSpPr txBox="1">
            <a:spLocks noChangeArrowheads="1"/>
          </p:cNvSpPr>
          <p:nvPr/>
        </p:nvSpPr>
        <p:spPr bwMode="auto">
          <a:xfrm>
            <a:off x="876300" y="3886200"/>
            <a:ext cx="76581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smallest value of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 (if there is one) for which  </a:t>
            </a:r>
            <a:r>
              <a:rPr lang="en-US" sz="3200" b="0" i="1" baseline="0">
                <a:latin typeface="Times New Roman" pitchFamily="18" charset="0"/>
              </a:rPr>
              <a:t>f </a:t>
            </a:r>
            <a:r>
              <a:rPr lang="en-US" sz="3200" b="0" baseline="0">
                <a:latin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+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) = 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) is called the </a:t>
            </a:r>
            <a:r>
              <a:rPr lang="en-US" sz="3200" baseline="0">
                <a:latin typeface="Times New Roman" pitchFamily="18" charset="0"/>
              </a:rPr>
              <a:t>period</a:t>
            </a:r>
            <a:r>
              <a:rPr lang="en-US" sz="3200" b="0" baseline="0">
                <a:latin typeface="Times New Roman" pitchFamily="18" charset="0"/>
              </a:rPr>
              <a:t> of 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. The graph of 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 over any interval of length </a:t>
            </a:r>
            <a:r>
              <a:rPr lang="en-US" sz="3200" b="0" i="1" baseline="0">
                <a:latin typeface="Times New Roman" pitchFamily="18" charset="0"/>
              </a:rPr>
              <a:t>p</a:t>
            </a:r>
            <a:r>
              <a:rPr lang="en-US" sz="3200" b="0" baseline="0">
                <a:latin typeface="Times New Roman" pitchFamily="18" charset="0"/>
              </a:rPr>
              <a:t> is called one </a:t>
            </a:r>
            <a:r>
              <a:rPr lang="en-US" sz="3200" baseline="0">
                <a:latin typeface="Times New Roman" pitchFamily="18" charset="0"/>
              </a:rPr>
              <a:t>cycle</a:t>
            </a:r>
            <a:r>
              <a:rPr lang="en-US" sz="3200" b="0" baseline="0">
                <a:latin typeface="Times New Roman" pitchFamily="18" charset="0"/>
              </a:rPr>
              <a:t> of the graph.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9518C-C9F7-4085-A118-CA03C2875F81}" type="slidenum">
              <a:rPr lang="en-US"/>
              <a:pPr/>
              <a:t>4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2995206" name="Picture 6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0"/>
            <a:ext cx="6886575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95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GRAPH OF THE SINE FUNCTION</a:t>
            </a:r>
          </a:p>
        </p:txBody>
      </p:sp>
      <p:sp>
        <p:nvSpPr>
          <p:cNvPr id="2995204" name="Text Box 4" descr="Pink tissue paper"/>
          <p:cNvSpPr txBox="1">
            <a:spLocks noChangeArrowheads="1"/>
          </p:cNvSpPr>
          <p:nvPr/>
        </p:nvSpPr>
        <p:spPr bwMode="auto">
          <a:xfrm>
            <a:off x="647700" y="1295400"/>
            <a:ext cx="8115300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Plotting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for common values of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and connecting the points with a smooth curve yields: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163F18-A531-45B2-9829-27BED214DA38}" type="slidenum">
              <a:rPr lang="en-US"/>
              <a:pPr/>
              <a:t>5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42309" name="Picture 5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2305050"/>
            <a:ext cx="6724650" cy="432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42307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GRAPH OF THE COSINE FUNCTION</a:t>
            </a:r>
          </a:p>
        </p:txBody>
      </p:sp>
      <p:sp>
        <p:nvSpPr>
          <p:cNvPr id="3042308" name="Text Box 4" descr="Pink tissue paper"/>
          <p:cNvSpPr txBox="1">
            <a:spLocks noChangeArrowheads="1"/>
          </p:cNvSpPr>
          <p:nvPr/>
        </p:nvSpPr>
        <p:spPr bwMode="auto">
          <a:xfrm>
            <a:off x="647700" y="1295400"/>
            <a:ext cx="8115300" cy="6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Plotting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for common values of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and connecting the points with a smooth curve yields: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1B02A-BC2D-493F-9876-7BFBADAD5117}" type="slidenum">
              <a:rPr lang="en-US"/>
              <a:pPr/>
              <a:t>6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2999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371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PROPERTIES OF THE SINE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AND COSINE FUNCTIONS</a:t>
            </a:r>
          </a:p>
        </p:txBody>
      </p:sp>
      <p:sp>
        <p:nvSpPr>
          <p:cNvPr id="2999300" name="Rectangle 4" descr="Pink tissue paper"/>
          <p:cNvSpPr>
            <a:spLocks noChangeArrowheads="1"/>
          </p:cNvSpPr>
          <p:nvPr/>
        </p:nvSpPr>
        <p:spPr bwMode="auto">
          <a:xfrm>
            <a:off x="457200" y="2590800"/>
            <a:ext cx="403860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Period: 2</a:t>
            </a:r>
            <a:r>
              <a:rPr lang="en-US" sz="3200" b="0" i="1" baseline="0">
                <a:latin typeface="Times New Roman" pitchFamily="18" charset="0"/>
              </a:rPr>
              <a:t>π</a:t>
            </a:r>
          </a:p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Domain: (–∞, ∞)</a:t>
            </a:r>
          </a:p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Range: [–1, 1]</a:t>
            </a:r>
          </a:p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Odd: sin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(–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) = –sin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endParaRPr lang="en-US" sz="3200" b="0" baseline="0">
              <a:latin typeface="Times New Roman" pitchFamily="18" charset="0"/>
            </a:endParaRPr>
          </a:p>
        </p:txBody>
      </p:sp>
      <p:sp>
        <p:nvSpPr>
          <p:cNvPr id="2999301" name="Rectangle 5" descr="Pink tissue paper"/>
          <p:cNvSpPr>
            <a:spLocks noChangeArrowheads="1"/>
          </p:cNvSpPr>
          <p:nvPr/>
        </p:nvSpPr>
        <p:spPr bwMode="auto">
          <a:xfrm>
            <a:off x="762000" y="1752600"/>
            <a:ext cx="25892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aseline="0">
                <a:latin typeface="Times New Roman" pitchFamily="18" charset="0"/>
              </a:rPr>
              <a:t>Sine Function</a:t>
            </a:r>
          </a:p>
        </p:txBody>
      </p:sp>
      <p:sp>
        <p:nvSpPr>
          <p:cNvPr id="2999302" name="Rectangle 6" descr="Pink tissue paper"/>
          <p:cNvSpPr>
            <a:spLocks noChangeArrowheads="1"/>
          </p:cNvSpPr>
          <p:nvPr/>
        </p:nvSpPr>
        <p:spPr bwMode="auto">
          <a:xfrm>
            <a:off x="4953000" y="1752600"/>
            <a:ext cx="3017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aseline="0">
                <a:latin typeface="Times New Roman" pitchFamily="18" charset="0"/>
              </a:rPr>
              <a:t>Cosine Function</a:t>
            </a:r>
          </a:p>
        </p:txBody>
      </p:sp>
      <p:sp>
        <p:nvSpPr>
          <p:cNvPr id="2999303" name="Rectangle 7" descr="Pink tissue paper"/>
          <p:cNvSpPr>
            <a:spLocks noChangeArrowheads="1"/>
          </p:cNvSpPr>
          <p:nvPr/>
        </p:nvSpPr>
        <p:spPr bwMode="auto">
          <a:xfrm>
            <a:off x="4724400" y="2590800"/>
            <a:ext cx="4267200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Period: 2</a:t>
            </a:r>
            <a:r>
              <a:rPr lang="en-US" sz="3200" b="0" i="1" baseline="0">
                <a:latin typeface="Times New Roman" pitchFamily="18" charset="0"/>
              </a:rPr>
              <a:t>π</a:t>
            </a:r>
          </a:p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Domain: (–∞, ∞)</a:t>
            </a:r>
          </a:p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Range: [–1, 1]</a:t>
            </a:r>
          </a:p>
          <a:p>
            <a:pPr marL="457200" indent="-457200">
              <a:lnSpc>
                <a:spcPct val="160000"/>
              </a:lnSpc>
              <a:buFont typeface="Arial" charset="0"/>
              <a:buAutoNum type="arabicPeriod"/>
            </a:pPr>
            <a:r>
              <a:rPr lang="en-US" sz="3200" b="0" baseline="0">
                <a:latin typeface="Times New Roman" pitchFamily="18" charset="0"/>
              </a:rPr>
              <a:t>Even: cos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(–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) = cos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endParaRPr lang="en-US" sz="3200" b="0" baseline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94266A-2E0D-4A8C-B9DC-D22756AAFA5C}" type="slidenum">
              <a:rPr lang="en-US"/>
              <a:pPr/>
              <a:t>7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443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13716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KEY POINTS OF THE SINE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AND COSINE GRAPHS</a:t>
            </a:r>
          </a:p>
        </p:txBody>
      </p:sp>
      <p:pic>
        <p:nvPicPr>
          <p:cNvPr id="3044359" name="Picture 7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33600"/>
            <a:ext cx="4114800" cy="41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44360" name="Picture 8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350" y="2243138"/>
            <a:ext cx="413385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A2632-7148-4419-BE0F-E87A0CD8F725}" type="slidenum">
              <a:rPr lang="en-US"/>
              <a:pPr/>
              <a:t>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46406" name="Rectangle 2"/>
          <p:cNvSpPr>
            <a:spLocks noChangeArrowheads="1"/>
          </p:cNvSpPr>
          <p:nvPr/>
        </p:nvSpPr>
        <p:spPr bwMode="auto">
          <a:xfrm>
            <a:off x="457200" y="152400"/>
            <a:ext cx="2209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en-US" sz="3600" b="0" baseline="0">
                <a:solidFill>
                  <a:srgbClr val="007DB7"/>
                </a:solidFill>
                <a:latin typeface="Arial Narrow" pitchFamily="34" charset="0"/>
              </a:rPr>
              <a:t>Definitions</a:t>
            </a:r>
          </a:p>
        </p:txBody>
      </p:sp>
      <p:sp>
        <p:nvSpPr>
          <p:cNvPr id="3046407" name="Rectangle 7" descr="Pink tissue paper"/>
          <p:cNvSpPr>
            <a:spLocks noChangeArrowheads="1"/>
          </p:cNvSpPr>
          <p:nvPr/>
        </p:nvSpPr>
        <p:spPr bwMode="auto">
          <a:xfrm>
            <a:off x="647700" y="1341438"/>
            <a:ext cx="78105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sz="3200" b="0" baseline="0">
                <a:latin typeface="Times New Roman" pitchFamily="18" charset="0"/>
              </a:rPr>
              <a:t>The graphs of the sine and cosine functions and their transformations are called </a:t>
            </a:r>
            <a:r>
              <a:rPr lang="en-US" sz="3200" baseline="0">
                <a:latin typeface="Times New Roman" pitchFamily="18" charset="0"/>
              </a:rPr>
              <a:t>sinusoidal</a:t>
            </a:r>
            <a:r>
              <a:rPr lang="en-US" sz="3200" b="0" baseline="0">
                <a:latin typeface="Times New Roman" pitchFamily="18" charset="0"/>
              </a:rPr>
              <a:t> graphs or curves.</a:t>
            </a:r>
          </a:p>
          <a:p>
            <a:pPr>
              <a:buFont typeface="Arial" charset="0"/>
              <a:buNone/>
            </a:pPr>
            <a:endParaRPr lang="en-US" sz="3200" b="0" baseline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en-US" sz="3200" b="0" baseline="0">
                <a:latin typeface="Times New Roman" pitchFamily="18" charset="0"/>
              </a:rPr>
              <a:t>In equations of the form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sin </a:t>
            </a:r>
            <a:r>
              <a:rPr lang="en-US" sz="3200" b="0" i="1" baseline="0">
                <a:latin typeface="Times New Roman" pitchFamily="18" charset="0"/>
              </a:rPr>
              <a:t>bx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baseline="0">
                <a:latin typeface="Times New Roman" pitchFamily="18" charset="0"/>
              </a:rPr>
              <a:t>=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0" baseline="0">
                <a:latin typeface="Times New Roman" pitchFamily="18" charset="0"/>
              </a:rPr>
              <a:t>cos </a:t>
            </a:r>
            <a:r>
              <a:rPr lang="en-US" sz="3200" b="0" i="1" baseline="0">
                <a:latin typeface="Times New Roman" pitchFamily="18" charset="0"/>
              </a:rPr>
              <a:t>bx</a:t>
            </a:r>
            <a:r>
              <a:rPr lang="en-US" sz="3200" b="0" baseline="0">
                <a:latin typeface="Times New Roman" pitchFamily="18" charset="0"/>
              </a:rPr>
              <a:t>, the number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 is called the </a:t>
            </a:r>
            <a:r>
              <a:rPr lang="en-US" sz="3200" baseline="0">
                <a:latin typeface="Times New Roman" pitchFamily="18" charset="0"/>
              </a:rPr>
              <a:t>amplitude</a:t>
            </a:r>
            <a:r>
              <a:rPr lang="en-US" sz="3200" b="0" baseline="0">
                <a:latin typeface="Times New Roman" pitchFamily="18" charset="0"/>
              </a:rPr>
              <a:t>, which is the function’s largest value.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DE2437-1CBC-479C-B4D4-CF3389B78AB1}" type="slidenum">
              <a:rPr lang="en-US"/>
              <a:pPr/>
              <a:t>9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4845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04845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endParaRPr lang="en-US" b="0" baseline="0"/>
          </a:p>
        </p:txBody>
      </p:sp>
      <p:sp>
        <p:nvSpPr>
          <p:cNvPr id="3048452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Graph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3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</a:t>
            </a:r>
            <a:r>
              <a:rPr lang="en-US" sz="32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                    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on the same coordinate system over the</a:t>
            </a:r>
          </a:p>
          <a:p>
            <a:r>
              <a:rPr lang="en-US" sz="3200" b="0" baseline="0">
                <a:latin typeface="Times New Roman" pitchFamily="18" charset="0"/>
              </a:rPr>
              <a:t>interval [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latin typeface="Times New Roman" pitchFamily="18" charset="0"/>
              </a:rPr>
              <a:t>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3048455" name="Text Box 7" descr="Pink tissue paper"/>
          <p:cNvSpPr txBox="1">
            <a:spLocks noChangeArrowheads="1"/>
          </p:cNvSpPr>
          <p:nvPr/>
        </p:nvSpPr>
        <p:spPr bwMode="auto">
          <a:xfrm>
            <a:off x="647700" y="34353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3048462" name="Picture 14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1081088"/>
            <a:ext cx="18859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48463" name="Text Box 15" descr="Pink tissue paper"/>
          <p:cNvSpPr txBox="1">
            <a:spLocks noChangeArrowheads="1"/>
          </p:cNvSpPr>
          <p:nvPr/>
        </p:nvSpPr>
        <p:spPr bwMode="auto">
          <a:xfrm>
            <a:off x="974725" y="3962400"/>
            <a:ext cx="75215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Begin with the graph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and multiply the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-coordinate of each point (including the key points) on this graph by </a:t>
            </a:r>
            <a:r>
              <a:rPr lang="en-US" sz="3200" b="0" baseline="0">
                <a:solidFill>
                  <a:srgbClr val="418E33"/>
                </a:solidFill>
                <a:latin typeface="Times New Roman" pitchFamily="18" charset="0"/>
              </a:rPr>
              <a:t>3</a:t>
            </a:r>
            <a:r>
              <a:rPr lang="en-US" sz="3200" b="0" baseline="0">
                <a:latin typeface="Times New Roman" pitchFamily="18" charset="0"/>
              </a:rPr>
              <a:t> to get the graph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baseline="0">
                <a:solidFill>
                  <a:srgbClr val="418E33"/>
                </a:solidFill>
                <a:latin typeface="Times New Roman" pitchFamily="18" charset="0"/>
              </a:rPr>
              <a:t>3</a:t>
            </a:r>
            <a:r>
              <a:rPr lang="en-US" sz="3200" b="0" baseline="0">
                <a:latin typeface="Times New Roman" pitchFamily="18" charset="0"/>
              </a:rPr>
              <a:t>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A224D-5F49-450A-8E3E-A8BDB5C4F327}" type="slidenum">
              <a:rPr lang="en-US"/>
              <a:pPr/>
              <a:t>10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5049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050499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endParaRPr lang="en-US" b="0" baseline="0"/>
          </a:p>
        </p:txBody>
      </p:sp>
      <p:sp>
        <p:nvSpPr>
          <p:cNvPr id="3050501" name="Text Box 5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36957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50503" name="Text Box 7" descr="Pink tissue paper"/>
          <p:cNvSpPr txBox="1">
            <a:spLocks noChangeArrowheads="1"/>
          </p:cNvSpPr>
          <p:nvPr/>
        </p:nvSpPr>
        <p:spPr bwMode="auto">
          <a:xfrm>
            <a:off x="974725" y="1600200"/>
            <a:ext cx="7521575" cy="423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 dirty="0">
                <a:latin typeface="Times New Roman" pitchFamily="18" charset="0"/>
              </a:rPr>
              <a:t>This stretches the graph vertically by a factor of </a:t>
            </a:r>
            <a:r>
              <a:rPr lang="en-US" sz="3200" b="0" baseline="0" dirty="0">
                <a:solidFill>
                  <a:srgbClr val="418E33"/>
                </a:solidFill>
                <a:latin typeface="Times New Roman" pitchFamily="18" charset="0"/>
              </a:rPr>
              <a:t>3</a:t>
            </a:r>
            <a:r>
              <a:rPr lang="en-US" sz="3200" b="0" baseline="0" dirty="0">
                <a:latin typeface="Times New Roman" pitchFamily="18" charset="0"/>
              </a:rPr>
              <a:t> without changing the </a:t>
            </a:r>
            <a:r>
              <a:rPr lang="en-US" sz="3200" b="0" i="1" baseline="0" dirty="0" smtClean="0">
                <a:latin typeface="Times New Roman" pitchFamily="18" charset="0"/>
              </a:rPr>
              <a:t>x</a:t>
            </a:r>
            <a:r>
              <a:rPr lang="en-US" sz="3200" b="0" baseline="0" dirty="0" smtClean="0">
                <a:latin typeface="Times New Roman" pitchFamily="18" charset="0"/>
              </a:rPr>
              <a:t>-intercepts</a:t>
            </a:r>
            <a:r>
              <a:rPr lang="en-US" sz="3200" b="0" baseline="0" dirty="0">
                <a:latin typeface="Times New Roman" pitchFamily="18" charset="0"/>
              </a:rPr>
              <a:t>.</a:t>
            </a:r>
          </a:p>
          <a:p>
            <a:endParaRPr lang="en-US" sz="3200" b="0" baseline="0" dirty="0">
              <a:latin typeface="Times New Roman" pitchFamily="18" charset="0"/>
            </a:endParaRPr>
          </a:p>
          <a:p>
            <a:r>
              <a:rPr lang="en-US" sz="3200" b="0" baseline="0" dirty="0">
                <a:latin typeface="Times New Roman" pitchFamily="18" charset="0"/>
              </a:rPr>
              <a:t>Then, multiply the </a:t>
            </a:r>
            <a:r>
              <a:rPr lang="en-US" sz="3200" b="0" i="1" baseline="0" dirty="0">
                <a:latin typeface="Times New Roman" pitchFamily="18" charset="0"/>
              </a:rPr>
              <a:t>y</a:t>
            </a:r>
            <a:r>
              <a:rPr lang="en-US" sz="3200" b="0" baseline="0" dirty="0">
                <a:latin typeface="Times New Roman" pitchFamily="18" charset="0"/>
              </a:rPr>
              <a:t>-coordinate of each</a:t>
            </a:r>
          </a:p>
          <a:p>
            <a:pPr>
              <a:lnSpc>
                <a:spcPct val="150000"/>
              </a:lnSpc>
            </a:pPr>
            <a:r>
              <a:rPr lang="en-US" sz="3200" b="0" baseline="0" dirty="0">
                <a:latin typeface="Times New Roman" pitchFamily="18" charset="0"/>
              </a:rPr>
              <a:t>point on the graph of </a:t>
            </a:r>
            <a:r>
              <a:rPr lang="en-US" sz="3200" b="0" i="1" baseline="0" dirty="0">
                <a:latin typeface="Times New Roman" pitchFamily="18" charset="0"/>
              </a:rPr>
              <a:t>y</a:t>
            </a:r>
            <a:r>
              <a:rPr lang="en-US" sz="3200" b="0" baseline="0" dirty="0">
                <a:latin typeface="Times New Roman" pitchFamily="18" charset="0"/>
              </a:rPr>
              <a:t> = sin </a:t>
            </a:r>
            <a:r>
              <a:rPr lang="en-US" sz="3200" b="0" i="1" baseline="0" dirty="0">
                <a:latin typeface="Times New Roman" pitchFamily="18" charset="0"/>
              </a:rPr>
              <a:t>x</a:t>
            </a:r>
            <a:r>
              <a:rPr lang="en-US" sz="3200" b="0" baseline="0" dirty="0">
                <a:latin typeface="Times New Roman" pitchFamily="18" charset="0"/>
              </a:rPr>
              <a:t> by       to get</a:t>
            </a:r>
          </a:p>
          <a:p>
            <a:pPr>
              <a:lnSpc>
                <a:spcPct val="150000"/>
              </a:lnSpc>
            </a:pPr>
            <a:r>
              <a:rPr lang="en-US" sz="3200" b="0" baseline="0" dirty="0">
                <a:latin typeface="Times New Roman" pitchFamily="18" charset="0"/>
              </a:rPr>
              <a:t>the graph of                      This compresses the graph.</a:t>
            </a:r>
            <a:endParaRPr lang="en-US" sz="3200" b="0" i="1" baseline="0" dirty="0">
              <a:latin typeface="Times New Roman" pitchFamily="18" charset="0"/>
            </a:endParaRPr>
          </a:p>
        </p:txBody>
      </p:sp>
      <p:pic>
        <p:nvPicPr>
          <p:cNvPr id="3050504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925" y="3609975"/>
            <a:ext cx="2952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50505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324350"/>
            <a:ext cx="19050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0F1945-D616-4C83-A494-596ABE4E22BC}" type="slidenum">
              <a:rPr lang="en-US"/>
              <a:pPr/>
              <a:t>11</a:t>
            </a:fld>
            <a:endParaRPr lang="en-CA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52553" name="Picture 9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600200"/>
            <a:ext cx="7200900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5254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05254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endParaRPr lang="en-US" b="0" baseline="0"/>
          </a:p>
        </p:txBody>
      </p:sp>
      <p:sp>
        <p:nvSpPr>
          <p:cNvPr id="3052548" name="Text Box 4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36957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52554" name="Text Box 10"/>
          <p:cNvSpPr txBox="1">
            <a:spLocks noChangeArrowheads="1"/>
          </p:cNvSpPr>
          <p:nvPr/>
        </p:nvSpPr>
        <p:spPr bwMode="auto">
          <a:xfrm>
            <a:off x="6648450" y="2528888"/>
            <a:ext cx="1066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i="1" baseline="0">
                <a:solidFill>
                  <a:srgbClr val="00ADEE"/>
                </a:solidFill>
                <a:latin typeface="Times New Roman" pitchFamily="18" charset="0"/>
              </a:rPr>
              <a:t>x</a:t>
            </a:r>
          </a:p>
        </p:txBody>
      </p:sp>
      <p:sp>
        <p:nvSpPr>
          <p:cNvPr id="3052555" name="Text Box 11"/>
          <p:cNvSpPr txBox="1">
            <a:spLocks noChangeArrowheads="1"/>
          </p:cNvSpPr>
          <p:nvPr/>
        </p:nvSpPr>
        <p:spPr bwMode="auto">
          <a:xfrm>
            <a:off x="5557838" y="1795463"/>
            <a:ext cx="1066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baseline="0" dirty="0">
                <a:solidFill>
                  <a:srgbClr val="4AA33B"/>
                </a:solidFill>
                <a:latin typeface="Times New Roman" pitchFamily="18" charset="0"/>
              </a:rPr>
              <a:t>3</a:t>
            </a:r>
            <a:r>
              <a:rPr lang="en-US" b="0" i="1" baseline="0" dirty="0">
                <a:solidFill>
                  <a:srgbClr val="4AA33B"/>
                </a:solidFill>
                <a:latin typeface="Times New Roman" pitchFamily="18" charset="0"/>
              </a:rPr>
              <a:t>x</a:t>
            </a:r>
          </a:p>
        </p:txBody>
      </p:sp>
      <p:sp>
        <p:nvSpPr>
          <p:cNvPr id="3052557" name="Text Box 13" descr="Pink tissue paper"/>
          <p:cNvSpPr txBox="1">
            <a:spLocks noChangeArrowheads="1"/>
          </p:cNvSpPr>
          <p:nvPr/>
        </p:nvSpPr>
        <p:spPr bwMode="auto">
          <a:xfrm>
            <a:off x="5207000" y="4252913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2</a:t>
            </a:r>
          </a:p>
        </p:txBody>
      </p:sp>
      <p:sp>
        <p:nvSpPr>
          <p:cNvPr id="3052558" name="Text Box 14" descr="Pink tissue paper"/>
          <p:cNvSpPr txBox="1">
            <a:spLocks noChangeArrowheads="1"/>
          </p:cNvSpPr>
          <p:nvPr/>
        </p:nvSpPr>
        <p:spPr bwMode="auto">
          <a:xfrm>
            <a:off x="6778625" y="4271963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2</a:t>
            </a:r>
          </a:p>
        </p:txBody>
      </p:sp>
      <p:sp>
        <p:nvSpPr>
          <p:cNvPr id="3052559" name="Text Box 15" descr="Pink tissue paper"/>
          <p:cNvSpPr txBox="1">
            <a:spLocks noChangeArrowheads="1"/>
          </p:cNvSpPr>
          <p:nvPr/>
        </p:nvSpPr>
        <p:spPr bwMode="auto">
          <a:xfrm>
            <a:off x="2116138" y="4281488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2</a:t>
            </a:r>
          </a:p>
        </p:txBody>
      </p:sp>
      <p:sp>
        <p:nvSpPr>
          <p:cNvPr id="3052560" name="Text Box 16" descr="Pink tissue paper"/>
          <p:cNvSpPr txBox="1">
            <a:spLocks noChangeArrowheads="1"/>
          </p:cNvSpPr>
          <p:nvPr/>
        </p:nvSpPr>
        <p:spPr bwMode="auto">
          <a:xfrm>
            <a:off x="2044700" y="39909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3</a:t>
            </a:r>
          </a:p>
        </p:txBody>
      </p:sp>
      <p:sp>
        <p:nvSpPr>
          <p:cNvPr id="3052561" name="Text Box 17" descr="Pink tissue paper"/>
          <p:cNvSpPr txBox="1">
            <a:spLocks noChangeArrowheads="1"/>
          </p:cNvSpPr>
          <p:nvPr/>
        </p:nvSpPr>
        <p:spPr bwMode="auto">
          <a:xfrm>
            <a:off x="4281488" y="500062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2</a:t>
            </a:r>
          </a:p>
        </p:txBody>
      </p:sp>
      <p:sp>
        <p:nvSpPr>
          <p:cNvPr id="3052562" name="Text Box 18" descr="Pink tissue paper"/>
          <p:cNvSpPr txBox="1">
            <a:spLocks noChangeArrowheads="1"/>
          </p:cNvSpPr>
          <p:nvPr/>
        </p:nvSpPr>
        <p:spPr bwMode="auto">
          <a:xfrm>
            <a:off x="4281488" y="2662238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2</a:t>
            </a:r>
          </a:p>
        </p:txBody>
      </p:sp>
      <p:sp>
        <p:nvSpPr>
          <p:cNvPr id="3052563" name="Text Box 19" descr="Pink tissue paper"/>
          <p:cNvSpPr txBox="1">
            <a:spLocks noChangeArrowheads="1"/>
          </p:cNvSpPr>
          <p:nvPr/>
        </p:nvSpPr>
        <p:spPr bwMode="auto">
          <a:xfrm>
            <a:off x="4297363" y="5586413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3</a:t>
            </a:r>
          </a:p>
        </p:txBody>
      </p:sp>
      <p:sp>
        <p:nvSpPr>
          <p:cNvPr id="3052564" name="Text Box 20" descr="Pink tissue paper"/>
          <p:cNvSpPr txBox="1">
            <a:spLocks noChangeArrowheads="1"/>
          </p:cNvSpPr>
          <p:nvPr/>
        </p:nvSpPr>
        <p:spPr bwMode="auto">
          <a:xfrm>
            <a:off x="4297363" y="2081213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latin typeface="Times New Roman" pitchFamily="18" charset="0"/>
              </a:rPr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715125" y="2647534"/>
            <a:ext cx="933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in x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781675" y="1911936"/>
            <a:ext cx="933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in x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5229225"/>
            <a:ext cx="2247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0" dirty="0" smtClean="0"/>
              <a:t>a is amplitude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91C25-D74C-4433-8506-FDAB19CD9F2E}" type="slidenum">
              <a:rPr lang="en-US"/>
              <a:pPr/>
              <a:t>12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5459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3054595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endParaRPr lang="en-US" b="0" baseline="0"/>
          </a:p>
        </p:txBody>
      </p:sp>
      <p:sp>
        <p:nvSpPr>
          <p:cNvPr id="3054596" name="Text Box 4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b="0" baseline="0">
                <a:latin typeface="Times New Roman" pitchFamily="18" charset="0"/>
              </a:rPr>
              <a:t>Graph </a:t>
            </a:r>
            <a:r>
              <a:rPr lang="en-US" sz="2800" b="0" i="1" baseline="0">
                <a:latin typeface="Times New Roman" pitchFamily="18" charset="0"/>
              </a:rPr>
              <a:t>y</a:t>
            </a:r>
            <a:r>
              <a:rPr lang="en-US" sz="2800" b="0" baseline="0">
                <a:latin typeface="Times New Roman" pitchFamily="18" charset="0"/>
              </a:rPr>
              <a:t> = 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2800" b="0" baseline="0">
                <a:latin typeface="Times New Roman" pitchFamily="18" charset="0"/>
              </a:rPr>
              <a:t>2 cos </a:t>
            </a:r>
            <a:r>
              <a:rPr lang="en-US" sz="2800" b="0" i="1" baseline="0"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 over the interval [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2800" b="0" baseline="0">
                <a:latin typeface="Times New Roman" pitchFamily="18" charset="0"/>
              </a:rPr>
              <a:t>2</a:t>
            </a:r>
            <a:r>
              <a:rPr lang="el-GR" sz="28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, 2</a:t>
            </a:r>
            <a:r>
              <a:rPr lang="el-GR" sz="28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b="0" baseline="0">
                <a:latin typeface="Times New Roman" pitchFamily="18" charset="0"/>
              </a:rPr>
              <a:t>. Find the amplitude and range of the function.</a:t>
            </a:r>
          </a:p>
        </p:txBody>
      </p:sp>
      <p:sp>
        <p:nvSpPr>
          <p:cNvPr id="3054597" name="Text Box 5" descr="Pink tissue paper"/>
          <p:cNvSpPr txBox="1">
            <a:spLocks noChangeArrowheads="1"/>
          </p:cNvSpPr>
          <p:nvPr/>
        </p:nvSpPr>
        <p:spPr bwMode="auto">
          <a:xfrm>
            <a:off x="647700" y="21336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054599" name="Text Box 7" descr="Pink tissue paper"/>
          <p:cNvSpPr txBox="1">
            <a:spLocks noChangeArrowheads="1"/>
          </p:cNvSpPr>
          <p:nvPr/>
        </p:nvSpPr>
        <p:spPr bwMode="auto">
          <a:xfrm>
            <a:off x="647700" y="2592388"/>
            <a:ext cx="8191500" cy="3935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0" baseline="0">
                <a:latin typeface="Times New Roman" pitchFamily="18" charset="0"/>
              </a:rPr>
              <a:t>Begin with the graph of </a:t>
            </a:r>
            <a:r>
              <a:rPr lang="en-US" sz="2800" b="0" i="1" baseline="0">
                <a:latin typeface="Times New Roman" pitchFamily="18" charset="0"/>
              </a:rPr>
              <a:t>y</a:t>
            </a:r>
            <a:r>
              <a:rPr lang="en-US" sz="2800" b="0" baseline="0">
                <a:latin typeface="Times New Roman" pitchFamily="18" charset="0"/>
              </a:rPr>
              <a:t> = cos </a:t>
            </a:r>
            <a:r>
              <a:rPr lang="en-US" sz="2800" b="0" i="1" baseline="0"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 and multiply the </a:t>
            </a:r>
          </a:p>
          <a:p>
            <a:r>
              <a:rPr lang="en-US" sz="2800" b="0" i="1" baseline="0">
                <a:latin typeface="Times New Roman" pitchFamily="18" charset="0"/>
              </a:rPr>
              <a:t>y</a:t>
            </a:r>
            <a:r>
              <a:rPr lang="en-US" sz="2800" b="0" baseline="0">
                <a:latin typeface="Times New Roman" pitchFamily="18" charset="0"/>
              </a:rPr>
              <a:t>-coordinate of each point on this graph by 2 to get the graph of </a:t>
            </a:r>
            <a:r>
              <a:rPr lang="en-US" sz="2800" b="0" i="1" baseline="0">
                <a:solidFill>
                  <a:srgbClr val="00ADEE"/>
                </a:solidFill>
                <a:latin typeface="Times New Roman" pitchFamily="18" charset="0"/>
              </a:rPr>
              <a:t>y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</a:rPr>
              <a:t>=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</a:rPr>
              <a:t>2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</a:rPr>
              <a:t>cos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i="1" baseline="0">
                <a:solidFill>
                  <a:srgbClr val="00ADEE"/>
                </a:solidFill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.  </a:t>
            </a:r>
          </a:p>
          <a:p>
            <a:endParaRPr lang="en-US" sz="2800" b="0" baseline="0">
              <a:latin typeface="Times New Roman" pitchFamily="18" charset="0"/>
            </a:endParaRPr>
          </a:p>
          <a:p>
            <a:r>
              <a:rPr lang="en-US" sz="2800" b="0" baseline="0">
                <a:latin typeface="Times New Roman" pitchFamily="18" charset="0"/>
              </a:rPr>
              <a:t>Next, reflect the graph in the </a:t>
            </a:r>
            <a:r>
              <a:rPr lang="en-US" sz="2800" b="0" i="1" baseline="0"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-axis to produce the graph of </a:t>
            </a:r>
            <a:r>
              <a:rPr lang="en-US" sz="2800" b="0" i="1" baseline="0">
                <a:solidFill>
                  <a:srgbClr val="EC008D"/>
                </a:solidFill>
                <a:latin typeface="Times New Roman" pitchFamily="18" charset="0"/>
              </a:rPr>
              <a:t>y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</a:rPr>
              <a:t>=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  −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</a:rPr>
              <a:t>2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</a:rPr>
              <a:t>cos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i="1" baseline="0">
                <a:solidFill>
                  <a:srgbClr val="EC008D"/>
                </a:solidFill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.</a:t>
            </a:r>
          </a:p>
          <a:p>
            <a:endParaRPr lang="en-US" sz="2800" b="0" baseline="0">
              <a:latin typeface="Times New Roman" pitchFamily="18" charset="0"/>
            </a:endParaRPr>
          </a:p>
          <a:p>
            <a:r>
              <a:rPr lang="en-US" sz="2800" b="0" baseline="0">
                <a:latin typeface="Times New Roman" pitchFamily="18" charset="0"/>
              </a:rPr>
              <a:t>The amplitude is </a:t>
            </a:r>
            <a:r>
              <a:rPr lang="en-US" sz="2800" b="0" i="1" baseline="0">
                <a:latin typeface="Times New Roman" pitchFamily="18" charset="0"/>
              </a:rPr>
              <a:t>|a</a:t>
            </a:r>
            <a:r>
              <a:rPr lang="en-US" sz="2800" b="0" baseline="0">
                <a:latin typeface="Times New Roman" pitchFamily="18" charset="0"/>
              </a:rPr>
              <a:t>| = 2</a:t>
            </a:r>
            <a:r>
              <a:rPr lang="en-US" sz="2800" b="0" i="1" baseline="0">
                <a:latin typeface="Times New Roman" pitchFamily="18" charset="0"/>
              </a:rPr>
              <a:t>,</a:t>
            </a:r>
            <a:r>
              <a:rPr lang="en-US" sz="2800" b="0" baseline="0">
                <a:latin typeface="Times New Roman" pitchFamily="18" charset="0"/>
              </a:rPr>
              <a:t> the largest value attained by </a:t>
            </a:r>
          </a:p>
          <a:p>
            <a:r>
              <a:rPr lang="en-US" sz="2800" b="0" i="1" baseline="0">
                <a:latin typeface="Times New Roman" pitchFamily="18" charset="0"/>
              </a:rPr>
              <a:t>y</a:t>
            </a:r>
            <a:r>
              <a:rPr lang="en-US" sz="2800" b="0" baseline="0">
                <a:latin typeface="Times New Roman" pitchFamily="18" charset="0"/>
              </a:rPr>
              <a:t> = 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2800" b="0" baseline="0">
                <a:latin typeface="Times New Roman" pitchFamily="18" charset="0"/>
              </a:rPr>
              <a:t>2 cos </a:t>
            </a:r>
            <a:r>
              <a:rPr lang="en-US" sz="2800" b="0" i="1" baseline="0"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; the smallest function value attained is 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−2</a:t>
            </a:r>
            <a:r>
              <a:rPr lang="en-US" sz="2800" b="0" baseline="0">
                <a:latin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B9024-B02E-4FF4-9A70-AF9E1226B072}" type="slidenum">
              <a:rPr lang="en-US"/>
              <a:pPr/>
              <a:t>13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56650" name="Picture 10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828800"/>
            <a:ext cx="6934200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5664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2</a:t>
            </a:r>
          </a:p>
        </p:txBody>
      </p:sp>
      <p:sp>
        <p:nvSpPr>
          <p:cNvPr id="3056643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endParaRPr lang="en-US" b="0" baseline="0"/>
          </a:p>
        </p:txBody>
      </p:sp>
      <p:sp>
        <p:nvSpPr>
          <p:cNvPr id="3056645" name="Text Box 5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1623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56647" name="Text Box 7" descr="Pink tissue paper"/>
          <p:cNvSpPr txBox="1">
            <a:spLocks noChangeArrowheads="1"/>
          </p:cNvSpPr>
          <p:nvPr/>
        </p:nvSpPr>
        <p:spPr bwMode="auto">
          <a:xfrm>
            <a:off x="838200" y="1447800"/>
            <a:ext cx="8001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0" baseline="0">
                <a:latin typeface="Times New Roman" pitchFamily="18" charset="0"/>
              </a:rPr>
              <a:t>Therefore, the range of </a:t>
            </a:r>
            <a:r>
              <a:rPr lang="en-US" sz="2800" b="0" i="1" baseline="0">
                <a:latin typeface="Times New Roman" pitchFamily="18" charset="0"/>
              </a:rPr>
              <a:t>y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latin typeface="Times New Roman" pitchFamily="18" charset="0"/>
              </a:rPr>
              <a:t>=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 −</a:t>
            </a:r>
            <a:r>
              <a:rPr lang="en-US" sz="2800" b="0" baseline="0">
                <a:latin typeface="Times New Roman" pitchFamily="18" charset="0"/>
              </a:rPr>
              <a:t>2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0" baseline="0">
                <a:latin typeface="Times New Roman" pitchFamily="18" charset="0"/>
              </a:rPr>
              <a:t>cos </a:t>
            </a:r>
            <a:r>
              <a:rPr lang="en-US" sz="2800" b="0" i="1" baseline="0">
                <a:latin typeface="Times New Roman" pitchFamily="18" charset="0"/>
              </a:rPr>
              <a:t>x</a:t>
            </a:r>
            <a:r>
              <a:rPr lang="en-US" sz="2800" b="0" baseline="0">
                <a:latin typeface="Times New Roman" pitchFamily="18" charset="0"/>
              </a:rPr>
              <a:t> is [</a:t>
            </a:r>
            <a:r>
              <a:rPr lang="en-US" sz="28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2800" b="0" baseline="0">
                <a:latin typeface="Times New Roman" pitchFamily="18" charset="0"/>
              </a:rPr>
              <a:t>2, 2].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7E9E3-B4DE-47AE-94DB-B8CC7A398F13}" type="slidenum">
              <a:rPr lang="en-US"/>
              <a:pPr/>
              <a:t>14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5869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05869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bx</a:t>
            </a:r>
            <a:endParaRPr lang="en-US" b="0" baseline="0"/>
          </a:p>
        </p:txBody>
      </p:sp>
      <p:sp>
        <p:nvSpPr>
          <p:cNvPr id="3058692" name="Text Box 4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Sketch one cycle of the graphs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3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32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                  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</a:rPr>
              <a:t>on the same coordinate system.</a:t>
            </a:r>
          </a:p>
        </p:txBody>
      </p:sp>
      <p:sp>
        <p:nvSpPr>
          <p:cNvPr id="3058693" name="Text Box 5" descr="Pink tissue paper"/>
          <p:cNvSpPr txBox="1">
            <a:spLocks noChangeArrowheads="1"/>
          </p:cNvSpPr>
          <p:nvPr/>
        </p:nvSpPr>
        <p:spPr bwMode="auto">
          <a:xfrm>
            <a:off x="647700" y="32004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058695" name="Text Box 7" descr="Pink tissue paper"/>
          <p:cNvSpPr txBox="1">
            <a:spLocks noChangeArrowheads="1"/>
          </p:cNvSpPr>
          <p:nvPr/>
        </p:nvSpPr>
        <p:spPr bwMode="auto">
          <a:xfrm>
            <a:off x="974725" y="3657600"/>
            <a:ext cx="7521575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Begin with the graph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and divide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its period,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2</a:t>
            </a:r>
            <a:r>
              <a:rPr lang="el-GR" sz="3200" b="0" i="1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by </a:t>
            </a:r>
            <a:r>
              <a:rPr lang="en-US" sz="3200" b="0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to get the period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= sin 3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.  One cycle of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= sin 3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will be compressed into the interval</a:t>
            </a:r>
            <a:endParaRPr lang="el-GR" sz="3200" b="0" i="1" baseline="0">
              <a:solidFill>
                <a:srgbClr val="00ADE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58696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85913"/>
            <a:ext cx="20002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58697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4162425"/>
            <a:ext cx="561975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58699" name="Picture 11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595938"/>
            <a:ext cx="131445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591A4-065D-435D-916C-FCFB6B188D65}" type="slidenum">
              <a:rPr lang="en-US"/>
              <a:pPr/>
              <a:t>15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6073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060739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bx</a:t>
            </a:r>
            <a:endParaRPr lang="en-US" b="0" baseline="0"/>
          </a:p>
        </p:txBody>
      </p:sp>
      <p:sp>
        <p:nvSpPr>
          <p:cNvPr id="3060741" name="Text Box 5" descr="Pink tissue paper"/>
          <p:cNvSpPr txBox="1">
            <a:spLocks noChangeArrowheads="1"/>
          </p:cNvSpPr>
          <p:nvPr/>
        </p:nvSpPr>
        <p:spPr bwMode="auto">
          <a:xfrm>
            <a:off x="647700" y="914400"/>
            <a:ext cx="40005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60742" name="Text Box 6" descr="Pink tissue paper"/>
          <p:cNvSpPr txBox="1">
            <a:spLocks noChangeArrowheads="1"/>
          </p:cNvSpPr>
          <p:nvPr/>
        </p:nvSpPr>
        <p:spPr bwMode="auto">
          <a:xfrm>
            <a:off x="974725" y="1371600"/>
            <a:ext cx="7864475" cy="448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Divide this interval into four equal parts to find the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-coordinates for the key points: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                                  (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values do not change.)</a:t>
            </a:r>
          </a:p>
          <a:p>
            <a:pPr>
              <a:lnSpc>
                <a:spcPct val="150000"/>
              </a:lnSpc>
            </a:pPr>
            <a:endParaRPr lang="en-US" sz="3200" b="0" baseline="0">
              <a:latin typeface="Times New Roman" pitchFamily="18" charset="0"/>
            </a:endParaRPr>
          </a:p>
          <a:p>
            <a:r>
              <a:rPr lang="en-US" sz="3200" b="0" baseline="0">
                <a:latin typeface="Times New Roman" pitchFamily="18" charset="0"/>
              </a:rPr>
              <a:t>To find the period of                      divide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2</a:t>
            </a:r>
            <a:r>
              <a:rPr lang="el-GR" sz="3200" b="0" i="1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by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    to get 6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.  This yields an interval of [0, 6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with these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-coordinates for the key points: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60745" name="Picture 9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2457450"/>
            <a:ext cx="313372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0746" name="Picture 10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3581400"/>
            <a:ext cx="185737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0747" name="Picture 11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333875"/>
            <a:ext cx="40005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0748" name="Picture 12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5819775"/>
            <a:ext cx="371475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AE434F-5095-4DC6-820B-A102A42A1462}" type="slidenum">
              <a:rPr lang="en-US"/>
              <a:pPr/>
              <a:t>16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6278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06278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bx</a:t>
            </a:r>
            <a:endParaRPr lang="en-US" b="0" baseline="0"/>
          </a:p>
        </p:txBody>
      </p:sp>
      <p:sp>
        <p:nvSpPr>
          <p:cNvPr id="3062788" name="Text Box 4" descr="Pink tissue paper"/>
          <p:cNvSpPr txBox="1">
            <a:spLocks noChangeArrowheads="1"/>
          </p:cNvSpPr>
          <p:nvPr/>
        </p:nvSpPr>
        <p:spPr bwMode="auto">
          <a:xfrm>
            <a:off x="647700" y="1149350"/>
            <a:ext cx="40005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62795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0"/>
            <a:ext cx="868680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37514" y="1963631"/>
            <a:ext cx="2068286" cy="748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 is compression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912A7-5C13-45FC-B681-B31292DA7A1C}" type="slidenum">
              <a:rPr lang="en-US"/>
              <a:pPr/>
              <a:t>17</a:t>
            </a:fld>
            <a:endParaRPr lang="en-CA"/>
          </a:p>
        </p:txBody>
      </p:sp>
      <p:sp>
        <p:nvSpPr>
          <p:cNvPr id="14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07502" name="Picture 14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13" y="2533650"/>
            <a:ext cx="1619250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0749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300749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bx</a:t>
            </a:r>
            <a:endParaRPr lang="en-US" b="0" baseline="0"/>
          </a:p>
        </p:txBody>
      </p:sp>
      <p:sp>
        <p:nvSpPr>
          <p:cNvPr id="3007492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Graph                       over a one-period interval.</a:t>
            </a:r>
          </a:p>
        </p:txBody>
      </p:sp>
      <p:graphicFrame>
        <p:nvGraphicFramePr>
          <p:cNvPr id="3007493" name="Object 5" descr="Pink tissue paper"/>
          <p:cNvGraphicFramePr>
            <a:graphicFrameLocks noChangeAspect="1"/>
          </p:cNvGraphicFramePr>
          <p:nvPr/>
        </p:nvGraphicFramePr>
        <p:xfrm>
          <a:off x="1898650" y="1041400"/>
          <a:ext cx="2019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7512" name="Equation" r:id="rId6" imgW="2019240" imgH="939600" progId="Equation.DSMT4">
                  <p:embed/>
                </p:oleObj>
              </mc:Choice>
              <mc:Fallback>
                <p:oleObj name="Equation" r:id="rId6" imgW="2019240" imgH="9396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8650" y="1041400"/>
                        <a:ext cx="20193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07494" name="Group 6"/>
          <p:cNvGrpSpPr>
            <a:grpSpLocks/>
          </p:cNvGrpSpPr>
          <p:nvPr/>
        </p:nvGrpSpPr>
        <p:grpSpPr bwMode="auto">
          <a:xfrm>
            <a:off x="647700" y="2057400"/>
            <a:ext cx="2933700" cy="1143000"/>
            <a:chOff x="408" y="1392"/>
            <a:chExt cx="1848" cy="720"/>
          </a:xfrm>
        </p:grpSpPr>
        <p:sp>
          <p:nvSpPr>
            <p:cNvPr id="3007495" name="Text Box 7" descr="Pink tissue paper"/>
            <p:cNvSpPr txBox="1">
              <a:spLocks noChangeArrowheads="1"/>
            </p:cNvSpPr>
            <p:nvPr/>
          </p:nvSpPr>
          <p:spPr bwMode="auto">
            <a:xfrm>
              <a:off x="408" y="1392"/>
              <a:ext cx="960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5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007496" name="Text Box 8" descr="Pink tissue paper"/>
            <p:cNvSpPr txBox="1">
              <a:spLocks noChangeArrowheads="1"/>
            </p:cNvSpPr>
            <p:nvPr/>
          </p:nvSpPr>
          <p:spPr bwMode="auto">
            <a:xfrm>
              <a:off x="456" y="1776"/>
              <a:ext cx="1800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5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Amplitude is 3.</a:t>
              </a:r>
            </a:p>
          </p:txBody>
        </p:sp>
      </p:grpSp>
      <p:sp>
        <p:nvSpPr>
          <p:cNvPr id="3007499" name="Text Box 11" descr="Pink tissue paper"/>
          <p:cNvSpPr txBox="1">
            <a:spLocks noChangeArrowheads="1"/>
          </p:cNvSpPr>
          <p:nvPr/>
        </p:nvSpPr>
        <p:spPr bwMode="auto">
          <a:xfrm>
            <a:off x="4343400" y="2705100"/>
            <a:ext cx="4341813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Period is                .</a:t>
            </a:r>
          </a:p>
        </p:txBody>
      </p:sp>
      <p:sp>
        <p:nvSpPr>
          <p:cNvPr id="3007500" name="Text Box 12" descr="Pink tissue paper"/>
          <p:cNvSpPr txBox="1">
            <a:spLocks noChangeArrowheads="1"/>
          </p:cNvSpPr>
          <p:nvPr/>
        </p:nvSpPr>
        <p:spPr bwMode="auto">
          <a:xfrm>
            <a:off x="742950" y="4159250"/>
            <a:ext cx="6858000" cy="247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Divide the period, 4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, into four quarters:</a:t>
            </a:r>
          </a:p>
          <a:p>
            <a:r>
              <a:rPr lang="en-US" sz="3200" b="0" baseline="0">
                <a:latin typeface="Times New Roman" pitchFamily="18" charset="0"/>
              </a:rPr>
              <a:t>0 to </a:t>
            </a:r>
            <a:r>
              <a:rPr lang="en-US" sz="3200" b="0" i="1" baseline="0">
                <a:latin typeface="Times New Roman" pitchFamily="18" charset="0"/>
              </a:rPr>
              <a:t>π</a:t>
            </a:r>
          </a:p>
          <a:p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to 2</a:t>
            </a:r>
            <a:r>
              <a:rPr lang="en-US" sz="3200" b="0" i="1" baseline="0">
                <a:latin typeface="Times New Roman" pitchFamily="18" charset="0"/>
              </a:rPr>
              <a:t>π</a:t>
            </a:r>
          </a:p>
          <a:p>
            <a:r>
              <a:rPr lang="en-US" sz="3200" b="0" baseline="0">
                <a:latin typeface="Times New Roman" pitchFamily="18" charset="0"/>
              </a:rPr>
              <a:t>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to 3</a:t>
            </a:r>
            <a:r>
              <a:rPr lang="en-US" sz="3200" b="0" i="1" baseline="0">
                <a:latin typeface="Times New Roman" pitchFamily="18" charset="0"/>
              </a:rPr>
              <a:t>π</a:t>
            </a:r>
          </a:p>
          <a:p>
            <a:r>
              <a:rPr lang="en-US" sz="3200" b="0" baseline="0">
                <a:latin typeface="Times New Roman" pitchFamily="18" charset="0"/>
              </a:rPr>
              <a:t>3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 to 4</a:t>
            </a:r>
            <a:r>
              <a:rPr lang="en-US" sz="3200" b="0" i="1" baseline="0">
                <a:latin typeface="Times New Roman" pitchFamily="18" charset="0"/>
              </a:rPr>
              <a:t>π</a:t>
            </a:r>
          </a:p>
        </p:txBody>
      </p:sp>
      <p:sp>
        <p:nvSpPr>
          <p:cNvPr id="3007501" name="Text Box 13" descr="Pink tissue paper"/>
          <p:cNvSpPr txBox="1">
            <a:spLocks noChangeArrowheads="1"/>
          </p:cNvSpPr>
          <p:nvPr/>
        </p:nvSpPr>
        <p:spPr bwMode="auto">
          <a:xfrm>
            <a:off x="2817813" y="4876800"/>
            <a:ext cx="58674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five endpoints give the highest and lowest points and the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-intercepts of the graph.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038600" y="1981200"/>
            <a:ext cx="4457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0" dirty="0" smtClean="0"/>
              <a:t>b&lt;1 means expansion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C5D699-17DD-42C1-A571-2AA8E65BDC69}" type="slidenum">
              <a:rPr lang="en-US"/>
              <a:pPr/>
              <a:t>18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0953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3009539" name="Text Box 3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09540" name="Rectangle 4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bx</a:t>
            </a:r>
            <a:endParaRPr lang="en-US" b="0" baseline="0"/>
          </a:p>
        </p:txBody>
      </p:sp>
      <p:pic>
        <p:nvPicPr>
          <p:cNvPr id="3009541" name="Picture 5" descr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981200"/>
            <a:ext cx="7558087" cy="379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6099AB-14EC-4000-822B-BD7B17B0B128}" type="slidenum">
              <a:rPr lang="en-US"/>
              <a:pPr/>
              <a:t>19</a:t>
            </a:fld>
            <a:endParaRPr lang="en-CA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01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CHANGING THE AMPLITUDE AND PERIOD OF THE SINE AND COSINE FUNCTIONS</a:t>
            </a:r>
          </a:p>
        </p:txBody>
      </p:sp>
      <p:grpSp>
        <p:nvGrpSpPr>
          <p:cNvPr id="3001348" name="Group 4"/>
          <p:cNvGrpSpPr>
            <a:grpSpLocks/>
          </p:cNvGrpSpPr>
          <p:nvPr/>
        </p:nvGrpSpPr>
        <p:grpSpPr bwMode="auto">
          <a:xfrm>
            <a:off x="457200" y="1371600"/>
            <a:ext cx="7772400" cy="1397000"/>
            <a:chOff x="480" y="1056"/>
            <a:chExt cx="4896" cy="880"/>
          </a:xfrm>
        </p:grpSpPr>
        <p:sp>
          <p:nvSpPr>
            <p:cNvPr id="3001349" name="Text Box 5" descr="Pink tissue paper"/>
            <p:cNvSpPr txBox="1">
              <a:spLocks noChangeArrowheads="1"/>
            </p:cNvSpPr>
            <p:nvPr/>
          </p:nvSpPr>
          <p:spPr bwMode="auto">
            <a:xfrm>
              <a:off x="480" y="1056"/>
              <a:ext cx="4896" cy="7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en-US" sz="3200" b="0" baseline="0">
                  <a:latin typeface="Times New Roman" pitchFamily="18" charset="0"/>
                </a:rPr>
                <a:t>The functions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</a:t>
              </a:r>
              <a:r>
                <a:rPr lang="en-US" sz="3200" b="0" i="1" baseline="0">
                  <a:latin typeface="Times New Roman" pitchFamily="18" charset="0"/>
                </a:rPr>
                <a:t>a</a:t>
              </a:r>
              <a:r>
                <a:rPr lang="en-US" sz="1600" b="0" i="1" baseline="0">
                  <a:latin typeface="Times New Roman" pitchFamily="18" charset="0"/>
                </a:rPr>
                <a:t> </a:t>
              </a:r>
              <a:r>
                <a:rPr lang="en-US" sz="3200" b="0" baseline="0">
                  <a:latin typeface="Times New Roman" pitchFamily="18" charset="0"/>
                </a:rPr>
                <a:t>sin</a:t>
              </a:r>
              <a:r>
                <a:rPr lang="en-US" sz="16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bx</a:t>
              </a:r>
              <a:r>
                <a:rPr lang="en-US" sz="3200" b="0" baseline="0">
                  <a:latin typeface="Times New Roman" pitchFamily="18" charset="0"/>
                </a:rPr>
                <a:t> and </a:t>
              </a:r>
              <a:r>
                <a:rPr lang="en-US" sz="3200" b="0" i="1" baseline="0">
                  <a:latin typeface="Times New Roman" pitchFamily="18" charset="0"/>
                </a:rPr>
                <a:t>y</a:t>
              </a:r>
              <a:r>
                <a:rPr lang="en-US" sz="3200" b="0" baseline="0">
                  <a:latin typeface="Times New Roman" pitchFamily="18" charset="0"/>
                </a:rPr>
                <a:t> = </a:t>
              </a:r>
              <a:r>
                <a:rPr lang="en-US" sz="3200" b="0" i="1" baseline="0">
                  <a:latin typeface="Times New Roman" pitchFamily="18" charset="0"/>
                </a:rPr>
                <a:t>a</a:t>
              </a:r>
              <a:r>
                <a:rPr lang="en-US" sz="1600" b="0" i="1" baseline="0">
                  <a:latin typeface="Times New Roman" pitchFamily="18" charset="0"/>
                </a:rPr>
                <a:t> </a:t>
              </a:r>
              <a:r>
                <a:rPr lang="en-US" sz="3200" b="0" baseline="0">
                  <a:latin typeface="Times New Roman" pitchFamily="18" charset="0"/>
                </a:rPr>
                <a:t>cos</a:t>
              </a:r>
              <a:r>
                <a:rPr lang="en-US" sz="16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bx</a:t>
              </a:r>
              <a:r>
                <a:rPr lang="en-US" sz="3200" b="0" baseline="0">
                  <a:latin typeface="Times New Roman" pitchFamily="18" charset="0"/>
                </a:rPr>
                <a:t>     (</a:t>
              </a:r>
              <a:r>
                <a:rPr lang="en-US" sz="3200" b="0" i="1" baseline="0">
                  <a:latin typeface="Times New Roman" pitchFamily="18" charset="0"/>
                </a:rPr>
                <a:t>b</a:t>
              </a:r>
              <a:r>
                <a:rPr lang="en-US" sz="3200" b="0" baseline="0">
                  <a:latin typeface="Times New Roman" pitchFamily="18" charset="0"/>
                </a:rPr>
                <a:t> &gt; 0) have amplitude |</a:t>
              </a:r>
              <a:r>
                <a:rPr lang="en-US" sz="3200" b="0" i="1" baseline="0">
                  <a:latin typeface="Times New Roman" pitchFamily="18" charset="0"/>
                </a:rPr>
                <a:t>a</a:t>
              </a:r>
              <a:r>
                <a:rPr lang="en-US" sz="3200" b="0" baseline="0">
                  <a:latin typeface="Times New Roman" pitchFamily="18" charset="0"/>
                </a:rPr>
                <a:t>| and period </a:t>
              </a:r>
            </a:p>
          </p:txBody>
        </p:sp>
        <p:graphicFrame>
          <p:nvGraphicFramePr>
            <p:cNvPr id="3001350" name="Object 6" descr="Pink tissue paper"/>
            <p:cNvGraphicFramePr>
              <a:graphicFrameLocks noChangeAspect="1"/>
            </p:cNvGraphicFramePr>
            <p:nvPr/>
          </p:nvGraphicFramePr>
          <p:xfrm>
            <a:off x="4464" y="1344"/>
            <a:ext cx="46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1374" name="Equation" r:id="rId5" imgW="736600" imgH="939800" progId="Equation.DSMT4">
                    <p:embed/>
                  </p:oleObj>
                </mc:Choice>
                <mc:Fallback>
                  <p:oleObj name="Equation" r:id="rId5" imgW="736600" imgH="939800" progId="Equation.DSMT4">
                    <p:embed/>
                    <p:pic>
                      <p:nvPicPr>
                        <p:cNvPr id="0" name="Object 6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4" y="1344"/>
                          <a:ext cx="46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01351" name="Text Box 7" descr="Pink tissue paper"/>
          <p:cNvSpPr txBox="1">
            <a:spLocks noChangeArrowheads="1"/>
          </p:cNvSpPr>
          <p:nvPr/>
        </p:nvSpPr>
        <p:spPr bwMode="auto">
          <a:xfrm>
            <a:off x="457200" y="2590800"/>
            <a:ext cx="8458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&gt; 0, the graphs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16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sin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bx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16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cos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bx</a:t>
            </a:r>
            <a:r>
              <a:rPr lang="en-US" sz="3200" b="0" baseline="0">
                <a:latin typeface="Times New Roman" pitchFamily="18" charset="0"/>
              </a:rPr>
              <a:t> are similar to the graphs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cos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, respectively, with two changes.</a:t>
            </a:r>
          </a:p>
        </p:txBody>
      </p:sp>
      <p:sp>
        <p:nvSpPr>
          <p:cNvPr id="3001352" name="Text Box 8" descr="Pink tissue paper"/>
          <p:cNvSpPr txBox="1">
            <a:spLocks noChangeArrowheads="1"/>
          </p:cNvSpPr>
          <p:nvPr/>
        </p:nvSpPr>
        <p:spPr bwMode="auto">
          <a:xfrm>
            <a:off x="1143000" y="4254500"/>
            <a:ext cx="7391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1.</a:t>
            </a:r>
            <a:r>
              <a:rPr lang="en-US" sz="3200" b="0" baseline="0">
                <a:latin typeface="Times New Roman" pitchFamily="18" charset="0"/>
              </a:rPr>
              <a:t>  The range is [–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].</a:t>
            </a:r>
          </a:p>
        </p:txBody>
      </p:sp>
      <p:grpSp>
        <p:nvGrpSpPr>
          <p:cNvPr id="3001353" name="Group 9"/>
          <p:cNvGrpSpPr>
            <a:grpSpLocks/>
          </p:cNvGrpSpPr>
          <p:nvPr/>
        </p:nvGrpSpPr>
        <p:grpSpPr bwMode="auto">
          <a:xfrm>
            <a:off x="1143000" y="4635500"/>
            <a:ext cx="6858000" cy="1689100"/>
            <a:chOff x="528" y="1040"/>
            <a:chExt cx="4320" cy="1064"/>
          </a:xfrm>
        </p:grpSpPr>
        <p:sp>
          <p:nvSpPr>
            <p:cNvPr id="3001354" name="Text Box 10" descr="Pink tissue paper"/>
            <p:cNvSpPr txBox="1">
              <a:spLocks noChangeArrowheads="1"/>
            </p:cNvSpPr>
            <p:nvPr/>
          </p:nvSpPr>
          <p:spPr bwMode="auto">
            <a:xfrm>
              <a:off x="528" y="1040"/>
              <a:ext cx="4320" cy="10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marL="457200" indent="-45720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en-US" sz="3200" baseline="0">
                  <a:latin typeface="Times New Roman" pitchFamily="18" charset="0"/>
                </a:rPr>
                <a:t>2.</a:t>
              </a:r>
              <a:r>
                <a:rPr lang="en-US" sz="3200" b="0" baseline="0">
                  <a:latin typeface="Times New Roman" pitchFamily="18" charset="0"/>
                </a:rPr>
                <a:t>  One cycle is completed over the interval </a:t>
              </a:r>
            </a:p>
          </p:txBody>
        </p:sp>
        <p:graphicFrame>
          <p:nvGraphicFramePr>
            <p:cNvPr id="3001355" name="Object 11" descr="Pink tissue paper"/>
            <p:cNvGraphicFramePr>
              <a:graphicFrameLocks noChangeAspect="1"/>
            </p:cNvGraphicFramePr>
            <p:nvPr/>
          </p:nvGraphicFramePr>
          <p:xfrm>
            <a:off x="1776" y="1440"/>
            <a:ext cx="920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01375" name="Equation" r:id="rId7" imgW="1460500" imgH="1054100" progId="Equation.DSMT4">
                    <p:embed/>
                  </p:oleObj>
                </mc:Choice>
                <mc:Fallback>
                  <p:oleObj name="Equation" r:id="rId7" imgW="1460500" imgH="1054100" progId="Equation.DSMT4">
                    <p:embed/>
                    <p:pic>
                      <p:nvPicPr>
                        <p:cNvPr id="0" name="Object 11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76" y="1440"/>
                          <a:ext cx="920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EC731-F7F4-429B-86E3-3E25C7C52D6F}" type="slidenum">
              <a:rPr lang="en-US"/>
              <a:pPr/>
              <a:t>20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03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CHANGING THE AMPLITUDE AND PERIOD OF THE SINE AND COSINE FUNCTIONS</a:t>
            </a:r>
          </a:p>
        </p:txBody>
      </p:sp>
      <p:pic>
        <p:nvPicPr>
          <p:cNvPr id="3003396" name="Picture 4" descr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905000"/>
            <a:ext cx="5289550" cy="385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03397" name="Object 5" descr="Pink tissue paper"/>
          <p:cNvGraphicFramePr>
            <a:graphicFrameLocks noChangeAspect="1"/>
          </p:cNvGraphicFramePr>
          <p:nvPr/>
        </p:nvGraphicFramePr>
        <p:xfrm>
          <a:off x="3886200" y="1752600"/>
          <a:ext cx="1803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3408" name="Equation" r:id="rId5" imgW="1803400" imgH="419100" progId="Equation.DSMT4">
                  <p:embed/>
                </p:oleObj>
              </mc:Choice>
              <mc:Fallback>
                <p:oleObj name="Equation" r:id="rId5" imgW="1803400" imgH="4191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1752600"/>
                        <a:ext cx="18034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7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09600" y="2514600"/>
            <a:ext cx="1981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Again notice that when b&gt;1, we compress the period. When b&lt;1, we algebraically have expansion.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363548-03C5-4959-B349-059AC2814080}" type="slidenum">
              <a:rPr lang="en-US"/>
              <a:pPr/>
              <a:t>21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05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143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CHANGING THE AMPLITUDE AND PERIOD OF THE SINE AND COSINE FUNCTIONS</a:t>
            </a:r>
          </a:p>
        </p:txBody>
      </p:sp>
      <p:sp>
        <p:nvSpPr>
          <p:cNvPr id="3005444" name="Text Box 4" descr="Pink tissue paper"/>
          <p:cNvSpPr txBox="1">
            <a:spLocks noChangeArrowheads="1"/>
          </p:cNvSpPr>
          <p:nvPr/>
        </p:nvSpPr>
        <p:spPr bwMode="auto">
          <a:xfrm>
            <a:off x="457200" y="5257800"/>
            <a:ext cx="8458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If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&lt; 0, the graphs are the reflections of 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</a:t>
            </a:r>
            <a:r>
              <a:rPr lang="en-US" sz="16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sin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bx</a:t>
            </a:r>
            <a:r>
              <a:rPr lang="en-US" sz="3200" b="0" baseline="0">
                <a:latin typeface="Times New Roman" pitchFamily="18" charset="0"/>
              </a:rPr>
              <a:t> and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</a:t>
            </a:r>
            <a:r>
              <a:rPr lang="en-US" sz="1600" b="0" i="1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cos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bx</a:t>
            </a:r>
            <a:r>
              <a:rPr lang="en-US" sz="3200" b="0" baseline="0">
                <a:latin typeface="Times New Roman" pitchFamily="18" charset="0"/>
              </a:rPr>
              <a:t>, respectively, in the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-axis.</a:t>
            </a:r>
          </a:p>
        </p:txBody>
      </p:sp>
      <p:pic>
        <p:nvPicPr>
          <p:cNvPr id="3005445" name="Picture 5" descr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1447800"/>
            <a:ext cx="5353050" cy="370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05446" name="Object 6" descr="Pink tissue paper"/>
          <p:cNvGraphicFramePr>
            <a:graphicFrameLocks noChangeAspect="1"/>
          </p:cNvGraphicFramePr>
          <p:nvPr/>
        </p:nvGraphicFramePr>
        <p:xfrm>
          <a:off x="3619500" y="1447800"/>
          <a:ext cx="18796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5456" name="Equation" r:id="rId6" imgW="1879600" imgH="419100" progId="Equation.DSMT4">
                  <p:embed/>
                </p:oleObj>
              </mc:Choice>
              <mc:Fallback>
                <p:oleObj name="Equation" r:id="rId6" imgW="1879600" imgH="4191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0" y="1447800"/>
                        <a:ext cx="18796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A858CE-8BF5-43D0-8C17-94B109FA6117}" type="slidenum">
              <a:rPr lang="en-US"/>
              <a:pPr/>
              <a:t>22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64835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3064836" name="Rectangle 4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)</a:t>
            </a:r>
            <a:endParaRPr lang="en-US" b="0" baseline="0"/>
          </a:p>
        </p:txBody>
      </p:sp>
      <p:sp>
        <p:nvSpPr>
          <p:cNvPr id="3064837" name="Text Box 5" descr="Pink tissue paper"/>
          <p:cNvSpPr txBox="1">
            <a:spLocks noChangeArrowheads="1"/>
          </p:cNvSpPr>
          <p:nvPr/>
        </p:nvSpPr>
        <p:spPr bwMode="auto">
          <a:xfrm>
            <a:off x="647700" y="146685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Graph                               over a one-period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interval.</a:t>
            </a:r>
          </a:p>
        </p:txBody>
      </p:sp>
      <p:sp>
        <p:nvSpPr>
          <p:cNvPr id="3064840" name="Text Box 8" descr="Pink tissue paper"/>
          <p:cNvSpPr txBox="1">
            <a:spLocks noChangeArrowheads="1"/>
          </p:cNvSpPr>
          <p:nvPr/>
        </p:nvSpPr>
        <p:spPr bwMode="auto">
          <a:xfrm>
            <a:off x="647700" y="32829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3064845" name="Picture 13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1162050"/>
            <a:ext cx="280035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64846" name="Text Box 14" descr="Pink tissue paper"/>
          <p:cNvSpPr txBox="1">
            <a:spLocks noChangeArrowheads="1"/>
          </p:cNvSpPr>
          <p:nvPr/>
        </p:nvSpPr>
        <p:spPr bwMode="auto">
          <a:xfrm>
            <a:off x="838200" y="3856038"/>
            <a:ext cx="76581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The graph of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–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) is the graph of </a:t>
            </a:r>
            <a:r>
              <a:rPr lang="en-US" sz="3200" b="0" i="1" baseline="0">
                <a:latin typeface="Times New Roman" pitchFamily="18" charset="0"/>
              </a:rPr>
              <a:t>f</a:t>
            </a:r>
            <a:r>
              <a:rPr lang="en-US" sz="3200" b="0" baseline="0">
                <a:latin typeface="Times New Roman" pitchFamily="18" charset="0"/>
              </a:rPr>
              <a:t> 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) shifted right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 units if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 &gt; 0 and left |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| units if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 &lt; 0.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62200" y="5257800"/>
            <a:ext cx="5410200" cy="1405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The negative sign on c in the expression </a:t>
            </a:r>
            <a:r>
              <a:rPr lang="en-US" sz="3200" dirty="0" err="1" smtClean="0"/>
              <a:t>x-c</a:t>
            </a:r>
            <a:r>
              <a:rPr lang="en-US" sz="3200" dirty="0" smtClean="0"/>
              <a:t> means that when c itself is positive, the graph is shifted to the right. This example is a good model to remember.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4CE5D-DF3A-4B82-A660-AFDABB3EF4CE}" type="slidenum">
              <a:rPr lang="en-US"/>
              <a:pPr/>
              <a:t>23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6688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5</a:t>
            </a:r>
          </a:p>
        </p:txBody>
      </p:sp>
      <p:sp>
        <p:nvSpPr>
          <p:cNvPr id="3066883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)</a:t>
            </a:r>
            <a:endParaRPr lang="en-US" b="0" baseline="0"/>
          </a:p>
        </p:txBody>
      </p:sp>
      <p:sp>
        <p:nvSpPr>
          <p:cNvPr id="3066885" name="Text Box 5" descr="Pink tissue paper"/>
          <p:cNvSpPr txBox="1">
            <a:spLocks noChangeArrowheads="1"/>
          </p:cNvSpPr>
          <p:nvPr/>
        </p:nvSpPr>
        <p:spPr bwMode="auto">
          <a:xfrm>
            <a:off x="647700" y="996950"/>
            <a:ext cx="405765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66891" name="Picture 11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956" y="3552825"/>
            <a:ext cx="4991100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6892" name="Picture 1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1123950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6893" name="Picture 13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350" y="1509713"/>
            <a:ext cx="280035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6894" name="Picture 14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725" y="2409825"/>
            <a:ext cx="3714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66895" name="Text Box 15" descr="Pink tissue paper"/>
          <p:cNvSpPr txBox="1">
            <a:spLocks noChangeArrowheads="1"/>
          </p:cNvSpPr>
          <p:nvPr/>
        </p:nvSpPr>
        <p:spPr bwMode="auto">
          <a:xfrm>
            <a:off x="838200" y="1752600"/>
            <a:ext cx="76581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          ; so the graph of                               is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the graph of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sin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shifted right      units.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8200" y="3324225"/>
            <a:ext cx="1981200" cy="239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In the red equation, notice that positive pi/2 is needed to get the point at (pi/2, 0).</a:t>
            </a:r>
            <a:endParaRPr lang="en-US" sz="3200" dirty="0"/>
          </a:p>
        </p:txBody>
      </p:sp>
      <p:cxnSp>
        <p:nvCxnSpPr>
          <p:cNvPr id="4" name="Straight Arrow Connector 3"/>
          <p:cNvCxnSpPr/>
          <p:nvPr/>
        </p:nvCxnSpPr>
        <p:spPr bwMode="auto">
          <a:xfrm flipV="1">
            <a:off x="2676525" y="4876800"/>
            <a:ext cx="1990725" cy="457200"/>
          </a:xfrm>
          <a:prstGeom prst="straightConnector1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1B84D-37E4-4CC4-8863-8ACDF8452AAD}" type="slidenum">
              <a:rPr lang="en-US"/>
              <a:pPr/>
              <a:t>24</a:t>
            </a:fld>
            <a:endParaRPr lang="en-CA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11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447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GRAPHING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sin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latin typeface="Arial Narrow" pitchFamily="34" charset="0"/>
              </a:rPr>
              <a:t> </a:t>
            </a:r>
            <a:r>
              <a:rPr lang="en-US">
                <a:latin typeface="Arial Narrow" pitchFamily="34" charset="0"/>
              </a:rPr>
              <a:t>AND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cos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solidFill>
                  <a:srgbClr val="3A018D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3011588" name="Text Box 4" descr="Pink tissue paper"/>
          <p:cNvSpPr txBox="1">
            <a:spLocks noChangeArrowheads="1"/>
          </p:cNvSpPr>
          <p:nvPr/>
        </p:nvSpPr>
        <p:spPr bwMode="auto">
          <a:xfrm>
            <a:off x="609600" y="1905000"/>
            <a:ext cx="79248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1</a:t>
            </a:r>
            <a:r>
              <a:rPr lang="en-US" sz="3200" b="0" baseline="0">
                <a:latin typeface="Times New Roman" pitchFamily="18" charset="0"/>
              </a:rPr>
              <a:t>	Find the amplitude, period, and phase shift. </a:t>
            </a:r>
          </a:p>
        </p:txBody>
      </p:sp>
      <p:sp>
        <p:nvSpPr>
          <p:cNvPr id="3011589" name="Text Box 5" descr="Pink tissue paper"/>
          <p:cNvSpPr txBox="1">
            <a:spLocks noChangeArrowheads="1"/>
          </p:cNvSpPr>
          <p:nvPr/>
        </p:nvSpPr>
        <p:spPr bwMode="auto">
          <a:xfrm>
            <a:off x="1752600" y="2895600"/>
            <a:ext cx="2698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amplitude =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 </a:t>
            </a:r>
          </a:p>
        </p:txBody>
      </p:sp>
      <p:sp>
        <p:nvSpPr>
          <p:cNvPr id="3011590" name="Text Box 6" descr="Pink tissue paper"/>
          <p:cNvSpPr txBox="1">
            <a:spLocks noChangeArrowheads="1"/>
          </p:cNvSpPr>
          <p:nvPr/>
        </p:nvSpPr>
        <p:spPr bwMode="auto">
          <a:xfrm>
            <a:off x="1752600" y="3657600"/>
            <a:ext cx="2971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phase shift =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 </a:t>
            </a:r>
          </a:p>
        </p:txBody>
      </p:sp>
      <p:grpSp>
        <p:nvGrpSpPr>
          <p:cNvPr id="3011591" name="Group 7"/>
          <p:cNvGrpSpPr>
            <a:grpSpLocks/>
          </p:cNvGrpSpPr>
          <p:nvPr/>
        </p:nvGrpSpPr>
        <p:grpSpPr bwMode="auto">
          <a:xfrm>
            <a:off x="5029200" y="2717800"/>
            <a:ext cx="2247900" cy="939800"/>
            <a:chOff x="1104" y="2016"/>
            <a:chExt cx="1416" cy="592"/>
          </a:xfrm>
        </p:grpSpPr>
        <p:sp>
          <p:nvSpPr>
            <p:cNvPr id="3011592" name="Text Box 8" descr="Pink tissue paper"/>
            <p:cNvSpPr txBox="1">
              <a:spLocks noChangeArrowheads="1"/>
            </p:cNvSpPr>
            <p:nvPr/>
          </p:nvSpPr>
          <p:spPr bwMode="auto">
            <a:xfrm>
              <a:off x="1104" y="2112"/>
              <a:ext cx="1056" cy="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marL="1143000" indent="-114300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7145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22860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8575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34290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8862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4343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800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5257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period =</a:t>
              </a:r>
            </a:p>
          </p:txBody>
        </p:sp>
        <p:graphicFrame>
          <p:nvGraphicFramePr>
            <p:cNvPr id="3011593" name="Object 9" descr="Pink tissue paper"/>
            <p:cNvGraphicFramePr>
              <a:graphicFrameLocks noChangeAspect="1"/>
            </p:cNvGraphicFramePr>
            <p:nvPr/>
          </p:nvGraphicFramePr>
          <p:xfrm>
            <a:off x="2160" y="2016"/>
            <a:ext cx="360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616" name="Equation" r:id="rId5" imgW="571500" imgH="939800" progId="Equation.DSMT4">
                    <p:embed/>
                  </p:oleObj>
                </mc:Choice>
                <mc:Fallback>
                  <p:oleObj name="Equation" r:id="rId5" imgW="571500" imgH="939800" progId="Equation.DSMT4">
                    <p:embed/>
                    <p:pic>
                      <p:nvPicPr>
                        <p:cNvPr id="0" name="Object 9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0" y="2016"/>
                          <a:ext cx="360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11594" name="Group 10"/>
          <p:cNvGrpSpPr>
            <a:grpSpLocks/>
          </p:cNvGrpSpPr>
          <p:nvPr/>
        </p:nvGrpSpPr>
        <p:grpSpPr bwMode="auto">
          <a:xfrm>
            <a:off x="609600" y="4432300"/>
            <a:ext cx="7924800" cy="2044700"/>
            <a:chOff x="384" y="2640"/>
            <a:chExt cx="4992" cy="1288"/>
          </a:xfrm>
        </p:grpSpPr>
        <p:sp>
          <p:nvSpPr>
            <p:cNvPr id="3011595" name="Text Box 11" descr="Pink tissue paper"/>
            <p:cNvSpPr txBox="1">
              <a:spLocks noChangeArrowheads="1"/>
            </p:cNvSpPr>
            <p:nvPr/>
          </p:nvSpPr>
          <p:spPr bwMode="auto">
            <a:xfrm>
              <a:off x="384" y="2640"/>
              <a:ext cx="4992" cy="7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marL="1143000" indent="-114300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7145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22860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8575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34290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8862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4343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800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5257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aseline="0">
                  <a:latin typeface="Times New Roman" pitchFamily="18" charset="0"/>
                </a:rPr>
                <a:t>Step 2</a:t>
              </a:r>
              <a:r>
                <a:rPr lang="en-US" sz="3200" b="0" baseline="0">
                  <a:latin typeface="Times New Roman" pitchFamily="18" charset="0"/>
                </a:rPr>
                <a:t>	The starting point for the cycle is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 = </a:t>
              </a:r>
              <a:r>
                <a:rPr lang="en-US" sz="3200" b="0" i="1" baseline="0">
                  <a:latin typeface="Times New Roman" pitchFamily="18" charset="0"/>
                </a:rPr>
                <a:t>c</a:t>
              </a:r>
              <a:r>
                <a:rPr lang="en-US" sz="3200" b="0" baseline="0">
                  <a:latin typeface="Times New Roman" pitchFamily="18" charset="0"/>
                </a:rPr>
                <a:t>. The interval over which one complete</a:t>
              </a:r>
            </a:p>
          </p:txBody>
        </p:sp>
        <p:graphicFrame>
          <p:nvGraphicFramePr>
            <p:cNvPr id="3011596" name="Object 12" descr="Pink tissue paper"/>
            <p:cNvGraphicFramePr>
              <a:graphicFrameLocks noChangeAspect="1"/>
            </p:cNvGraphicFramePr>
            <p:nvPr/>
          </p:nvGraphicFramePr>
          <p:xfrm>
            <a:off x="2804" y="3264"/>
            <a:ext cx="1256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11617" name="Equation" r:id="rId7" imgW="1993900" imgH="1054100" progId="Equation.DSMT4">
                    <p:embed/>
                  </p:oleObj>
                </mc:Choice>
                <mc:Fallback>
                  <p:oleObj name="Equation" r:id="rId7" imgW="1993900" imgH="1054100" progId="Equation.DSMT4">
                    <p:embed/>
                    <p:pic>
                      <p:nvPicPr>
                        <p:cNvPr id="0" name="Object 12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04" y="3264"/>
                          <a:ext cx="1256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11597" name="Rectangle 13" descr="Pink tissue paper"/>
            <p:cNvSpPr>
              <a:spLocks noChangeArrowheads="1"/>
            </p:cNvSpPr>
            <p:nvPr/>
          </p:nvSpPr>
          <p:spPr bwMode="auto">
            <a:xfrm>
              <a:off x="1152" y="3399"/>
              <a:ext cx="162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cycle occurs is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C0080E-D034-47B9-8BEE-91451CE26DAA}" type="slidenum">
              <a:rPr lang="en-US"/>
              <a:pPr/>
              <a:t>25</a:t>
            </a:fld>
            <a:endParaRPr lang="en-CA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13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447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GRAPHING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sin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latin typeface="Arial Narrow" pitchFamily="34" charset="0"/>
              </a:rPr>
              <a:t> </a:t>
            </a:r>
            <a:r>
              <a:rPr lang="en-US">
                <a:latin typeface="Arial Narrow" pitchFamily="34" charset="0"/>
              </a:rPr>
              <a:t>AND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cos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solidFill>
                  <a:srgbClr val="3A018D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3013636" name="Text Box 4" descr="Pink tissue paper"/>
          <p:cNvSpPr txBox="1">
            <a:spLocks noChangeArrowheads="1"/>
          </p:cNvSpPr>
          <p:nvPr/>
        </p:nvSpPr>
        <p:spPr bwMode="auto">
          <a:xfrm>
            <a:off x="533400" y="2044700"/>
            <a:ext cx="441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3</a:t>
            </a:r>
            <a:r>
              <a:rPr lang="en-US" sz="3200" b="0" baseline="0">
                <a:latin typeface="Times New Roman" pitchFamily="18" charset="0"/>
              </a:rPr>
              <a:t>	Divide the interval</a:t>
            </a:r>
          </a:p>
        </p:txBody>
      </p:sp>
      <p:graphicFrame>
        <p:nvGraphicFramePr>
          <p:cNvPr id="3013637" name="Object 5" descr="Pink tissue paper"/>
          <p:cNvGraphicFramePr>
            <a:graphicFrameLocks noChangeAspect="1"/>
          </p:cNvGraphicFramePr>
          <p:nvPr/>
        </p:nvGraphicFramePr>
        <p:xfrm>
          <a:off x="5029200" y="1828800"/>
          <a:ext cx="18161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3701" name="Equation" r:id="rId5" imgW="1816100" imgH="1054100" progId="Equation.DSMT4">
                  <p:embed/>
                </p:oleObj>
              </mc:Choice>
              <mc:Fallback>
                <p:oleObj name="Equation" r:id="rId5" imgW="1816100" imgH="10541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1828800"/>
                        <a:ext cx="18161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13638" name="Rectangle 6" descr="Pink tissue paper"/>
          <p:cNvSpPr>
            <a:spLocks noChangeArrowheads="1"/>
          </p:cNvSpPr>
          <p:nvPr/>
        </p:nvSpPr>
        <p:spPr bwMode="auto">
          <a:xfrm>
            <a:off x="6934200" y="2044700"/>
            <a:ext cx="1595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="0" baseline="0">
                <a:latin typeface="Times New Roman" pitchFamily="18" charset="0"/>
              </a:rPr>
              <a:t>into four</a:t>
            </a:r>
          </a:p>
        </p:txBody>
      </p:sp>
      <p:sp>
        <p:nvSpPr>
          <p:cNvPr id="3013639" name="Rectangle 7" descr="Pink tissue paper"/>
          <p:cNvSpPr>
            <a:spLocks noChangeArrowheads="1"/>
          </p:cNvSpPr>
          <p:nvPr/>
        </p:nvSpPr>
        <p:spPr bwMode="auto">
          <a:xfrm>
            <a:off x="1752600" y="2895600"/>
            <a:ext cx="6019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equal parts, each of length</a:t>
            </a:r>
          </a:p>
        </p:txBody>
      </p:sp>
      <p:sp>
        <p:nvSpPr>
          <p:cNvPr id="3013640" name="Rectangle 8" descr="Pink tissue paper"/>
          <p:cNvSpPr>
            <a:spLocks noChangeArrowheads="1"/>
          </p:cNvSpPr>
          <p:nvPr/>
        </p:nvSpPr>
        <p:spPr bwMode="auto">
          <a:xfrm>
            <a:off x="5414963" y="3657600"/>
            <a:ext cx="31194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This requires 5</a:t>
            </a:r>
          </a:p>
        </p:txBody>
      </p:sp>
      <p:graphicFrame>
        <p:nvGraphicFramePr>
          <p:cNvPr id="3013641" name="Object 9" descr="Pink tissue paper"/>
          <p:cNvGraphicFramePr>
            <a:graphicFrameLocks noChangeAspect="1"/>
          </p:cNvGraphicFramePr>
          <p:nvPr/>
        </p:nvGraphicFramePr>
        <p:xfrm>
          <a:off x="1752600" y="3475038"/>
          <a:ext cx="35687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3702" name="Equation" r:id="rId7" imgW="3568700" imgH="1054100" progId="Equation.DSMT4">
                  <p:embed/>
                </p:oleObj>
              </mc:Choice>
              <mc:Fallback>
                <p:oleObj name="Equation" r:id="rId7" imgW="3568700" imgH="10541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475038"/>
                        <a:ext cx="35687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13642" name="Rectangle 10" descr="Pink tissue paper"/>
          <p:cNvSpPr>
            <a:spLocks noChangeArrowheads="1"/>
          </p:cNvSpPr>
          <p:nvPr/>
        </p:nvSpPr>
        <p:spPr bwMode="auto">
          <a:xfrm>
            <a:off x="1676400" y="4572000"/>
            <a:ext cx="4343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points: a starting point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,</a:t>
            </a:r>
          </a:p>
        </p:txBody>
      </p:sp>
      <p:graphicFrame>
        <p:nvGraphicFramePr>
          <p:cNvPr id="3013643" name="Object 11" descr="Pink tissue paper"/>
          <p:cNvGraphicFramePr>
            <a:graphicFrameLocks noChangeAspect="1"/>
          </p:cNvGraphicFramePr>
          <p:nvPr/>
        </p:nvGraphicFramePr>
        <p:xfrm>
          <a:off x="5956300" y="4343400"/>
          <a:ext cx="20828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3703" name="Equation" r:id="rId9" imgW="2082800" imgH="1054100" progId="Equation.DSMT4">
                  <p:embed/>
                </p:oleObj>
              </mc:Choice>
              <mc:Fallback>
                <p:oleObj name="Equation" r:id="rId9" imgW="2082800" imgH="10541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6300" y="4343400"/>
                        <a:ext cx="20828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3644" name="Object 12" descr="Pink tissue paper"/>
          <p:cNvGraphicFramePr>
            <a:graphicFrameLocks noChangeAspect="1"/>
          </p:cNvGraphicFramePr>
          <p:nvPr/>
        </p:nvGraphicFramePr>
        <p:xfrm>
          <a:off x="1758950" y="5499100"/>
          <a:ext cx="20701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3704" name="Equation" r:id="rId11" imgW="2070100" imgH="1054100" progId="Equation.DSMT4">
                  <p:embed/>
                </p:oleObj>
              </mc:Choice>
              <mc:Fallback>
                <p:oleObj name="Equation" r:id="rId11" imgW="2070100" imgH="10541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8950" y="5499100"/>
                        <a:ext cx="20701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3645" name="Object 13" descr="Pink tissue paper"/>
          <p:cNvGraphicFramePr>
            <a:graphicFrameLocks noChangeAspect="1"/>
          </p:cNvGraphicFramePr>
          <p:nvPr/>
        </p:nvGraphicFramePr>
        <p:xfrm>
          <a:off x="3879850" y="5486400"/>
          <a:ext cx="20828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3705" name="Equation" r:id="rId13" imgW="2082800" imgH="1054100" progId="Equation.DSMT4">
                  <p:embed/>
                </p:oleObj>
              </mc:Choice>
              <mc:Fallback>
                <p:oleObj name="Equation" r:id="rId13" imgW="2082800" imgH="10541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9850" y="5486400"/>
                        <a:ext cx="20828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3646" name="Object 14" descr="Pink tissue paper"/>
          <p:cNvGraphicFramePr>
            <a:graphicFrameLocks noChangeAspect="1"/>
          </p:cNvGraphicFramePr>
          <p:nvPr/>
        </p:nvGraphicFramePr>
        <p:xfrm>
          <a:off x="6045200" y="5530850"/>
          <a:ext cx="19939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3706" name="Equation" r:id="rId15" imgW="1993900" imgH="939800" progId="Equation.DSMT4">
                  <p:embed/>
                </p:oleObj>
              </mc:Choice>
              <mc:Fallback>
                <p:oleObj name="Equation" r:id="rId15" imgW="1993900" imgH="9398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5200" y="5530850"/>
                        <a:ext cx="19939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C45E9B-3FF0-48FD-9B91-EFE680702F9B}" type="slidenum">
              <a:rPr lang="en-US"/>
              <a:pPr/>
              <a:t>26</a:t>
            </a:fld>
            <a:endParaRPr lang="en-CA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15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447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GRAPHING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sin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latin typeface="Arial Narrow" pitchFamily="34" charset="0"/>
              </a:rPr>
              <a:t> </a:t>
            </a:r>
            <a:r>
              <a:rPr lang="en-US">
                <a:latin typeface="Arial Narrow" pitchFamily="34" charset="0"/>
              </a:rPr>
              <a:t>AND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cos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solidFill>
                  <a:srgbClr val="3A018D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3015684" name="Text Box 4" descr="Pink tissue paper"/>
          <p:cNvSpPr txBox="1">
            <a:spLocks noChangeArrowheads="1"/>
          </p:cNvSpPr>
          <p:nvPr/>
        </p:nvSpPr>
        <p:spPr bwMode="auto">
          <a:xfrm>
            <a:off x="533400" y="2247900"/>
            <a:ext cx="82296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4</a:t>
            </a:r>
            <a:r>
              <a:rPr lang="en-US" sz="3200" b="0" baseline="0">
                <a:latin typeface="Times New Roman" pitchFamily="18" charset="0"/>
              </a:rPr>
              <a:t>	If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&gt; 0, for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y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=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a</a:t>
            </a:r>
            <a:r>
              <a:rPr lang="en-US" sz="16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sin</a:t>
            </a:r>
            <a:r>
              <a:rPr lang="en-US" sz="16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b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(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x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–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c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)</a:t>
            </a:r>
            <a:r>
              <a:rPr lang="en-US" sz="3200" b="0" baseline="0">
                <a:latin typeface="Times New Roman" pitchFamily="18" charset="0"/>
              </a:rPr>
              <a:t>, sketch one cycle of the sine curve, starting at (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, 0),</a:t>
            </a:r>
          </a:p>
        </p:txBody>
      </p:sp>
      <p:graphicFrame>
        <p:nvGraphicFramePr>
          <p:cNvPr id="3015685" name="Object 5" descr="Pink tissue paper"/>
          <p:cNvGraphicFramePr>
            <a:graphicFrameLocks noChangeAspect="1"/>
          </p:cNvGraphicFramePr>
          <p:nvPr/>
        </p:nvGraphicFramePr>
        <p:xfrm>
          <a:off x="4921250" y="3486150"/>
          <a:ext cx="20447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5726" name="Equation" r:id="rId5" imgW="2044440" imgH="1066680" progId="Equation.DSMT4">
                  <p:embed/>
                </p:oleObj>
              </mc:Choice>
              <mc:Fallback>
                <p:oleObj name="Equation" r:id="rId5" imgW="2044440" imgH="106668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1250" y="3486150"/>
                        <a:ext cx="20447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15686" name="Rectangle 6" descr="Pink tissue paper"/>
          <p:cNvSpPr>
            <a:spLocks noChangeArrowheads="1"/>
          </p:cNvSpPr>
          <p:nvPr/>
        </p:nvSpPr>
        <p:spPr bwMode="auto">
          <a:xfrm>
            <a:off x="1676400" y="3721100"/>
            <a:ext cx="3200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through the points</a:t>
            </a:r>
          </a:p>
        </p:txBody>
      </p:sp>
      <p:graphicFrame>
        <p:nvGraphicFramePr>
          <p:cNvPr id="3015687" name="Object 7" descr="Pink tissue paper"/>
          <p:cNvGraphicFramePr>
            <a:graphicFrameLocks noChangeAspect="1"/>
          </p:cNvGraphicFramePr>
          <p:nvPr/>
        </p:nvGraphicFramePr>
        <p:xfrm>
          <a:off x="4229100" y="4737100"/>
          <a:ext cx="28575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5727" name="Equation" r:id="rId7" imgW="2857500" imgH="1054100" progId="Equation.DSMT4">
                  <p:embed/>
                </p:oleObj>
              </mc:Choice>
              <mc:Fallback>
                <p:oleObj name="Equation" r:id="rId7" imgW="2857500" imgH="10541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9100" y="4737100"/>
                        <a:ext cx="28575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5688" name="Object 8" descr="Pink tissue paper"/>
          <p:cNvGraphicFramePr>
            <a:graphicFrameLocks noChangeAspect="1"/>
          </p:cNvGraphicFramePr>
          <p:nvPr/>
        </p:nvGraphicFramePr>
        <p:xfrm>
          <a:off x="7092950" y="3486150"/>
          <a:ext cx="18796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5728" name="Equation" r:id="rId9" imgW="1879560" imgH="1066680" progId="Equation.DSMT4">
                  <p:embed/>
                </p:oleObj>
              </mc:Choice>
              <mc:Fallback>
                <p:oleObj name="Equation" r:id="rId9" imgW="1879560" imgH="106668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2950" y="3486150"/>
                        <a:ext cx="18796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5689" name="Object 9" descr="Pink tissue paper"/>
          <p:cNvGraphicFramePr>
            <a:graphicFrameLocks noChangeAspect="1"/>
          </p:cNvGraphicFramePr>
          <p:nvPr/>
        </p:nvGraphicFramePr>
        <p:xfrm>
          <a:off x="1752600" y="4679950"/>
          <a:ext cx="23622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5729" name="Equation" r:id="rId11" imgW="2362200" imgH="1054100" progId="Equation.DSMT4">
                  <p:embed/>
                </p:oleObj>
              </mc:Choice>
              <mc:Fallback>
                <p:oleObj name="Equation" r:id="rId11" imgW="2362200" imgH="10541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4679950"/>
                        <a:ext cx="23622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572E1-BE8F-4ED3-A414-8572006A47AC}" type="slidenum">
              <a:rPr lang="en-US"/>
              <a:pPr/>
              <a:t>27</a:t>
            </a:fld>
            <a:endParaRPr lang="en-CA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17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447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GRAPHING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sin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latin typeface="Arial Narrow" pitchFamily="34" charset="0"/>
              </a:rPr>
              <a:t> </a:t>
            </a:r>
            <a:r>
              <a:rPr lang="en-US">
                <a:latin typeface="Arial Narrow" pitchFamily="34" charset="0"/>
              </a:rPr>
              <a:t>AND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cos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solidFill>
                  <a:srgbClr val="3A018D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3017732" name="Text Box 4" descr="Pink tissue paper"/>
          <p:cNvSpPr txBox="1">
            <a:spLocks noChangeArrowheads="1"/>
          </p:cNvSpPr>
          <p:nvPr/>
        </p:nvSpPr>
        <p:spPr bwMode="auto">
          <a:xfrm>
            <a:off x="533400" y="1816100"/>
            <a:ext cx="82296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4</a:t>
            </a:r>
            <a:r>
              <a:rPr lang="en-US" sz="3200" b="0" baseline="0">
                <a:latin typeface="Times New Roman" pitchFamily="18" charset="0"/>
              </a:rPr>
              <a:t>	</a:t>
            </a:r>
            <a:r>
              <a:rPr lang="en-US" sz="3200" baseline="0">
                <a:latin typeface="Times New Roman" pitchFamily="18" charset="0"/>
              </a:rPr>
              <a:t>continued</a:t>
            </a:r>
          </a:p>
          <a:p>
            <a:r>
              <a:rPr lang="en-US" sz="3200" b="0" baseline="0">
                <a:latin typeface="Times New Roman" pitchFamily="18" charset="0"/>
              </a:rPr>
              <a:t>	For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y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=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a</a:t>
            </a:r>
            <a:r>
              <a:rPr lang="en-US" sz="16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cos</a:t>
            </a:r>
            <a:r>
              <a:rPr lang="en-US" sz="1600" b="0" baseline="0">
                <a:solidFill>
                  <a:srgbClr val="EC008D"/>
                </a:solidFill>
                <a:latin typeface="Times New Roman" pitchFamily="18" charset="0"/>
              </a:rPr>
              <a:t>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b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(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x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 – </a:t>
            </a:r>
            <a:r>
              <a:rPr lang="en-US" sz="3200" b="0" i="1" baseline="0">
                <a:solidFill>
                  <a:srgbClr val="EC008D"/>
                </a:solidFill>
                <a:latin typeface="Times New Roman" pitchFamily="18" charset="0"/>
              </a:rPr>
              <a:t>c</a:t>
            </a:r>
            <a:r>
              <a:rPr lang="en-US" sz="3200" b="0" baseline="0">
                <a:solidFill>
                  <a:srgbClr val="EC008D"/>
                </a:solidFill>
                <a:latin typeface="Times New Roman" pitchFamily="18" charset="0"/>
              </a:rPr>
              <a:t>)</a:t>
            </a:r>
            <a:r>
              <a:rPr lang="en-US" sz="3200" b="0" baseline="0">
                <a:latin typeface="Times New Roman" pitchFamily="18" charset="0"/>
              </a:rPr>
              <a:t>, sketch one cycle of the cosine curve, starting at (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,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),</a:t>
            </a:r>
          </a:p>
        </p:txBody>
      </p:sp>
      <p:graphicFrame>
        <p:nvGraphicFramePr>
          <p:cNvPr id="3017733" name="Object 5" descr="Pink tissue paper"/>
          <p:cNvGraphicFramePr>
            <a:graphicFrameLocks noChangeAspect="1"/>
          </p:cNvGraphicFramePr>
          <p:nvPr/>
        </p:nvGraphicFramePr>
        <p:xfrm>
          <a:off x="4933950" y="3562350"/>
          <a:ext cx="20193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7774" name="Equation" r:id="rId5" imgW="2019240" imgH="1066680" progId="Equation.DSMT4">
                  <p:embed/>
                </p:oleObj>
              </mc:Choice>
              <mc:Fallback>
                <p:oleObj name="Equation" r:id="rId5" imgW="2019240" imgH="106668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3950" y="3562350"/>
                        <a:ext cx="20193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17734" name="Rectangle 6" descr="Pink tissue paper"/>
          <p:cNvSpPr>
            <a:spLocks noChangeArrowheads="1"/>
          </p:cNvSpPr>
          <p:nvPr/>
        </p:nvSpPr>
        <p:spPr bwMode="auto">
          <a:xfrm>
            <a:off x="1676400" y="3797300"/>
            <a:ext cx="3200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through the points</a:t>
            </a:r>
          </a:p>
        </p:txBody>
      </p:sp>
      <p:graphicFrame>
        <p:nvGraphicFramePr>
          <p:cNvPr id="3017735" name="Object 7" descr="Pink tissue paper"/>
          <p:cNvGraphicFramePr>
            <a:graphicFrameLocks noChangeAspect="1"/>
          </p:cNvGraphicFramePr>
          <p:nvPr/>
        </p:nvGraphicFramePr>
        <p:xfrm>
          <a:off x="5905500" y="4813300"/>
          <a:ext cx="28575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7775" name="Equation" r:id="rId7" imgW="2857500" imgH="1054100" progId="Equation.DSMT4">
                  <p:embed/>
                </p:oleObj>
              </mc:Choice>
              <mc:Fallback>
                <p:oleObj name="Equation" r:id="rId7" imgW="2857500" imgH="10541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4813300"/>
                        <a:ext cx="28575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7736" name="Object 8" descr="Pink tissue paper"/>
          <p:cNvGraphicFramePr>
            <a:graphicFrameLocks noChangeAspect="1"/>
          </p:cNvGraphicFramePr>
          <p:nvPr/>
        </p:nvGraphicFramePr>
        <p:xfrm>
          <a:off x="1498600" y="4756150"/>
          <a:ext cx="21590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7776" name="Equation" r:id="rId9" imgW="2159000" imgH="1054100" progId="Equation.DSMT4">
                  <p:embed/>
                </p:oleObj>
              </mc:Choice>
              <mc:Fallback>
                <p:oleObj name="Equation" r:id="rId9" imgW="2159000" imgH="10541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8600" y="4756150"/>
                        <a:ext cx="21590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17737" name="Object 9" descr="Pink tissue paper"/>
          <p:cNvGraphicFramePr>
            <a:graphicFrameLocks noChangeAspect="1"/>
          </p:cNvGraphicFramePr>
          <p:nvPr/>
        </p:nvGraphicFramePr>
        <p:xfrm>
          <a:off x="3746500" y="4756150"/>
          <a:ext cx="21209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17777" name="Equation" r:id="rId11" imgW="2120900" imgH="1054100" progId="Equation.DSMT4">
                  <p:embed/>
                </p:oleObj>
              </mc:Choice>
              <mc:Fallback>
                <p:oleObj name="Equation" r:id="rId11" imgW="2120900" imgH="10541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6500" y="4756150"/>
                        <a:ext cx="21209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216924-5CE8-4D01-84D1-15421B71B30B}" type="slidenum">
              <a:rPr lang="en-US"/>
              <a:pPr/>
              <a:t>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1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14478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PROCEDURE FOR GRAPHING</a:t>
            </a:r>
            <a:br>
              <a:rPr lang="en-US">
                <a:latin typeface="Arial Narrow" pitchFamily="34" charset="0"/>
              </a:rPr>
            </a:br>
            <a:r>
              <a:rPr lang="en-US">
                <a:latin typeface="Arial Narrow" pitchFamily="34" charset="0"/>
              </a:rPr>
              <a:t>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sin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latin typeface="Arial Narrow" pitchFamily="34" charset="0"/>
              </a:rPr>
              <a:t> </a:t>
            </a:r>
            <a:r>
              <a:rPr lang="en-US">
                <a:latin typeface="Arial Narrow" pitchFamily="34" charset="0"/>
              </a:rPr>
              <a:t>AND </a:t>
            </a:r>
            <a:r>
              <a:rPr lang="en-US" sz="4000" i="1"/>
              <a:t>y</a:t>
            </a:r>
            <a:r>
              <a:rPr lang="en-US" sz="2000" i="1"/>
              <a:t> </a:t>
            </a:r>
            <a:r>
              <a:rPr lang="en-US" sz="4000" i="1"/>
              <a:t>=</a:t>
            </a:r>
            <a:r>
              <a:rPr lang="en-US" sz="2000" i="1"/>
              <a:t> </a:t>
            </a:r>
            <a:r>
              <a:rPr lang="en-US" sz="4000" i="1"/>
              <a:t>a</a:t>
            </a:r>
            <a:r>
              <a:rPr lang="en-US" sz="1600" i="1"/>
              <a:t> </a:t>
            </a:r>
            <a:r>
              <a:rPr lang="en-US" sz="4000"/>
              <a:t>cos</a:t>
            </a:r>
            <a:r>
              <a:rPr lang="en-US" sz="1600" i="1"/>
              <a:t> </a:t>
            </a:r>
            <a:r>
              <a:rPr lang="en-US" sz="4000" i="1"/>
              <a:t>b</a:t>
            </a:r>
            <a:r>
              <a:rPr lang="en-US" sz="4000"/>
              <a:t>(</a:t>
            </a:r>
            <a:r>
              <a:rPr lang="en-US" sz="4000" i="1"/>
              <a:t>x – c</a:t>
            </a:r>
            <a:r>
              <a:rPr lang="en-US" sz="4000"/>
              <a:t>)</a:t>
            </a:r>
            <a:r>
              <a:rPr lang="en-US" i="1">
                <a:solidFill>
                  <a:srgbClr val="3A018D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3019780" name="Text Box 4" descr="Pink tissue paper"/>
          <p:cNvSpPr txBox="1">
            <a:spLocks noChangeArrowheads="1"/>
          </p:cNvSpPr>
          <p:nvPr/>
        </p:nvSpPr>
        <p:spPr bwMode="auto">
          <a:xfrm>
            <a:off x="533400" y="1816100"/>
            <a:ext cx="8229600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143000" indent="-11430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7145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22860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8575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3429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800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5257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4	continued</a:t>
            </a:r>
          </a:p>
          <a:p>
            <a:r>
              <a:rPr lang="en-US" sz="3200" b="0" baseline="0">
                <a:latin typeface="Times New Roman" pitchFamily="18" charset="0"/>
              </a:rPr>
              <a:t>	For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&lt; 0, reflect the graph of</a:t>
            </a:r>
          </a:p>
          <a:p>
            <a:r>
              <a:rPr lang="en-US" sz="3200" b="0" baseline="0">
                <a:latin typeface="Times New Roman" pitchFamily="18" charset="0"/>
              </a:rPr>
              <a:t>	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sin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b</a:t>
            </a:r>
            <a:r>
              <a:rPr lang="en-US" sz="3200" b="0" baseline="0">
                <a:latin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–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)  or 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=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baseline="0">
                <a:latin typeface="Times New Roman" pitchFamily="18" charset="0"/>
              </a:rPr>
              <a:t>cos</a:t>
            </a:r>
            <a:r>
              <a:rPr lang="en-US" sz="1600" b="0" baseline="0">
                <a:latin typeface="Times New Roman" pitchFamily="18" charset="0"/>
              </a:rPr>
              <a:t> </a:t>
            </a:r>
            <a:r>
              <a:rPr lang="en-US" sz="3200" b="0" i="1" baseline="0">
                <a:latin typeface="Times New Roman" pitchFamily="18" charset="0"/>
              </a:rPr>
              <a:t>b</a:t>
            </a:r>
            <a:r>
              <a:rPr lang="en-US" sz="3200" b="0" baseline="0">
                <a:latin typeface="Times New Roman" pitchFamily="18" charset="0"/>
              </a:rPr>
              <a:t>(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– </a:t>
            </a:r>
            <a:r>
              <a:rPr lang="en-US" sz="3200" b="0" i="1" baseline="0">
                <a:latin typeface="Times New Roman" pitchFamily="18" charset="0"/>
              </a:rPr>
              <a:t>c</a:t>
            </a:r>
            <a:r>
              <a:rPr lang="en-US" sz="3200" b="0" baseline="0">
                <a:latin typeface="Times New Roman" pitchFamily="18" charset="0"/>
              </a:rPr>
              <a:t>), in the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-axis.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F009B-6B8B-4C86-AFB1-A5218B3888DE}" type="slidenum">
              <a:rPr lang="en-US"/>
              <a:pPr/>
              <a:t>29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689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06893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)</a:t>
            </a:r>
            <a:endParaRPr lang="en-US" b="0" baseline="0"/>
          </a:p>
        </p:txBody>
      </p:sp>
      <p:sp>
        <p:nvSpPr>
          <p:cNvPr id="3068932" name="Text Box 4" descr="Pink tissue paper"/>
          <p:cNvSpPr txBox="1">
            <a:spLocks noChangeArrowheads="1"/>
          </p:cNvSpPr>
          <p:nvPr/>
        </p:nvSpPr>
        <p:spPr bwMode="auto">
          <a:xfrm>
            <a:off x="647700" y="1466850"/>
            <a:ext cx="81915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Graph                                        over a one-period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interval.</a:t>
            </a:r>
          </a:p>
        </p:txBody>
      </p:sp>
      <p:sp>
        <p:nvSpPr>
          <p:cNvPr id="3068933" name="Text Box 5" descr="Pink tissue paper"/>
          <p:cNvSpPr txBox="1">
            <a:spLocks noChangeArrowheads="1"/>
          </p:cNvSpPr>
          <p:nvPr/>
        </p:nvSpPr>
        <p:spPr bwMode="auto">
          <a:xfrm>
            <a:off x="647700" y="30543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068935" name="Text Box 7" descr="Pink tissue paper"/>
          <p:cNvSpPr txBox="1">
            <a:spLocks noChangeArrowheads="1"/>
          </p:cNvSpPr>
          <p:nvPr/>
        </p:nvSpPr>
        <p:spPr bwMode="auto">
          <a:xfrm>
            <a:off x="838200" y="3581400"/>
            <a:ext cx="7658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aseline="0">
                <a:latin typeface="Times New Roman" pitchFamily="18" charset="0"/>
              </a:rPr>
              <a:t>Step 1</a:t>
            </a:r>
            <a:r>
              <a:rPr lang="en-US" sz="3200" b="0" baseline="0">
                <a:latin typeface="Times New Roman" pitchFamily="18" charset="0"/>
              </a:rPr>
              <a:t> amplitude =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 = |</a:t>
            </a:r>
            <a:r>
              <a:rPr lang="en-US" sz="3200" b="0" baseline="0">
                <a:solidFill>
                  <a:srgbClr val="418E33"/>
                </a:solidFill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solidFill>
                  <a:srgbClr val="418E33"/>
                </a:solidFill>
                <a:latin typeface="Times New Roman" pitchFamily="18" charset="0"/>
              </a:rPr>
              <a:t>1</a:t>
            </a:r>
            <a:r>
              <a:rPr lang="en-US" sz="3200" b="0" baseline="0">
                <a:latin typeface="Times New Roman" pitchFamily="18" charset="0"/>
              </a:rPr>
              <a:t>| = 1</a:t>
            </a:r>
            <a:endParaRPr lang="en-US" sz="3200" baseline="0">
              <a:latin typeface="Times New Roman" pitchFamily="18" charset="0"/>
            </a:endParaRPr>
          </a:p>
        </p:txBody>
      </p:sp>
      <p:pic>
        <p:nvPicPr>
          <p:cNvPr id="3068936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47775"/>
            <a:ext cx="390525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8937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4314825"/>
            <a:ext cx="4067175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68938" name="Picture 10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5562600"/>
            <a:ext cx="3752850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A9E8A-4E4D-4B66-A475-6C995B1A0A39}" type="slidenum">
              <a:rPr lang="en-US"/>
              <a:pPr/>
              <a:t>30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70988" name="Picture 12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048000"/>
            <a:ext cx="390525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097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070979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)</a:t>
            </a:r>
            <a:endParaRPr lang="en-US" b="0" baseline="0"/>
          </a:p>
        </p:txBody>
      </p:sp>
      <p:sp>
        <p:nvSpPr>
          <p:cNvPr id="3070981" name="Text Box 5" descr="Pink tissue paper"/>
          <p:cNvSpPr txBox="1">
            <a:spLocks noChangeArrowheads="1"/>
          </p:cNvSpPr>
          <p:nvPr/>
        </p:nvSpPr>
        <p:spPr bwMode="auto">
          <a:xfrm>
            <a:off x="647700" y="914400"/>
            <a:ext cx="37719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70982" name="Text Box 6" descr="Pink tissue paper"/>
          <p:cNvSpPr txBox="1">
            <a:spLocks noChangeArrowheads="1"/>
          </p:cNvSpPr>
          <p:nvPr/>
        </p:nvSpPr>
        <p:spPr bwMode="auto">
          <a:xfrm>
            <a:off x="838200" y="1371600"/>
            <a:ext cx="7658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aseline="0">
                <a:latin typeface="Times New Roman" pitchFamily="18" charset="0"/>
              </a:rPr>
              <a:t>Step 2</a:t>
            </a:r>
            <a:r>
              <a:rPr lang="en-US" sz="3200" b="0" baseline="0">
                <a:latin typeface="Times New Roman" pitchFamily="18" charset="0"/>
              </a:rPr>
              <a:t> One cycle is graphed over the interval</a:t>
            </a:r>
            <a:endParaRPr lang="en-US" sz="3200" baseline="0">
              <a:latin typeface="Times New Roman" pitchFamily="18" charset="0"/>
            </a:endParaRPr>
          </a:p>
        </p:txBody>
      </p:sp>
      <p:pic>
        <p:nvPicPr>
          <p:cNvPr id="3070986" name="Picture 10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51038"/>
            <a:ext cx="481965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0987" name="Text Box 11" descr="Pink tissue paper"/>
          <p:cNvSpPr txBox="1">
            <a:spLocks noChangeArrowheads="1"/>
          </p:cNvSpPr>
          <p:nvPr/>
        </p:nvSpPr>
        <p:spPr bwMode="auto">
          <a:xfrm>
            <a:off x="852488" y="3173413"/>
            <a:ext cx="76581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4913" indent="-1204913">
              <a:defRPr sz="2400">
                <a:solidFill>
                  <a:schemeClr val="tx1"/>
                </a:solidFill>
                <a:latin typeface="Arial" charset="0"/>
              </a:defRPr>
            </a:lvl1pPr>
            <a:lvl2pPr marL="1376363">
              <a:defRPr sz="2400">
                <a:solidFill>
                  <a:schemeClr val="tx1"/>
                </a:solidFill>
                <a:latin typeface="Arial" charset="0"/>
              </a:defRPr>
            </a:lvl2pPr>
            <a:lvl3pPr marL="1490663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4963"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4</a:t>
            </a:r>
          </a:p>
          <a:p>
            <a:pPr>
              <a:lnSpc>
                <a:spcPct val="150000"/>
              </a:lnSpc>
            </a:pPr>
            <a:r>
              <a:rPr lang="en-US" sz="3200" baseline="0">
                <a:latin typeface="Times New Roman" pitchFamily="18" charset="0"/>
              </a:rPr>
              <a:t>	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-coordinates of the five key points:</a:t>
            </a:r>
          </a:p>
        </p:txBody>
      </p:sp>
      <p:pic>
        <p:nvPicPr>
          <p:cNvPr id="3070991" name="Picture 15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524375"/>
            <a:ext cx="62484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0992" name="Picture 16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5505450"/>
            <a:ext cx="266700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0993" name="Picture 17" descr="Pink tissue pap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505450"/>
            <a:ext cx="3371850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ADDE4-C8FA-40B1-8092-4BF4A2EA8344}" type="slidenum">
              <a:rPr lang="en-US"/>
              <a:pPr/>
              <a:t>31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73037" name="Picture 13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343275"/>
            <a:ext cx="5391150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3027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073028" name="Rectangle 4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)</a:t>
            </a:r>
            <a:endParaRPr lang="en-US" b="0" baseline="0"/>
          </a:p>
        </p:txBody>
      </p:sp>
      <p:sp>
        <p:nvSpPr>
          <p:cNvPr id="3073029" name="Text Box 5" descr="Pink tissue paper"/>
          <p:cNvSpPr txBox="1">
            <a:spLocks noChangeArrowheads="1"/>
          </p:cNvSpPr>
          <p:nvPr/>
        </p:nvSpPr>
        <p:spPr bwMode="auto">
          <a:xfrm>
            <a:off x="647700" y="914400"/>
            <a:ext cx="37719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73030" name="Text Box 6" descr="Pink tissue paper"/>
          <p:cNvSpPr txBox="1">
            <a:spLocks noChangeArrowheads="1"/>
          </p:cNvSpPr>
          <p:nvPr/>
        </p:nvSpPr>
        <p:spPr bwMode="auto">
          <a:xfrm>
            <a:off x="838200" y="1371600"/>
            <a:ext cx="7658100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46175" indent="-1146175">
              <a:defRPr sz="2400">
                <a:solidFill>
                  <a:schemeClr val="tx1"/>
                </a:solidFill>
                <a:latin typeface="Arial" charset="0"/>
              </a:defRPr>
            </a:lvl1pPr>
            <a:lvl2pPr marL="1376363">
              <a:defRPr sz="2400">
                <a:solidFill>
                  <a:schemeClr val="tx1"/>
                </a:solidFill>
                <a:latin typeface="Arial" charset="0"/>
              </a:defRPr>
            </a:lvl2pPr>
            <a:lvl3pPr marL="1490663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4963"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Step 4</a:t>
            </a:r>
            <a:r>
              <a:rPr lang="en-US" sz="3200" b="0" baseline="0">
                <a:latin typeface="Times New Roman" pitchFamily="18" charset="0"/>
              </a:rPr>
              <a:t> Because 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 =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3200" b="0" baseline="0">
                <a:latin typeface="Times New Roman" pitchFamily="18" charset="0"/>
              </a:rPr>
              <a:t>1 &lt; 0, graph</a:t>
            </a:r>
          </a:p>
          <a:p>
            <a:pPr>
              <a:lnSpc>
                <a:spcPct val="150000"/>
              </a:lnSpc>
            </a:pPr>
            <a:r>
              <a:rPr lang="en-US" sz="3200" baseline="0">
                <a:latin typeface="Times New Roman" pitchFamily="18" charset="0"/>
              </a:rPr>
              <a:t>                                                        </a:t>
            </a:r>
            <a:r>
              <a:rPr lang="en-US" sz="3200" b="0" baseline="0">
                <a:latin typeface="Times New Roman" pitchFamily="18" charset="0"/>
              </a:rPr>
              <a:t>and reflect this graph in the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-axis.</a:t>
            </a:r>
          </a:p>
        </p:txBody>
      </p:sp>
      <p:pic>
        <p:nvPicPr>
          <p:cNvPr id="3073036" name="Picture 1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05000"/>
            <a:ext cx="43053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3039" name="Text Box 15"/>
          <p:cNvSpPr txBox="1">
            <a:spLocks noChangeArrowheads="1"/>
          </p:cNvSpPr>
          <p:nvPr/>
        </p:nvSpPr>
        <p:spPr bwMode="auto">
          <a:xfrm>
            <a:off x="6224588" y="3443288"/>
            <a:ext cx="481012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l-GR" sz="2800" b="0" i="1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800" b="0" baseline="0">
                <a:solidFill>
                  <a:srgbClr val="00ADEE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el-GR" sz="2800" b="0" i="1" baseline="0">
              <a:solidFill>
                <a:srgbClr val="00ADE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040" name="Text Box 16"/>
          <p:cNvSpPr txBox="1">
            <a:spLocks noChangeArrowheads="1"/>
          </p:cNvSpPr>
          <p:nvPr/>
        </p:nvSpPr>
        <p:spPr bwMode="auto">
          <a:xfrm>
            <a:off x="6248400" y="3946525"/>
            <a:ext cx="184150" cy="168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800"/>
          </a:p>
        </p:txBody>
      </p:sp>
      <p:sp>
        <p:nvSpPr>
          <p:cNvPr id="3073041" name="Text Box 17"/>
          <p:cNvSpPr txBox="1">
            <a:spLocks noChangeArrowheads="1"/>
          </p:cNvSpPr>
          <p:nvPr/>
        </p:nvSpPr>
        <p:spPr bwMode="auto">
          <a:xfrm>
            <a:off x="6224588" y="5991225"/>
            <a:ext cx="481012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l-GR" sz="2800" b="0" i="1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800" b="0" baseline="0">
                <a:solidFill>
                  <a:srgbClr val="EC008D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el-GR" sz="2800" b="0" i="1" baseline="0">
              <a:solidFill>
                <a:srgbClr val="EC008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042" name="Text Box 18"/>
          <p:cNvSpPr txBox="1">
            <a:spLocks noChangeArrowheads="1"/>
          </p:cNvSpPr>
          <p:nvPr/>
        </p:nvSpPr>
        <p:spPr bwMode="auto">
          <a:xfrm>
            <a:off x="6254750" y="6510338"/>
            <a:ext cx="184150" cy="168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80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3BA7B9-EE24-463F-A897-167CE9BF1069}" type="slidenum">
              <a:rPr lang="en-US"/>
              <a:pPr/>
              <a:t>32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75080" name="Picture 8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00250"/>
            <a:ext cx="8248650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5075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075076" name="Rectangle 4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Period and Phase Shift</a:t>
            </a:r>
          </a:p>
        </p:txBody>
      </p:sp>
      <p:sp>
        <p:nvSpPr>
          <p:cNvPr id="3075078" name="Text Box 6" descr="Pink tissue paper"/>
          <p:cNvSpPr txBox="1">
            <a:spLocks noChangeArrowheads="1"/>
          </p:cNvSpPr>
          <p:nvPr/>
        </p:nvSpPr>
        <p:spPr bwMode="auto">
          <a:xfrm>
            <a:off x="609600" y="1219200"/>
            <a:ext cx="8229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376363">
              <a:defRPr sz="2400">
                <a:solidFill>
                  <a:schemeClr val="tx1"/>
                </a:solidFill>
                <a:latin typeface="Arial" charset="0"/>
              </a:defRPr>
            </a:lvl2pPr>
            <a:lvl3pPr marL="1490663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4963">
              <a:defRPr sz="2400">
                <a:solidFill>
                  <a:schemeClr val="tx1"/>
                </a:solidFill>
                <a:latin typeface="Arial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the period and the phase shift of each function.</a:t>
            </a:r>
          </a:p>
        </p:txBody>
      </p:sp>
      <p:sp>
        <p:nvSpPr>
          <p:cNvPr id="3075081" name="Text Box 9" descr="Pink tissue paper"/>
          <p:cNvSpPr txBox="1">
            <a:spLocks noChangeArrowheads="1"/>
          </p:cNvSpPr>
          <p:nvPr/>
        </p:nvSpPr>
        <p:spPr bwMode="auto">
          <a:xfrm>
            <a:off x="647700" y="3206750"/>
            <a:ext cx="37719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3075082" name="Picture 10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913" y="3971925"/>
            <a:ext cx="3448050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5083" name="Text Box 11" descr="Pink tissue paper"/>
          <p:cNvSpPr txBox="1">
            <a:spLocks noChangeArrowheads="1"/>
          </p:cNvSpPr>
          <p:nvPr/>
        </p:nvSpPr>
        <p:spPr bwMode="auto">
          <a:xfrm>
            <a:off x="723900" y="3581400"/>
            <a:ext cx="78867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833563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947863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062163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a.	</a:t>
            </a:r>
            <a:r>
              <a:rPr lang="en-US" sz="3200" b="0" baseline="0">
                <a:latin typeface="Times New Roman" pitchFamily="18" charset="0"/>
              </a:rPr>
              <a:t>Use the distributive property to rewrite: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	</a:t>
            </a:r>
            <a:r>
              <a:rPr lang="en-US" sz="3200" b="0" i="1" baseline="0">
                <a:latin typeface="Times New Roman" pitchFamily="18" charset="0"/>
              </a:rPr>
              <a:t>y</a:t>
            </a:r>
            <a:r>
              <a:rPr lang="en-US" sz="3200" b="0" baseline="0">
                <a:latin typeface="Times New Roman" pitchFamily="18" charset="0"/>
              </a:rPr>
              <a:t> </a:t>
            </a:r>
          </a:p>
        </p:txBody>
      </p:sp>
      <p:pic>
        <p:nvPicPr>
          <p:cNvPr id="3075084" name="Picture 12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257800"/>
            <a:ext cx="3286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085" name="Picture 13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5419725"/>
            <a:ext cx="340042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8B195-78B8-481E-9816-B12CB225D02B}" type="slidenum">
              <a:rPr lang="en-US"/>
              <a:pPr/>
              <a:t>33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77123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077124" name="Rectangle 4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Finding Period and Phase Shift</a:t>
            </a:r>
          </a:p>
        </p:txBody>
      </p:sp>
      <p:sp>
        <p:nvSpPr>
          <p:cNvPr id="3077126" name="Text Box 6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37719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77128" name="Text Box 8" descr="Pink tissue paper"/>
          <p:cNvSpPr txBox="1">
            <a:spLocks noChangeArrowheads="1"/>
          </p:cNvSpPr>
          <p:nvPr/>
        </p:nvSpPr>
        <p:spPr bwMode="auto">
          <a:xfrm>
            <a:off x="723900" y="1600200"/>
            <a:ext cx="7886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833563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947863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062163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aseline="0">
                <a:latin typeface="Times New Roman" pitchFamily="18" charset="0"/>
              </a:rPr>
              <a:t>b.	</a:t>
            </a:r>
            <a:r>
              <a:rPr lang="en-US" sz="3200" b="0" baseline="0">
                <a:latin typeface="Times New Roman" pitchFamily="18" charset="0"/>
              </a:rPr>
              <a:t>Use the distributive property to rewrite:</a:t>
            </a:r>
          </a:p>
        </p:txBody>
      </p:sp>
      <p:pic>
        <p:nvPicPr>
          <p:cNvPr id="3077132" name="Picture 12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2209800"/>
            <a:ext cx="4067175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133" name="Picture 13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114800"/>
            <a:ext cx="40195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134" name="Picture 14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334000"/>
            <a:ext cx="375285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54313-F9EF-4AD0-ADFB-5485C09868DB}" type="slidenum">
              <a:rPr lang="en-US"/>
              <a:pPr/>
              <a:t>34</a:t>
            </a:fld>
            <a:endParaRPr lang="en-CA"/>
          </a:p>
        </p:txBody>
      </p:sp>
      <p:sp>
        <p:nvSpPr>
          <p:cNvPr id="2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2182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02182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</a:t>
            </a:r>
            <a:r>
              <a:rPr lang="en-US" sz="3000" b="0" i="1" baseline="0">
                <a:latin typeface="Times New Roman" pitchFamily="18" charset="0"/>
              </a:rPr>
              <a:t> k</a:t>
            </a:r>
            <a:r>
              <a:rPr lang="en-US" sz="3000" b="0" baseline="0">
                <a:latin typeface="Times New Roman" pitchFamily="18" charset="0"/>
              </a:rPr>
              <a:t>)</a:t>
            </a:r>
            <a:endParaRPr lang="en-US" sz="3000" b="0" i="1" baseline="0">
              <a:latin typeface="Times New Roman" pitchFamily="18" charset="0"/>
            </a:endParaRPr>
          </a:p>
        </p:txBody>
      </p:sp>
      <p:sp>
        <p:nvSpPr>
          <p:cNvPr id="3021828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Graph                                 over a one-period interval.</a:t>
            </a:r>
          </a:p>
        </p:txBody>
      </p:sp>
      <p:graphicFrame>
        <p:nvGraphicFramePr>
          <p:cNvPr id="3021829" name="Object 5" descr="Pink tissue paper"/>
          <p:cNvGraphicFramePr>
            <a:graphicFrameLocks noChangeAspect="1"/>
          </p:cNvGraphicFramePr>
          <p:nvPr/>
        </p:nvGraphicFramePr>
        <p:xfrm>
          <a:off x="1917700" y="1006475"/>
          <a:ext cx="29591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902" name="Equation" r:id="rId5" imgW="2958840" imgH="1066680" progId="Equation.DSMT4">
                  <p:embed/>
                </p:oleObj>
              </mc:Choice>
              <mc:Fallback>
                <p:oleObj name="Equation" r:id="rId5" imgW="2958840" imgH="106668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7700" y="1006475"/>
                        <a:ext cx="29591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21831" name="Text Box 7" descr="Pink tissue paper"/>
          <p:cNvSpPr txBox="1">
            <a:spLocks noChangeArrowheads="1"/>
          </p:cNvSpPr>
          <p:nvPr/>
        </p:nvSpPr>
        <p:spPr bwMode="auto">
          <a:xfrm>
            <a:off x="660400" y="2451100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021832" name="Text Box 8" descr="Pink tissue paper"/>
          <p:cNvSpPr txBox="1">
            <a:spLocks noChangeArrowheads="1"/>
          </p:cNvSpPr>
          <p:nvPr/>
        </p:nvSpPr>
        <p:spPr bwMode="auto">
          <a:xfrm>
            <a:off x="647700" y="2955925"/>
            <a:ext cx="255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Rewrite is as:</a:t>
            </a:r>
          </a:p>
        </p:txBody>
      </p:sp>
      <p:graphicFrame>
        <p:nvGraphicFramePr>
          <p:cNvPr id="3021833" name="Object 9" descr="Pink tissue paper"/>
          <p:cNvGraphicFramePr>
            <a:graphicFrameLocks noChangeAspect="1"/>
          </p:cNvGraphicFramePr>
          <p:nvPr/>
        </p:nvGraphicFramePr>
        <p:xfrm>
          <a:off x="3111500" y="2755900"/>
          <a:ext cx="2984500" cy="105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903" name="Equation" r:id="rId7" imgW="2984500" imgH="1054100" progId="Equation.DSMT4">
                  <p:embed/>
                </p:oleObj>
              </mc:Choice>
              <mc:Fallback>
                <p:oleObj name="Equation" r:id="rId7" imgW="2984500" imgH="10541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500" y="2755900"/>
                        <a:ext cx="2984500" cy="105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21834" name="Text Box 10" descr="Pink tissue paper"/>
          <p:cNvSpPr txBox="1">
            <a:spLocks noChangeArrowheads="1"/>
          </p:cNvSpPr>
          <p:nvPr/>
        </p:nvSpPr>
        <p:spPr bwMode="auto">
          <a:xfrm>
            <a:off x="657225" y="3657600"/>
            <a:ext cx="263525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Amplitude = 3</a:t>
            </a:r>
          </a:p>
        </p:txBody>
      </p:sp>
      <p:grpSp>
        <p:nvGrpSpPr>
          <p:cNvPr id="3021835" name="Group 11"/>
          <p:cNvGrpSpPr>
            <a:grpSpLocks/>
          </p:cNvGrpSpPr>
          <p:nvPr/>
        </p:nvGrpSpPr>
        <p:grpSpPr bwMode="auto">
          <a:xfrm>
            <a:off x="685800" y="4394200"/>
            <a:ext cx="2781300" cy="939800"/>
            <a:chOff x="2784" y="2448"/>
            <a:chExt cx="1752" cy="592"/>
          </a:xfrm>
        </p:grpSpPr>
        <p:graphicFrame>
          <p:nvGraphicFramePr>
            <p:cNvPr id="3021836" name="Object 12" descr="Pink tissue paper"/>
            <p:cNvGraphicFramePr>
              <a:graphicFrameLocks noChangeAspect="1"/>
            </p:cNvGraphicFramePr>
            <p:nvPr/>
          </p:nvGraphicFramePr>
          <p:xfrm>
            <a:off x="3552" y="2448"/>
            <a:ext cx="98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21904" name="Equation" r:id="rId9" imgW="1562100" imgH="939800" progId="Equation.DSMT4">
                    <p:embed/>
                  </p:oleObj>
                </mc:Choice>
                <mc:Fallback>
                  <p:oleObj name="Equation" r:id="rId9" imgW="1562100" imgH="939800" progId="Equation.DSMT4">
                    <p:embed/>
                    <p:pic>
                      <p:nvPicPr>
                        <p:cNvPr id="0" name="Object 12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2" y="2448"/>
                          <a:ext cx="98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21837" name="Text Box 13" descr="Pink tissue paper"/>
            <p:cNvSpPr txBox="1">
              <a:spLocks noChangeArrowheads="1"/>
            </p:cNvSpPr>
            <p:nvPr/>
          </p:nvSpPr>
          <p:spPr bwMode="auto">
            <a:xfrm>
              <a:off x="2784" y="2540"/>
              <a:ext cx="1036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Period</a:t>
              </a:r>
            </a:p>
          </p:txBody>
        </p:sp>
      </p:grpSp>
      <p:grpSp>
        <p:nvGrpSpPr>
          <p:cNvPr id="3021838" name="Group 14"/>
          <p:cNvGrpSpPr>
            <a:grpSpLocks/>
          </p:cNvGrpSpPr>
          <p:nvPr/>
        </p:nvGrpSpPr>
        <p:grpSpPr bwMode="auto">
          <a:xfrm>
            <a:off x="4876800" y="3962400"/>
            <a:ext cx="2628900" cy="939800"/>
            <a:chOff x="2880" y="3136"/>
            <a:chExt cx="1656" cy="592"/>
          </a:xfrm>
        </p:grpSpPr>
        <p:sp>
          <p:nvSpPr>
            <p:cNvPr id="3021839" name="Text Box 15" descr="Pink tissue paper"/>
            <p:cNvSpPr txBox="1">
              <a:spLocks noChangeArrowheads="1"/>
            </p:cNvSpPr>
            <p:nvPr/>
          </p:nvSpPr>
          <p:spPr bwMode="auto">
            <a:xfrm>
              <a:off x="2880" y="3216"/>
              <a:ext cx="1440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Phase shift</a:t>
              </a:r>
            </a:p>
          </p:txBody>
        </p:sp>
        <p:graphicFrame>
          <p:nvGraphicFramePr>
            <p:cNvPr id="3021840" name="Object 16" descr="Pink tissue paper"/>
            <p:cNvGraphicFramePr>
              <a:graphicFrameLocks noChangeAspect="1"/>
            </p:cNvGraphicFramePr>
            <p:nvPr/>
          </p:nvGraphicFramePr>
          <p:xfrm>
            <a:off x="4112" y="3136"/>
            <a:ext cx="42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21905" name="Equation" r:id="rId11" imgW="673100" imgH="939800" progId="Equation.DSMT4">
                    <p:embed/>
                  </p:oleObj>
                </mc:Choice>
                <mc:Fallback>
                  <p:oleObj name="Equation" r:id="rId11" imgW="673100" imgH="939800" progId="Equation.DSMT4">
                    <p:embed/>
                    <p:pic>
                      <p:nvPicPr>
                        <p:cNvPr id="0" name="Object 16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12" y="3136"/>
                          <a:ext cx="42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21841" name="Group 17"/>
          <p:cNvGrpSpPr>
            <a:grpSpLocks/>
          </p:cNvGrpSpPr>
          <p:nvPr/>
        </p:nvGrpSpPr>
        <p:grpSpPr bwMode="auto">
          <a:xfrm>
            <a:off x="685800" y="5461000"/>
            <a:ext cx="3162300" cy="939800"/>
            <a:chOff x="384" y="3136"/>
            <a:chExt cx="1992" cy="592"/>
          </a:xfrm>
        </p:grpSpPr>
        <p:sp>
          <p:nvSpPr>
            <p:cNvPr id="3021842" name="Text Box 18" descr="Pink tissue paper"/>
            <p:cNvSpPr txBox="1">
              <a:spLocks noChangeArrowheads="1"/>
            </p:cNvSpPr>
            <p:nvPr/>
          </p:nvSpPr>
          <p:spPr bwMode="auto">
            <a:xfrm>
              <a:off x="384" y="3216"/>
              <a:ext cx="1632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200" b="0" baseline="0">
                  <a:latin typeface="Times New Roman" pitchFamily="18" charset="0"/>
                </a:rPr>
                <a:t>Starting point</a:t>
              </a:r>
            </a:p>
          </p:txBody>
        </p:sp>
        <p:graphicFrame>
          <p:nvGraphicFramePr>
            <p:cNvPr id="3021843" name="Object 19" descr="Pink tissue paper"/>
            <p:cNvGraphicFramePr>
              <a:graphicFrameLocks noChangeAspect="1"/>
            </p:cNvGraphicFramePr>
            <p:nvPr/>
          </p:nvGraphicFramePr>
          <p:xfrm>
            <a:off x="1952" y="3136"/>
            <a:ext cx="42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21906" name="Equation" r:id="rId13" imgW="673100" imgH="939800" progId="Equation.DSMT4">
                    <p:embed/>
                  </p:oleObj>
                </mc:Choice>
                <mc:Fallback>
                  <p:oleObj name="Equation" r:id="rId13" imgW="673100" imgH="939800" progId="Equation.DSMT4">
                    <p:embed/>
                    <p:pic>
                      <p:nvPicPr>
                        <p:cNvPr id="0" name="Object 19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2" y="3136"/>
                          <a:ext cx="42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21845" name="Text Box 21" descr="Pink tissue paper"/>
          <p:cNvSpPr txBox="1">
            <a:spLocks noChangeArrowheads="1"/>
          </p:cNvSpPr>
          <p:nvPr/>
        </p:nvSpPr>
        <p:spPr bwMode="auto">
          <a:xfrm>
            <a:off x="4876800" y="4876800"/>
            <a:ext cx="2590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One cycle</a:t>
            </a:r>
          </a:p>
        </p:txBody>
      </p:sp>
      <p:graphicFrame>
        <p:nvGraphicFramePr>
          <p:cNvPr id="3021846" name="Object 22" descr="Pink tissue paper"/>
          <p:cNvGraphicFramePr>
            <a:graphicFrameLocks noChangeAspect="1"/>
          </p:cNvGraphicFramePr>
          <p:nvPr/>
        </p:nvGraphicFramePr>
        <p:xfrm>
          <a:off x="5270500" y="5438775"/>
          <a:ext cx="36449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907" name="Equation" r:id="rId14" imgW="3644640" imgH="1066680" progId="Equation.DSMT4">
                  <p:embed/>
                </p:oleObj>
              </mc:Choice>
              <mc:Fallback>
                <p:oleObj name="Equation" r:id="rId14" imgW="3644640" imgH="1066680" progId="Equation.DSMT4">
                  <p:embed/>
                  <p:pic>
                    <p:nvPicPr>
                      <p:cNvPr id="0" name="Object 2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0" y="5438775"/>
                        <a:ext cx="36449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34581A-2F12-4D8F-8842-2DBEB066D327}" type="slidenum">
              <a:rPr lang="en-US"/>
              <a:pPr/>
              <a:t>35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2387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023875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</a:t>
            </a:r>
            <a:r>
              <a:rPr lang="en-US" sz="3000" b="0" i="1" baseline="0">
                <a:latin typeface="Times New Roman" pitchFamily="18" charset="0"/>
              </a:rPr>
              <a:t> k</a:t>
            </a:r>
            <a:r>
              <a:rPr lang="en-US" sz="3000" b="0" baseline="0">
                <a:latin typeface="Times New Roman" pitchFamily="18" charset="0"/>
              </a:rPr>
              <a:t>)</a:t>
            </a:r>
          </a:p>
        </p:txBody>
      </p:sp>
      <p:sp>
        <p:nvSpPr>
          <p:cNvPr id="3023876" name="Text Box 4" descr="Pink tissue paper"/>
          <p:cNvSpPr txBox="1">
            <a:spLocks noChangeArrowheads="1"/>
          </p:cNvSpPr>
          <p:nvPr/>
        </p:nvSpPr>
        <p:spPr bwMode="auto">
          <a:xfrm>
            <a:off x="660400" y="1047750"/>
            <a:ext cx="3835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023877" name="Object 5" descr="Pink tissue paper"/>
          <p:cNvGraphicFramePr>
            <a:graphicFrameLocks noChangeAspect="1"/>
          </p:cNvGraphicFramePr>
          <p:nvPr/>
        </p:nvGraphicFramePr>
        <p:xfrm>
          <a:off x="838200" y="1752600"/>
          <a:ext cx="33274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3937" name="Equation" r:id="rId5" imgW="3327120" imgH="888840" progId="Equation.DSMT4">
                  <p:embed/>
                </p:oleObj>
              </mc:Choice>
              <mc:Fallback>
                <p:oleObj name="Equation" r:id="rId5" imgW="3327120" imgH="88884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752600"/>
                        <a:ext cx="33274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23878" name="Object 6" descr="Pink tissue paper"/>
          <p:cNvGraphicFramePr>
            <a:graphicFrameLocks noChangeAspect="1"/>
          </p:cNvGraphicFramePr>
          <p:nvPr/>
        </p:nvGraphicFramePr>
        <p:xfrm>
          <a:off x="5029200" y="1752600"/>
          <a:ext cx="28575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3938" name="Equation" r:id="rId7" imgW="2857320" imgH="888840" progId="Equation.DSMT4">
                  <p:embed/>
                </p:oleObj>
              </mc:Choice>
              <mc:Fallback>
                <p:oleObj name="Equation" r:id="rId7" imgW="2857320" imgH="88884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1752600"/>
                        <a:ext cx="28575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23879" name="Object 7" descr="Pink tissue paper"/>
          <p:cNvGraphicFramePr>
            <a:graphicFrameLocks noChangeAspect="1"/>
          </p:cNvGraphicFramePr>
          <p:nvPr/>
        </p:nvGraphicFramePr>
        <p:xfrm>
          <a:off x="812800" y="3454400"/>
          <a:ext cx="36830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3939" name="Equation" r:id="rId9" imgW="3682800" imgH="888840" progId="Equation.DSMT4">
                  <p:embed/>
                </p:oleObj>
              </mc:Choice>
              <mc:Fallback>
                <p:oleObj name="Equation" r:id="rId9" imgW="3682800" imgH="88884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800" y="3454400"/>
                        <a:ext cx="36830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23880" name="Object 8" descr="Pink tissue paper"/>
          <p:cNvGraphicFramePr>
            <a:graphicFrameLocks noChangeAspect="1"/>
          </p:cNvGraphicFramePr>
          <p:nvPr/>
        </p:nvGraphicFramePr>
        <p:xfrm>
          <a:off x="4991100" y="3454400"/>
          <a:ext cx="37846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3940" name="Equation" r:id="rId11" imgW="3784320" imgH="888840" progId="Equation.DSMT4">
                  <p:embed/>
                </p:oleObj>
              </mc:Choice>
              <mc:Fallback>
                <p:oleObj name="Equation" r:id="rId11" imgW="3784320" imgH="88884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3454400"/>
                        <a:ext cx="37846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23881" name="Object 9" descr="Pink tissue paper"/>
          <p:cNvGraphicFramePr>
            <a:graphicFrameLocks noChangeAspect="1"/>
          </p:cNvGraphicFramePr>
          <p:nvPr/>
        </p:nvGraphicFramePr>
        <p:xfrm>
          <a:off x="762000" y="5257800"/>
          <a:ext cx="35433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3941" name="Equation" r:id="rId13" imgW="3543120" imgH="888840" progId="Equation.DSMT4">
                  <p:embed/>
                </p:oleObj>
              </mc:Choice>
              <mc:Fallback>
                <p:oleObj name="Equation" r:id="rId13" imgW="3543120" imgH="88884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5257800"/>
                        <a:ext cx="35433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23882" name="Object 10" descr="Pink tissue paper"/>
          <p:cNvGraphicFramePr>
            <a:graphicFrameLocks noChangeAspect="1"/>
          </p:cNvGraphicFramePr>
          <p:nvPr/>
        </p:nvGraphicFramePr>
        <p:xfrm>
          <a:off x="5029200" y="5257800"/>
          <a:ext cx="3251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3942" name="Equation" r:id="rId15" imgW="3251160" imgH="888840" progId="Equation.DSMT4">
                  <p:embed/>
                </p:oleObj>
              </mc:Choice>
              <mc:Fallback>
                <p:oleObj name="Equation" r:id="rId15" imgW="3251160" imgH="88884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5257800"/>
                        <a:ext cx="3251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0FB020-EAC9-4E02-9D00-E13269FC3CB4}" type="slidenum">
              <a:rPr lang="en-US"/>
              <a:pPr/>
              <a:t>36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2592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025923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sin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</a:t>
            </a:r>
            <a:r>
              <a:rPr lang="en-US" sz="3000" b="0" i="1" baseline="0">
                <a:latin typeface="Times New Roman" pitchFamily="18" charset="0"/>
              </a:rPr>
              <a:t> k</a:t>
            </a:r>
            <a:r>
              <a:rPr lang="en-US" sz="3000" b="0" baseline="0">
                <a:latin typeface="Times New Roman" pitchFamily="18" charset="0"/>
              </a:rPr>
              <a:t>)</a:t>
            </a:r>
          </a:p>
        </p:txBody>
      </p:sp>
      <p:sp>
        <p:nvSpPr>
          <p:cNvPr id="3025924" name="Text Box 4" descr="Pink tissue paper"/>
          <p:cNvSpPr txBox="1">
            <a:spLocks noChangeArrowheads="1"/>
          </p:cNvSpPr>
          <p:nvPr/>
        </p:nvSpPr>
        <p:spPr bwMode="auto">
          <a:xfrm>
            <a:off x="660400" y="1047750"/>
            <a:ext cx="3835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25929" name="Picture 9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000250"/>
            <a:ext cx="7010400" cy="432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376F1-98E7-41FF-BC5C-99D7E2FA4565}" type="slidenum">
              <a:rPr lang="en-US"/>
              <a:pPr/>
              <a:t>37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027989" name="Picture 21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1166813"/>
            <a:ext cx="428625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2797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10</a:t>
            </a:r>
          </a:p>
        </p:txBody>
      </p:sp>
      <p:sp>
        <p:nvSpPr>
          <p:cNvPr id="3027971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</a:t>
            </a:r>
            <a:r>
              <a:rPr lang="en-US" sz="3000" b="0" i="1" baseline="0">
                <a:latin typeface="Times New Roman" pitchFamily="18" charset="0"/>
              </a:rPr>
              <a:t> c</a:t>
            </a:r>
            <a:r>
              <a:rPr lang="en-US" sz="3000" b="0" baseline="0">
                <a:latin typeface="Times New Roman" pitchFamily="18" charset="0"/>
              </a:rPr>
              <a:t>) + </a:t>
            </a:r>
            <a:r>
              <a:rPr lang="en-US" sz="3000" b="0" i="1" baseline="0">
                <a:latin typeface="Times New Roman" pitchFamily="18" charset="0"/>
              </a:rPr>
              <a:t>d</a:t>
            </a:r>
            <a:endParaRPr lang="en-US" sz="3000" b="0" baseline="0">
              <a:latin typeface="Times New Roman" pitchFamily="18" charset="0"/>
            </a:endParaRPr>
          </a:p>
        </p:txBody>
      </p:sp>
      <p:sp>
        <p:nvSpPr>
          <p:cNvPr id="3027972" name="Text Box 4" descr="Pink tissue paper"/>
          <p:cNvSpPr txBox="1">
            <a:spLocks noChangeArrowheads="1"/>
          </p:cNvSpPr>
          <p:nvPr/>
        </p:nvSpPr>
        <p:spPr bwMode="auto">
          <a:xfrm>
            <a:off x="647700" y="1471613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Graph                                             over a one-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period interval.</a:t>
            </a:r>
          </a:p>
        </p:txBody>
      </p:sp>
      <p:sp>
        <p:nvSpPr>
          <p:cNvPr id="3027975" name="Text Box 7" descr="Pink tissue paper"/>
          <p:cNvSpPr txBox="1">
            <a:spLocks noChangeArrowheads="1"/>
          </p:cNvSpPr>
          <p:nvPr/>
        </p:nvSpPr>
        <p:spPr bwMode="auto">
          <a:xfrm>
            <a:off x="660400" y="3121025"/>
            <a:ext cx="18288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027976" name="Text Box 8" descr="Pink tissue paper"/>
          <p:cNvSpPr txBox="1">
            <a:spLocks noChangeArrowheads="1"/>
          </p:cNvSpPr>
          <p:nvPr/>
        </p:nvSpPr>
        <p:spPr bwMode="auto">
          <a:xfrm>
            <a:off x="762000" y="3838575"/>
            <a:ext cx="80772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Shift the graph of                                      from</a:t>
            </a:r>
          </a:p>
          <a:p>
            <a:pPr>
              <a:lnSpc>
                <a:spcPct val="150000"/>
              </a:lnSpc>
            </a:pPr>
            <a:r>
              <a:rPr lang="en-US" sz="3200" b="0" baseline="0">
                <a:latin typeface="Times New Roman" pitchFamily="18" charset="0"/>
              </a:rPr>
              <a:t>Example 7 up three units.</a:t>
            </a:r>
          </a:p>
        </p:txBody>
      </p:sp>
      <p:pic>
        <p:nvPicPr>
          <p:cNvPr id="3027990" name="Picture 22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3600450"/>
            <a:ext cx="3533775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67150" y="5334000"/>
            <a:ext cx="4629150" cy="748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Any additional d is the usual shift of a graph.</a:t>
            </a:r>
            <a:endParaRPr lang="en-US" sz="32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9290A-9690-4D0C-B342-BB86CDD7D673}" type="slidenum">
              <a:rPr lang="en-US"/>
              <a:pPr/>
              <a:t>38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3206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10</a:t>
            </a:r>
          </a:p>
        </p:txBody>
      </p:sp>
      <p:sp>
        <p:nvSpPr>
          <p:cNvPr id="3032067" name="Rectangle 3"/>
          <p:cNvSpPr>
            <a:spLocks noChangeArrowheads="1"/>
          </p:cNvSpPr>
          <p:nvPr/>
        </p:nvSpPr>
        <p:spPr bwMode="auto">
          <a:xfrm>
            <a:off x="2817813" y="379413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Graphing 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15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</a:t>
            </a:r>
            <a:r>
              <a:rPr lang="en-US" sz="1500" b="0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 </a:t>
            </a:r>
            <a:r>
              <a:rPr lang="en-US" sz="3000" b="0" baseline="0">
                <a:latin typeface="Times New Roman" pitchFamily="18" charset="0"/>
              </a:rPr>
              <a:t>–</a:t>
            </a:r>
            <a:r>
              <a:rPr lang="en-US" sz="3000" b="0" i="1" baseline="0">
                <a:latin typeface="Times New Roman" pitchFamily="18" charset="0"/>
              </a:rPr>
              <a:t> c</a:t>
            </a:r>
            <a:r>
              <a:rPr lang="en-US" sz="3000" b="0" baseline="0">
                <a:latin typeface="Times New Roman" pitchFamily="18" charset="0"/>
              </a:rPr>
              <a:t>) + </a:t>
            </a:r>
            <a:r>
              <a:rPr lang="en-US" sz="3000" b="0" i="1" baseline="0">
                <a:latin typeface="Times New Roman" pitchFamily="18" charset="0"/>
              </a:rPr>
              <a:t>d</a:t>
            </a:r>
          </a:p>
        </p:txBody>
      </p:sp>
      <p:sp>
        <p:nvSpPr>
          <p:cNvPr id="3032068" name="Text Box 4" descr="Pink tissue paper"/>
          <p:cNvSpPr txBox="1">
            <a:spLocks noChangeArrowheads="1"/>
          </p:cNvSpPr>
          <p:nvPr/>
        </p:nvSpPr>
        <p:spPr bwMode="auto">
          <a:xfrm>
            <a:off x="571500" y="1073150"/>
            <a:ext cx="34671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32069" name="Picture 5" descr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2057400"/>
            <a:ext cx="8096250" cy="402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324B1-4F58-4BDD-8292-3941532F7571}" type="slidenum">
              <a:rPr lang="en-US"/>
              <a:pPr/>
              <a:t>39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79171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11</a:t>
            </a:r>
          </a:p>
        </p:txBody>
      </p:sp>
      <p:sp>
        <p:nvSpPr>
          <p:cNvPr id="3079172" name="Rectangle 4"/>
          <p:cNvSpPr>
            <a:spLocks noChangeArrowheads="1"/>
          </p:cNvSpPr>
          <p:nvPr/>
        </p:nvSpPr>
        <p:spPr bwMode="auto">
          <a:xfrm>
            <a:off x="2817813" y="279400"/>
            <a:ext cx="6021387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Modeling the Number of Daylight Hours in Paris</a:t>
            </a:r>
            <a:endParaRPr lang="en-US" sz="3000" b="0" baseline="0">
              <a:latin typeface="Times New Roman" pitchFamily="18" charset="0"/>
            </a:endParaRPr>
          </a:p>
        </p:txBody>
      </p:sp>
      <p:sp>
        <p:nvSpPr>
          <p:cNvPr id="3079173" name="Text Box 5" descr="Pink tissue paper"/>
          <p:cNvSpPr txBox="1">
            <a:spLocks noChangeArrowheads="1"/>
          </p:cNvSpPr>
          <p:nvPr/>
        </p:nvSpPr>
        <p:spPr bwMode="auto">
          <a:xfrm>
            <a:off x="647700" y="1447800"/>
            <a:ext cx="5181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The table gives the average number of daylight hours in Paris each month. </a:t>
            </a:r>
          </a:p>
          <a:p>
            <a:endParaRPr lang="en-US" sz="3000" b="0" baseline="0">
              <a:latin typeface="Times New Roman" pitchFamily="18" charset="0"/>
            </a:endParaRPr>
          </a:p>
          <a:p>
            <a:r>
              <a:rPr lang="en-US" sz="3000" b="0" baseline="0">
                <a:latin typeface="Times New Roman" pitchFamily="18" charset="0"/>
              </a:rPr>
              <a:t>Let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represent the number of daylight hours in Paris in month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r>
              <a:rPr lang="en-US" sz="3000" b="0" baseline="0">
                <a:latin typeface="Times New Roman" pitchFamily="18" charset="0"/>
              </a:rPr>
              <a:t> to find a function of the form </a:t>
            </a:r>
          </a:p>
          <a:p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3000" b="0" baseline="0">
                <a:latin typeface="Times New Roman" pitchFamily="18" charset="0"/>
              </a:rPr>
              <a:t> sin [</a:t>
            </a:r>
            <a:r>
              <a:rPr lang="en-US" sz="3000" b="0" i="1" baseline="0">
                <a:latin typeface="Times New Roman" pitchFamily="18" charset="0"/>
              </a:rPr>
              <a:t>b</a:t>
            </a:r>
            <a:r>
              <a:rPr lang="en-US" sz="3000" b="0" baseline="0">
                <a:latin typeface="Times New Roman" pitchFamily="18" charset="0"/>
              </a:rPr>
              <a:t>(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r>
              <a:rPr lang="en-US" sz="3000" b="0" baseline="0">
                <a:latin typeface="Times New Roman" pitchFamily="18" charset="0"/>
              </a:rPr>
              <a:t> –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)] + </a:t>
            </a:r>
            <a:r>
              <a:rPr lang="en-US" sz="3000" b="0" i="1" baseline="0">
                <a:latin typeface="Times New Roman" pitchFamily="18" charset="0"/>
              </a:rPr>
              <a:t>d</a:t>
            </a:r>
            <a:r>
              <a:rPr lang="en-US" sz="3000" b="0" baseline="0">
                <a:latin typeface="Times New Roman" pitchFamily="18" charset="0"/>
              </a:rPr>
              <a:t> that models the hours of daylight throughout the year.</a:t>
            </a:r>
          </a:p>
        </p:txBody>
      </p:sp>
      <p:pic>
        <p:nvPicPr>
          <p:cNvPr id="3079178" name="Picture 10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1238250"/>
            <a:ext cx="30099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1F8C4-E6EF-4304-9871-57B46370B3A9}" type="slidenum">
              <a:rPr lang="en-US"/>
              <a:pPr/>
              <a:t>40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8121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11</a:t>
            </a:r>
          </a:p>
        </p:txBody>
      </p:sp>
      <p:sp>
        <p:nvSpPr>
          <p:cNvPr id="3081219" name="Rectangle 3"/>
          <p:cNvSpPr>
            <a:spLocks noChangeArrowheads="1"/>
          </p:cNvSpPr>
          <p:nvPr/>
        </p:nvSpPr>
        <p:spPr bwMode="auto">
          <a:xfrm>
            <a:off x="2817813" y="279400"/>
            <a:ext cx="6021387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Modeling the Number of Daylight Hours in Paris</a:t>
            </a:r>
            <a:endParaRPr lang="en-US" sz="3000" b="0" baseline="0">
              <a:latin typeface="Times New Roman" pitchFamily="18" charset="0"/>
            </a:endParaRPr>
          </a:p>
        </p:txBody>
      </p:sp>
      <p:sp>
        <p:nvSpPr>
          <p:cNvPr id="3081220" name="Text Box 4" descr="Pink tissue paper"/>
          <p:cNvSpPr txBox="1">
            <a:spLocks noChangeArrowheads="1"/>
          </p:cNvSpPr>
          <p:nvPr/>
        </p:nvSpPr>
        <p:spPr bwMode="auto">
          <a:xfrm>
            <a:off x="647700" y="2667000"/>
            <a:ext cx="25527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Plot the values in the table and then sketch a function that models the points graphed.</a:t>
            </a:r>
          </a:p>
        </p:txBody>
      </p:sp>
      <p:sp>
        <p:nvSpPr>
          <p:cNvPr id="3081222" name="Text Box 6" descr="Pink tissue paper"/>
          <p:cNvSpPr txBox="1">
            <a:spLocks noChangeArrowheads="1"/>
          </p:cNvSpPr>
          <p:nvPr/>
        </p:nvSpPr>
        <p:spPr bwMode="auto">
          <a:xfrm>
            <a:off x="660400" y="1292225"/>
            <a:ext cx="1828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pic>
        <p:nvPicPr>
          <p:cNvPr id="3081224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752600"/>
            <a:ext cx="5638800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A8A39B-B2E1-4C6B-86A5-DD56AEB07178}" type="slidenum">
              <a:rPr lang="en-US"/>
              <a:pPr/>
              <a:t>41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8326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11</a:t>
            </a:r>
          </a:p>
        </p:txBody>
      </p:sp>
      <p:sp>
        <p:nvSpPr>
          <p:cNvPr id="3083267" name="Rectangle 3"/>
          <p:cNvSpPr>
            <a:spLocks noChangeArrowheads="1"/>
          </p:cNvSpPr>
          <p:nvPr/>
        </p:nvSpPr>
        <p:spPr bwMode="auto">
          <a:xfrm>
            <a:off x="2817813" y="279400"/>
            <a:ext cx="6021387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Modeling the Number of Daylight Hours in Paris</a:t>
            </a:r>
            <a:endParaRPr lang="en-US" sz="3000" b="0" baseline="0">
              <a:latin typeface="Times New Roman" pitchFamily="18" charset="0"/>
            </a:endParaRPr>
          </a:p>
        </p:txBody>
      </p:sp>
      <p:sp>
        <p:nvSpPr>
          <p:cNvPr id="3083268" name="Text Box 4" descr="Pink tissue paper"/>
          <p:cNvSpPr txBox="1">
            <a:spLocks noChangeArrowheads="1"/>
          </p:cNvSpPr>
          <p:nvPr/>
        </p:nvSpPr>
        <p:spPr bwMode="auto">
          <a:xfrm>
            <a:off x="647700" y="1600200"/>
            <a:ext cx="81915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Amplitude = </a:t>
            </a:r>
            <a:r>
              <a:rPr lang="en-US" sz="3000" b="0" i="1" baseline="0">
                <a:solidFill>
                  <a:srgbClr val="EC008D"/>
                </a:solidFill>
                <a:latin typeface="Times New Roman" pitchFamily="18" charset="0"/>
              </a:rPr>
              <a:t>a</a:t>
            </a:r>
            <a:r>
              <a:rPr lang="en-US" sz="3000" b="0" baseline="0">
                <a:latin typeface="Times New Roman" pitchFamily="18" charset="0"/>
              </a:rPr>
              <a:t> = </a:t>
            </a:r>
          </a:p>
          <a:p>
            <a:endParaRPr lang="en-US" sz="3000" b="0" baseline="0">
              <a:latin typeface="Times New Roman" pitchFamily="18" charset="0"/>
            </a:endParaRPr>
          </a:p>
          <a:p>
            <a:endParaRPr lang="en-US" sz="3000" b="0" baseline="0">
              <a:latin typeface="Times New Roman" pitchFamily="18" charset="0"/>
            </a:endParaRPr>
          </a:p>
          <a:p>
            <a:endParaRPr lang="en-US" sz="3000" b="0" baseline="0">
              <a:latin typeface="Times New Roman" pitchFamily="18" charset="0"/>
            </a:endParaRPr>
          </a:p>
          <a:p>
            <a:r>
              <a:rPr lang="en-US" sz="3000" b="0" i="1" baseline="0">
                <a:solidFill>
                  <a:srgbClr val="00ADEE"/>
                </a:solidFill>
                <a:latin typeface="Times New Roman" pitchFamily="18" charset="0"/>
              </a:rPr>
              <a:t>d</a:t>
            </a:r>
            <a:r>
              <a:rPr lang="en-US" sz="3000" b="0" baseline="0">
                <a:latin typeface="Times New Roman" pitchFamily="18" charset="0"/>
              </a:rPr>
              <a:t> =    (highest value + lowest value) </a:t>
            </a:r>
          </a:p>
          <a:p>
            <a:endParaRPr lang="en-US" sz="3000" b="0" baseline="0">
              <a:latin typeface="Times New Roman" pitchFamily="18" charset="0"/>
            </a:endParaRPr>
          </a:p>
          <a:p>
            <a:endParaRPr lang="en-US" sz="3000" b="0" baseline="0">
              <a:latin typeface="Times New Roman" pitchFamily="18" charset="0"/>
            </a:endParaRPr>
          </a:p>
          <a:p>
            <a:endParaRPr lang="en-US" sz="3000" b="0" baseline="0">
              <a:latin typeface="Times New Roman" pitchFamily="18" charset="0"/>
            </a:endParaRPr>
          </a:p>
          <a:p>
            <a:r>
              <a:rPr lang="en-US" sz="3000" b="0" baseline="0">
                <a:latin typeface="Times New Roman" pitchFamily="18" charset="0"/>
              </a:rPr>
              <a:t>Because the weather repeats every 12 months the</a:t>
            </a:r>
          </a:p>
          <a:p>
            <a:pPr>
              <a:lnSpc>
                <a:spcPct val="150000"/>
              </a:lnSpc>
            </a:pPr>
            <a:r>
              <a:rPr lang="en-US" sz="3000" b="0" baseline="0">
                <a:latin typeface="Times New Roman" pitchFamily="18" charset="0"/>
              </a:rPr>
              <a:t>period       = 12; so                     . </a:t>
            </a:r>
            <a:endParaRPr lang="en-US" sz="3000" b="0" i="1" baseline="0">
              <a:latin typeface="Times New Roman" pitchFamily="18" charset="0"/>
            </a:endParaRPr>
          </a:p>
        </p:txBody>
      </p:sp>
      <p:sp>
        <p:nvSpPr>
          <p:cNvPr id="3083269" name="Text Box 5" descr="Pink tissue paper"/>
          <p:cNvSpPr txBox="1">
            <a:spLocks noChangeArrowheads="1"/>
          </p:cNvSpPr>
          <p:nvPr/>
        </p:nvSpPr>
        <p:spPr bwMode="auto">
          <a:xfrm>
            <a:off x="660400" y="1063625"/>
            <a:ext cx="3683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83272" name="Picture 8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75" y="1447800"/>
            <a:ext cx="408622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273" name="Picture 9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25" y="2286000"/>
            <a:ext cx="3114675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274" name="Picture 10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3" y="3300413"/>
            <a:ext cx="24765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276" name="Picture 12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171950"/>
            <a:ext cx="3438525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278" name="Picture 14" descr="Pink tissue pap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819775"/>
            <a:ext cx="485775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279" name="Picture 15" descr="Pink tissue pape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5848350"/>
            <a:ext cx="18669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4E42B7-142C-4B4F-80FC-A6304224FCBD}" type="slidenum">
              <a:rPr lang="en-US"/>
              <a:pPr/>
              <a:t>42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8531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11</a:t>
            </a:r>
          </a:p>
        </p:txBody>
      </p:sp>
      <p:sp>
        <p:nvSpPr>
          <p:cNvPr id="3085315" name="Rectangle 3"/>
          <p:cNvSpPr>
            <a:spLocks noChangeArrowheads="1"/>
          </p:cNvSpPr>
          <p:nvPr/>
        </p:nvSpPr>
        <p:spPr bwMode="auto">
          <a:xfrm>
            <a:off x="2817813" y="279400"/>
            <a:ext cx="6021387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Modeling the Number of Daylight Hours in Paris</a:t>
            </a:r>
            <a:endParaRPr lang="en-US" sz="3000" b="0" baseline="0">
              <a:latin typeface="Times New Roman" pitchFamily="18" charset="0"/>
            </a:endParaRPr>
          </a:p>
        </p:txBody>
      </p:sp>
      <p:sp>
        <p:nvSpPr>
          <p:cNvPr id="3085316" name="Text Box 4" descr="Pink tissue paper"/>
          <p:cNvSpPr txBox="1">
            <a:spLocks noChangeArrowheads="1"/>
          </p:cNvSpPr>
          <p:nvPr/>
        </p:nvSpPr>
        <p:spPr bwMode="auto">
          <a:xfrm>
            <a:off x="647700" y="1676400"/>
            <a:ext cx="81915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This gives:</a:t>
            </a:r>
          </a:p>
          <a:p>
            <a:endParaRPr lang="en-US" sz="3000" b="0" baseline="0">
              <a:latin typeface="Times New Roman" pitchFamily="18" charset="0"/>
            </a:endParaRPr>
          </a:p>
          <a:p>
            <a:r>
              <a:rPr lang="en-US" sz="3000" b="0" baseline="0">
                <a:latin typeface="Times New Roman" pitchFamily="18" charset="0"/>
              </a:rPr>
              <a:t>To find the phase shift, substitute the 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r>
              <a:rPr lang="en-US" sz="3000" b="0" baseline="0">
                <a:latin typeface="Times New Roman" pitchFamily="18" charset="0"/>
              </a:rPr>
              <a:t> and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values of the maximum into this equation and solve for </a:t>
            </a: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</a:rPr>
              <a:t>.  The maximum value for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is 16.1 in June (</a:t>
            </a:r>
            <a:r>
              <a:rPr lang="en-US" sz="3000" b="0" i="1" baseline="0">
                <a:latin typeface="Times New Roman" pitchFamily="18" charset="0"/>
              </a:rPr>
              <a:t>x</a:t>
            </a:r>
            <a:r>
              <a:rPr lang="en-US" sz="3000" b="0" baseline="0">
                <a:latin typeface="Times New Roman" pitchFamily="18" charset="0"/>
              </a:rPr>
              <a:t> = 6).</a:t>
            </a:r>
            <a:endParaRPr lang="en-US" sz="3000" b="0" i="1" baseline="0">
              <a:latin typeface="Times New Roman" pitchFamily="18" charset="0"/>
            </a:endParaRPr>
          </a:p>
        </p:txBody>
      </p:sp>
      <p:sp>
        <p:nvSpPr>
          <p:cNvPr id="3085317" name="Text Box 5" descr="Pink tissue paper"/>
          <p:cNvSpPr txBox="1">
            <a:spLocks noChangeArrowheads="1"/>
          </p:cNvSpPr>
          <p:nvPr/>
        </p:nvSpPr>
        <p:spPr bwMode="auto">
          <a:xfrm>
            <a:off x="660400" y="1063625"/>
            <a:ext cx="3683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85324" name="Picture 12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1476375"/>
            <a:ext cx="4714875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325" name="Picture 13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4267200"/>
            <a:ext cx="512445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E972F3-999A-4F2A-86E7-F50A1E8A6E4E}" type="slidenum">
              <a:rPr lang="en-US"/>
              <a:pPr/>
              <a:t>43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8736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11</a:t>
            </a:r>
          </a:p>
        </p:txBody>
      </p:sp>
      <p:sp>
        <p:nvSpPr>
          <p:cNvPr id="3087363" name="Rectangle 3"/>
          <p:cNvSpPr>
            <a:spLocks noChangeArrowheads="1"/>
          </p:cNvSpPr>
          <p:nvPr/>
        </p:nvSpPr>
        <p:spPr bwMode="auto">
          <a:xfrm>
            <a:off x="2817813" y="279400"/>
            <a:ext cx="6021387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Modeling the Number of Daylight Hours in Paris</a:t>
            </a:r>
            <a:endParaRPr lang="en-US" sz="3000" b="0" baseline="0">
              <a:latin typeface="Times New Roman" pitchFamily="18" charset="0"/>
            </a:endParaRPr>
          </a:p>
        </p:txBody>
      </p:sp>
      <p:sp>
        <p:nvSpPr>
          <p:cNvPr id="3087364" name="Text Box 4" descr="Pink tissue paper"/>
          <p:cNvSpPr txBox="1">
            <a:spLocks noChangeArrowheads="1"/>
          </p:cNvSpPr>
          <p:nvPr/>
        </p:nvSpPr>
        <p:spPr bwMode="auto">
          <a:xfrm>
            <a:off x="723900" y="2381250"/>
            <a:ext cx="81153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                            = 1 at        So                          and</a:t>
            </a:r>
          </a:p>
          <a:p>
            <a:pPr>
              <a:lnSpc>
                <a:spcPct val="150000"/>
              </a:lnSpc>
            </a:pPr>
            <a:r>
              <a:rPr lang="en-US" sz="3000" b="0" i="1" baseline="0">
                <a:latin typeface="Times New Roman" pitchFamily="18" charset="0"/>
              </a:rPr>
              <a:t>c</a:t>
            </a:r>
            <a:r>
              <a:rPr lang="en-US" sz="30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000" b="0" baseline="0">
                <a:latin typeface="Times New Roman" pitchFamily="18" charset="0"/>
              </a:rPr>
              <a:t>= 3, yielding the final equation:</a:t>
            </a:r>
          </a:p>
        </p:txBody>
      </p:sp>
      <p:sp>
        <p:nvSpPr>
          <p:cNvPr id="3087365" name="Text Box 5" descr="Pink tissue paper"/>
          <p:cNvSpPr txBox="1">
            <a:spLocks noChangeArrowheads="1"/>
          </p:cNvSpPr>
          <p:nvPr/>
        </p:nvSpPr>
        <p:spPr bwMode="auto">
          <a:xfrm>
            <a:off x="660400" y="1143000"/>
            <a:ext cx="3683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pic>
        <p:nvPicPr>
          <p:cNvPr id="3087369" name="Picture 9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200275"/>
            <a:ext cx="262890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370" name="Picture 10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86000"/>
            <a:ext cx="40957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372" name="Picture 12" descr="Pink tissue pap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700" y="2276475"/>
            <a:ext cx="21717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373" name="Picture 13" descr="Pink tissue pape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3981450"/>
            <a:ext cx="4410075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724ED8-B43C-49FA-891C-88F82DFE37F2}" type="slidenum">
              <a:rPr lang="en-US"/>
              <a:pPr/>
              <a:t>44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3411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762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SIMPLE HARMONIC MOTION</a:t>
            </a:r>
          </a:p>
        </p:txBody>
      </p:sp>
      <p:sp>
        <p:nvSpPr>
          <p:cNvPr id="3034116" name="Text Box 4" descr="Pink tissue paper"/>
          <p:cNvSpPr txBox="1">
            <a:spLocks noChangeArrowheads="1"/>
          </p:cNvSpPr>
          <p:nvPr/>
        </p:nvSpPr>
        <p:spPr bwMode="auto">
          <a:xfrm>
            <a:off x="990600" y="1447800"/>
            <a:ext cx="7315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An object whose position relative to an equilibrium position at time </a:t>
            </a:r>
            <a:r>
              <a:rPr lang="en-US" sz="3200" b="0" i="1" baseline="0">
                <a:latin typeface="Times New Roman" pitchFamily="18" charset="0"/>
              </a:rPr>
              <a:t>t</a:t>
            </a:r>
            <a:r>
              <a:rPr lang="en-US" sz="3200" b="0" baseline="0">
                <a:latin typeface="Times New Roman" pitchFamily="18" charset="0"/>
              </a:rPr>
              <a:t> can be described by either</a:t>
            </a:r>
          </a:p>
        </p:txBody>
      </p:sp>
      <p:graphicFrame>
        <p:nvGraphicFramePr>
          <p:cNvPr id="3034117" name="Object 5" descr="Pink tissue paper"/>
          <p:cNvGraphicFramePr>
            <a:graphicFrameLocks noChangeAspect="1"/>
          </p:cNvGraphicFramePr>
          <p:nvPr/>
        </p:nvGraphicFramePr>
        <p:xfrm>
          <a:off x="1333500" y="3721100"/>
          <a:ext cx="642778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4128" name="Equation" r:id="rId5" imgW="6426200" imgH="508000" progId="Equation.DSMT4">
                  <p:embed/>
                </p:oleObj>
              </mc:Choice>
              <mc:Fallback>
                <p:oleObj name="Equation" r:id="rId5" imgW="6426200" imgH="5080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3500" y="3721100"/>
                        <a:ext cx="6427788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34118" name="Text Box 6" descr="Pink tissue paper"/>
          <p:cNvSpPr txBox="1">
            <a:spLocks noChangeArrowheads="1"/>
          </p:cNvSpPr>
          <p:nvPr/>
        </p:nvSpPr>
        <p:spPr bwMode="auto">
          <a:xfrm>
            <a:off x="1028700" y="4965700"/>
            <a:ext cx="7277100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is said to be in </a:t>
            </a:r>
            <a:r>
              <a:rPr lang="en-US" sz="3200" baseline="0">
                <a:latin typeface="Times New Roman" pitchFamily="18" charset="0"/>
              </a:rPr>
              <a:t>simple harmonic motion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1C2A3-139E-4D62-AD99-488ACD447F1D}" type="slidenum">
              <a:rPr lang="en-US"/>
              <a:pPr/>
              <a:t>45</a:t>
            </a:fld>
            <a:endParaRPr lang="en-CA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361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153400" cy="762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SIMPLE HARMONIC MOTION</a:t>
            </a:r>
          </a:p>
        </p:txBody>
      </p:sp>
      <p:sp>
        <p:nvSpPr>
          <p:cNvPr id="3036164" name="Text Box 4" descr="Pink tissue paper"/>
          <p:cNvSpPr txBox="1">
            <a:spLocks noChangeArrowheads="1"/>
          </p:cNvSpPr>
          <p:nvPr/>
        </p:nvSpPr>
        <p:spPr bwMode="auto">
          <a:xfrm>
            <a:off x="647700" y="1219200"/>
            <a:ext cx="81153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The </a:t>
            </a:r>
            <a:r>
              <a:rPr lang="en-US" sz="3200" b="0" i="1" baseline="0">
                <a:latin typeface="Times New Roman" pitchFamily="18" charset="0"/>
              </a:rPr>
              <a:t>amplitude</a:t>
            </a:r>
            <a:r>
              <a:rPr lang="en-US" sz="3200" b="0" baseline="0">
                <a:latin typeface="Times New Roman" pitchFamily="18" charset="0"/>
              </a:rPr>
              <a:t>, |</a:t>
            </a:r>
            <a:r>
              <a:rPr lang="en-US" sz="3200" b="0" i="1" baseline="0">
                <a:latin typeface="Times New Roman" pitchFamily="18" charset="0"/>
              </a:rPr>
              <a:t>a</a:t>
            </a:r>
            <a:r>
              <a:rPr lang="en-US" sz="3200" b="0" baseline="0">
                <a:latin typeface="Times New Roman" pitchFamily="18" charset="0"/>
              </a:rPr>
              <a:t>| is the maximum distance the object attains from its equilibrium position.</a:t>
            </a:r>
          </a:p>
        </p:txBody>
      </p:sp>
      <p:grpSp>
        <p:nvGrpSpPr>
          <p:cNvPr id="3036165" name="Group 5"/>
          <p:cNvGrpSpPr>
            <a:grpSpLocks/>
          </p:cNvGrpSpPr>
          <p:nvPr/>
        </p:nvGrpSpPr>
        <p:grpSpPr bwMode="auto">
          <a:xfrm>
            <a:off x="800100" y="2425700"/>
            <a:ext cx="8115300" cy="1536700"/>
            <a:chOff x="504" y="1528"/>
            <a:chExt cx="5112" cy="968"/>
          </a:xfrm>
        </p:grpSpPr>
        <p:graphicFrame>
          <p:nvGraphicFramePr>
            <p:cNvPr id="3036166" name="Object 6" descr="Pink tissue paper"/>
            <p:cNvGraphicFramePr>
              <a:graphicFrameLocks noChangeAspect="1"/>
            </p:cNvGraphicFramePr>
            <p:nvPr/>
          </p:nvGraphicFramePr>
          <p:xfrm>
            <a:off x="3264" y="1528"/>
            <a:ext cx="480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36189" name="Equation" r:id="rId5" imgW="762000" imgH="939800" progId="Equation.DSMT4">
                    <p:embed/>
                  </p:oleObj>
                </mc:Choice>
                <mc:Fallback>
                  <p:oleObj name="Equation" r:id="rId5" imgW="762000" imgH="939800" progId="Equation.DSMT4">
                    <p:embed/>
                    <p:pic>
                      <p:nvPicPr>
                        <p:cNvPr id="0" name="Object 6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64" y="1528"/>
                          <a:ext cx="480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36167" name="Text Box 7" descr="Pink tissue paper"/>
            <p:cNvSpPr txBox="1">
              <a:spLocks noChangeArrowheads="1"/>
            </p:cNvSpPr>
            <p:nvPr/>
          </p:nvSpPr>
          <p:spPr bwMode="auto">
            <a:xfrm>
              <a:off x="504" y="1536"/>
              <a:ext cx="5112" cy="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en-US" sz="3200" b="0" baseline="0">
                  <a:latin typeface="Times New Roman" pitchFamily="18" charset="0"/>
                </a:rPr>
                <a:t>The </a:t>
              </a:r>
              <a:r>
                <a:rPr lang="en-US" sz="3200" b="0" i="1" baseline="0">
                  <a:latin typeface="Times New Roman" pitchFamily="18" charset="0"/>
                </a:rPr>
                <a:t>period</a:t>
              </a:r>
              <a:r>
                <a:rPr lang="en-US" sz="3200" b="0" baseline="0">
                  <a:latin typeface="Times New Roman" pitchFamily="18" charset="0"/>
                </a:rPr>
                <a:t> of the motion,         is the time it takes for the object to complete one full cycle.</a:t>
              </a:r>
            </a:p>
          </p:txBody>
        </p:sp>
      </p:grpSp>
      <p:grpSp>
        <p:nvGrpSpPr>
          <p:cNvPr id="3036168" name="Group 8"/>
          <p:cNvGrpSpPr>
            <a:grpSpLocks/>
          </p:cNvGrpSpPr>
          <p:nvPr/>
        </p:nvGrpSpPr>
        <p:grpSpPr bwMode="auto">
          <a:xfrm>
            <a:off x="800100" y="4184650"/>
            <a:ext cx="8115300" cy="1530350"/>
            <a:chOff x="504" y="2636"/>
            <a:chExt cx="5112" cy="964"/>
          </a:xfrm>
        </p:grpSpPr>
        <p:sp>
          <p:nvSpPr>
            <p:cNvPr id="3036169" name="Text Box 9" descr="Pink tissue paper"/>
            <p:cNvSpPr txBox="1">
              <a:spLocks noChangeArrowheads="1"/>
            </p:cNvSpPr>
            <p:nvPr/>
          </p:nvSpPr>
          <p:spPr bwMode="auto">
            <a:xfrm>
              <a:off x="504" y="2640"/>
              <a:ext cx="5112" cy="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1028700" indent="-45720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600200" indent="-4572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2171700" indent="-4572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743200" indent="-4572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32004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36576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41148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4572000" indent="-45720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en-US" sz="3200" b="0" baseline="0">
                  <a:latin typeface="Times New Roman" pitchFamily="18" charset="0"/>
                </a:rPr>
                <a:t>The </a:t>
              </a:r>
              <a:r>
                <a:rPr lang="en-US" sz="3200" b="0" i="1" baseline="0">
                  <a:latin typeface="Times New Roman" pitchFamily="18" charset="0"/>
                </a:rPr>
                <a:t>frequency</a:t>
              </a:r>
              <a:r>
                <a:rPr lang="en-US" sz="3200" b="0" baseline="0">
                  <a:latin typeface="Times New Roman" pitchFamily="18" charset="0"/>
                </a:rPr>
                <a:t> of the motion is        and gives the number of cycles completed per unit time.</a:t>
              </a:r>
            </a:p>
          </p:txBody>
        </p:sp>
        <p:graphicFrame>
          <p:nvGraphicFramePr>
            <p:cNvPr id="3036170" name="Object 10" descr="Pink tissue paper"/>
            <p:cNvGraphicFramePr>
              <a:graphicFrameLocks noChangeAspect="1"/>
            </p:cNvGraphicFramePr>
            <p:nvPr/>
          </p:nvGraphicFramePr>
          <p:xfrm>
            <a:off x="3792" y="2636"/>
            <a:ext cx="360" cy="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36190" name="Equation" r:id="rId7" imgW="571320" imgH="952200" progId="Equation.DSMT4">
                    <p:embed/>
                  </p:oleObj>
                </mc:Choice>
                <mc:Fallback>
                  <p:oleObj name="Equation" r:id="rId7" imgW="571320" imgH="9522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92" y="2636"/>
                          <a:ext cx="360" cy="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79B69-F78D-4692-A386-F6C1AAE34644}" type="slidenum">
              <a:rPr lang="en-US"/>
              <a:pPr/>
              <a:t>46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3821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12</a:t>
            </a:r>
          </a:p>
        </p:txBody>
      </p:sp>
      <p:sp>
        <p:nvSpPr>
          <p:cNvPr id="3038211" name="Rectangle 3"/>
          <p:cNvSpPr>
            <a:spLocks noChangeArrowheads="1"/>
          </p:cNvSpPr>
          <p:nvPr/>
        </p:nvSpPr>
        <p:spPr bwMode="auto">
          <a:xfrm>
            <a:off x="2817813" y="230188"/>
            <a:ext cx="6021387" cy="7604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Simple Harmonic Motion of a Ball Attached to a Spring</a:t>
            </a:r>
          </a:p>
        </p:txBody>
      </p:sp>
      <p:sp>
        <p:nvSpPr>
          <p:cNvPr id="3038212" name="Text Box 4" descr="Pink tissue paper"/>
          <p:cNvSpPr txBox="1">
            <a:spLocks noChangeArrowheads="1"/>
          </p:cNvSpPr>
          <p:nvPr/>
        </p:nvSpPr>
        <p:spPr bwMode="auto">
          <a:xfrm>
            <a:off x="647700" y="1143000"/>
            <a:ext cx="81915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Suppose that a ball attached to a spring is pulled down 6 inches and released and the resulting simple harmonic motion has a period of 8 seconds. </a:t>
            </a:r>
          </a:p>
          <a:p>
            <a:endParaRPr lang="en-US" sz="3000" b="0" baseline="0">
              <a:latin typeface="Times New Roman" pitchFamily="18" charset="0"/>
            </a:endParaRPr>
          </a:p>
          <a:p>
            <a:r>
              <a:rPr lang="en-US" sz="3000" b="0" baseline="0">
                <a:latin typeface="Times New Roman" pitchFamily="18" charset="0"/>
              </a:rPr>
              <a:t>Write an equation for the ball</a:t>
            </a:r>
            <a:r>
              <a:rPr lang="en-US" sz="3000" b="0" baseline="0">
                <a:latin typeface="Times New Roman" pitchFamily="18" charset="0"/>
                <a:ea typeface="ヒラギノ角ゴ Pro W3" pitchFamily="1" charset="-128"/>
              </a:rPr>
              <a:t>’</a:t>
            </a:r>
            <a:r>
              <a:rPr lang="en-US" sz="3000" b="0" baseline="0">
                <a:latin typeface="Times New Roman" pitchFamily="18" charset="0"/>
              </a:rPr>
              <a:t>s simple harmonic motion.</a:t>
            </a:r>
          </a:p>
        </p:txBody>
      </p:sp>
      <p:sp>
        <p:nvSpPr>
          <p:cNvPr id="3038214" name="Text Box 6" descr="Pink tissue paper"/>
          <p:cNvSpPr txBox="1">
            <a:spLocks noChangeArrowheads="1"/>
          </p:cNvSpPr>
          <p:nvPr/>
        </p:nvSpPr>
        <p:spPr bwMode="auto">
          <a:xfrm>
            <a:off x="647700" y="4191000"/>
            <a:ext cx="1828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038215" name="Text Box 7" descr="Pink tissue paper"/>
          <p:cNvSpPr txBox="1">
            <a:spLocks noChangeArrowheads="1"/>
          </p:cNvSpPr>
          <p:nvPr/>
        </p:nvSpPr>
        <p:spPr bwMode="auto">
          <a:xfrm>
            <a:off x="647700" y="4600575"/>
            <a:ext cx="8077200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Choose between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 </a:t>
            </a:r>
            <a:r>
              <a:rPr lang="en-US" sz="3000" b="0" baseline="0">
                <a:latin typeface="Times New Roman" pitchFamily="18" charset="0"/>
              </a:rPr>
              <a:t>sin </a:t>
            </a:r>
            <a:r>
              <a:rPr lang="en-US" sz="3000" b="0" i="1" baseline="0">
                <a:latin typeface="Symbol" pitchFamily="18" charset="2"/>
                <a:sym typeface="Symbol" pitchFamily="18" charset="2"/>
              </a:rPr>
              <a:t></a:t>
            </a:r>
            <a:r>
              <a:rPr lang="en-US" sz="3000" b="0" i="1" baseline="0">
                <a:latin typeface="Times New Roman" pitchFamily="18" charset="0"/>
              </a:rPr>
              <a:t>t</a:t>
            </a:r>
            <a:r>
              <a:rPr lang="en-US" sz="3000" b="0" baseline="0">
                <a:latin typeface="Times New Roman" pitchFamily="18" charset="0"/>
              </a:rPr>
              <a:t> or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 </a:t>
            </a:r>
            <a:r>
              <a:rPr lang="en-US" sz="3000" b="0" baseline="0">
                <a:latin typeface="Times New Roman" pitchFamily="18" charset="0"/>
              </a:rPr>
              <a:t>cos </a:t>
            </a:r>
            <a:r>
              <a:rPr lang="en-US" sz="3000" b="0" i="1" baseline="0">
                <a:latin typeface="Symbol" pitchFamily="18" charset="2"/>
                <a:sym typeface="Symbol" pitchFamily="18" charset="2"/>
              </a:rPr>
              <a:t></a:t>
            </a:r>
            <a:r>
              <a:rPr lang="en-US" sz="3000" b="0" i="1" baseline="0">
                <a:latin typeface="Times New Roman" pitchFamily="18" charset="0"/>
              </a:rPr>
              <a:t>t</a:t>
            </a:r>
            <a:r>
              <a:rPr lang="en-US" sz="3000" b="0" baseline="0">
                <a:latin typeface="Times New Roman" pitchFamily="18" charset="0"/>
              </a:rPr>
              <a:t>. For  </a:t>
            </a:r>
            <a:r>
              <a:rPr lang="en-US" sz="3000" b="0" i="1" baseline="0">
                <a:latin typeface="Times New Roman" pitchFamily="18" charset="0"/>
              </a:rPr>
              <a:t>t</a:t>
            </a:r>
            <a:r>
              <a:rPr lang="en-US" sz="3000" b="0" baseline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000" b="0" baseline="0">
                <a:latin typeface="Times New Roman" pitchFamily="18" charset="0"/>
              </a:rPr>
              <a:t>= 0,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 </a:t>
            </a:r>
            <a:r>
              <a:rPr lang="en-US" sz="3000" b="0" baseline="0">
                <a:latin typeface="Times New Roman" pitchFamily="18" charset="0"/>
              </a:rPr>
              <a:t>sin </a:t>
            </a:r>
            <a:r>
              <a:rPr lang="en-US" sz="3000" b="0" i="1" baseline="0">
                <a:latin typeface="Symbol" pitchFamily="18" charset="2"/>
                <a:sym typeface="Symbol" pitchFamily="18" charset="2"/>
              </a:rPr>
              <a:t></a:t>
            </a:r>
            <a:r>
              <a:rPr lang="en-US" sz="3000" b="0" i="1" baseline="0">
                <a:latin typeface="Times New Roman" pitchFamily="18" charset="0"/>
              </a:rPr>
              <a:t> </a:t>
            </a:r>
            <a:r>
              <a:rPr lang="en-US" sz="3000" b="0" i="1" baseline="0">
                <a:latin typeface="Times New Roman" pitchFamily="18" charset="0"/>
                <a:cs typeface="Times New Roman" pitchFamily="18" charset="0"/>
              </a:rPr>
              <a:t>· </a:t>
            </a:r>
            <a:r>
              <a:rPr lang="en-US" sz="3000" b="0" baseline="0">
                <a:latin typeface="Times New Roman" pitchFamily="18" charset="0"/>
              </a:rPr>
              <a:t>0 = 0 and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i="1" baseline="0">
                <a:latin typeface="Times New Roman" pitchFamily="18" charset="0"/>
              </a:rPr>
              <a:t>a </a:t>
            </a:r>
            <a:r>
              <a:rPr lang="en-US" sz="3000" b="0" baseline="0">
                <a:latin typeface="Times New Roman" pitchFamily="18" charset="0"/>
              </a:rPr>
              <a:t>cos </a:t>
            </a:r>
            <a:r>
              <a:rPr lang="en-US" sz="3000" b="0" i="1" baseline="0">
                <a:latin typeface="Symbol" pitchFamily="18" charset="2"/>
                <a:sym typeface="Symbol" pitchFamily="18" charset="2"/>
              </a:rPr>
              <a:t> </a:t>
            </a:r>
            <a:r>
              <a:rPr lang="en-US" sz="3000" b="0" i="1" baseline="0">
                <a:latin typeface="Times New Roman" pitchFamily="18" charset="0"/>
                <a:cs typeface="Times New Roman" pitchFamily="18" charset="0"/>
              </a:rPr>
              <a:t>·</a:t>
            </a:r>
            <a:r>
              <a:rPr lang="en-US" sz="3000" b="0" i="1" baseline="0"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0 =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3000" b="0" baseline="0">
                <a:latin typeface="Times New Roman" pitchFamily="18" charset="0"/>
              </a:rPr>
              <a:t>. Because we pulled the ball </a:t>
            </a:r>
            <a:r>
              <a:rPr lang="en-US" sz="3000" b="0" i="1" baseline="0">
                <a:latin typeface="Times New Roman" pitchFamily="18" charset="0"/>
              </a:rPr>
              <a:t>down</a:t>
            </a:r>
            <a:r>
              <a:rPr lang="en-US" sz="3000" b="0" baseline="0">
                <a:latin typeface="Times New Roman" pitchFamily="18" charset="0"/>
              </a:rPr>
              <a:t> in order to start, </a:t>
            </a:r>
            <a:r>
              <a:rPr lang="en-US" sz="3000" b="0" i="1" baseline="0">
                <a:latin typeface="Times New Roman" pitchFamily="18" charset="0"/>
              </a:rPr>
              <a:t>a</a:t>
            </a:r>
            <a:r>
              <a:rPr lang="en-US" sz="3000" b="0" baseline="0">
                <a:latin typeface="Times New Roman" pitchFamily="18" charset="0"/>
              </a:rPr>
              <a:t> is negative.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F5A36-BD58-4A30-B563-C158D1284510}" type="slidenum">
              <a:rPr lang="en-US"/>
              <a:pPr/>
              <a:t>47</a:t>
            </a:fld>
            <a:endParaRPr lang="en-CA"/>
          </a:p>
        </p:txBody>
      </p:sp>
      <p:sp>
        <p:nvSpPr>
          <p:cNvPr id="1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04025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12</a:t>
            </a:r>
          </a:p>
        </p:txBody>
      </p:sp>
      <p:sp>
        <p:nvSpPr>
          <p:cNvPr id="3040259" name="Rectangle 3"/>
          <p:cNvSpPr>
            <a:spLocks noChangeArrowheads="1"/>
          </p:cNvSpPr>
          <p:nvPr/>
        </p:nvSpPr>
        <p:spPr bwMode="auto">
          <a:xfrm>
            <a:off x="2817813" y="230188"/>
            <a:ext cx="6021387" cy="7604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Simple Harmonic Motion of a Ball Attached to a Spring</a:t>
            </a:r>
          </a:p>
        </p:txBody>
      </p:sp>
      <p:sp>
        <p:nvSpPr>
          <p:cNvPr id="3040260" name="Text Box 4" descr="Pink tissue paper"/>
          <p:cNvSpPr txBox="1">
            <a:spLocks noChangeArrowheads="1"/>
          </p:cNvSpPr>
          <p:nvPr/>
        </p:nvSpPr>
        <p:spPr bwMode="auto">
          <a:xfrm>
            <a:off x="533400" y="1066800"/>
            <a:ext cx="33147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040261" name="Text Box 5" descr="Pink tissue paper"/>
          <p:cNvSpPr txBox="1">
            <a:spLocks noChangeArrowheads="1"/>
          </p:cNvSpPr>
          <p:nvPr/>
        </p:nvSpPr>
        <p:spPr bwMode="auto">
          <a:xfrm>
            <a:off x="533400" y="1600200"/>
            <a:ext cx="8191500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000" b="0" baseline="0">
                <a:latin typeface="Times New Roman" pitchFamily="18" charset="0"/>
              </a:rPr>
              <a:t>If we start tracking the ball’s motion when we release it after pulling it down 6 inches, we should choose </a:t>
            </a:r>
            <a:r>
              <a:rPr lang="en-US" sz="3000" b="0" i="1" baseline="0">
                <a:latin typeface="Times New Roman" pitchFamily="18" charset="0"/>
              </a:rPr>
              <a:t>a </a:t>
            </a:r>
            <a:r>
              <a:rPr lang="en-US" sz="3000" b="0" baseline="0">
                <a:latin typeface="Times New Roman" pitchFamily="18" charset="0"/>
              </a:rPr>
              <a:t>=</a:t>
            </a:r>
            <a:r>
              <a:rPr lang="en-US" sz="3000" b="0" baseline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000" b="0" baseline="0">
                <a:solidFill>
                  <a:srgbClr val="EC008D"/>
                </a:solidFill>
                <a:latin typeface="Times New Roman" pitchFamily="18" charset="0"/>
              </a:rPr>
              <a:t>–6</a:t>
            </a:r>
            <a:r>
              <a:rPr lang="en-US" sz="3000" b="0" baseline="0">
                <a:latin typeface="Times New Roman" pitchFamily="18" charset="0"/>
              </a:rPr>
              <a:t> and </a:t>
            </a:r>
            <a:r>
              <a:rPr lang="en-US" sz="3000" b="0" i="1" baseline="0">
                <a:latin typeface="Times New Roman" pitchFamily="18" charset="0"/>
              </a:rPr>
              <a:t>y</a:t>
            </a:r>
            <a:r>
              <a:rPr lang="en-US" sz="3000" b="0" baseline="0">
                <a:latin typeface="Times New Roman" pitchFamily="18" charset="0"/>
              </a:rPr>
              <a:t> = </a:t>
            </a:r>
            <a:r>
              <a:rPr lang="en-US" sz="3000" b="0" baseline="0">
                <a:solidFill>
                  <a:srgbClr val="EC008D"/>
                </a:solidFill>
                <a:latin typeface="Times New Roman" pitchFamily="18" charset="0"/>
              </a:rPr>
              <a:t>–6</a:t>
            </a:r>
            <a:r>
              <a:rPr lang="en-US" sz="3000" b="0" baseline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000" b="0" baseline="0">
                <a:latin typeface="Times New Roman" pitchFamily="18" charset="0"/>
              </a:rPr>
              <a:t>cos </a:t>
            </a:r>
            <a:r>
              <a:rPr lang="en-US" sz="3000" b="0" i="1" baseline="0">
                <a:latin typeface="Symbol" pitchFamily="18" charset="2"/>
                <a:sym typeface="Symbol" pitchFamily="18" charset="2"/>
              </a:rPr>
              <a:t></a:t>
            </a:r>
            <a:r>
              <a:rPr lang="en-US" sz="3000" b="0" i="1" baseline="0">
                <a:latin typeface="Times New Roman" pitchFamily="18" charset="0"/>
              </a:rPr>
              <a:t>t</a:t>
            </a:r>
            <a:r>
              <a:rPr lang="en-US" sz="3000" b="0" baseline="0">
                <a:latin typeface="Times New Roman" pitchFamily="18" charset="0"/>
              </a:rPr>
              <a:t>. We have the form of the equation of motion:</a:t>
            </a:r>
          </a:p>
        </p:txBody>
      </p:sp>
      <p:graphicFrame>
        <p:nvGraphicFramePr>
          <p:cNvPr id="3040262" name="Object 6" descr="Pink tissue paper"/>
          <p:cNvGraphicFramePr>
            <a:graphicFrameLocks noChangeAspect="1"/>
          </p:cNvGraphicFramePr>
          <p:nvPr/>
        </p:nvGraphicFramePr>
        <p:xfrm>
          <a:off x="4710113" y="3076575"/>
          <a:ext cx="20066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0294" name="Equation" r:id="rId5" imgW="2006280" imgH="406080" progId="Equation.DSMT4">
                  <p:embed/>
                </p:oleObj>
              </mc:Choice>
              <mc:Fallback>
                <p:oleObj name="Equation" r:id="rId5" imgW="2006280" imgH="40608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0113" y="3076575"/>
                        <a:ext cx="20066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40263" name="Object 7" descr="Pink tissue paper"/>
          <p:cNvGraphicFramePr>
            <a:graphicFrameLocks noChangeAspect="1"/>
          </p:cNvGraphicFramePr>
          <p:nvPr/>
        </p:nvGraphicFramePr>
        <p:xfrm>
          <a:off x="2006600" y="3759200"/>
          <a:ext cx="5310188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0295" name="Equation" r:id="rId7" imgW="5308560" imgH="888840" progId="Equation.DSMT4">
                  <p:embed/>
                </p:oleObj>
              </mc:Choice>
              <mc:Fallback>
                <p:oleObj name="Equation" r:id="rId7" imgW="5308560" imgH="88884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6600" y="3759200"/>
                        <a:ext cx="5310188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40265" name="Object 9" descr="Pink tissue paper"/>
          <p:cNvGraphicFramePr>
            <a:graphicFrameLocks noChangeAspect="1"/>
          </p:cNvGraphicFramePr>
          <p:nvPr/>
        </p:nvGraphicFramePr>
        <p:xfrm>
          <a:off x="2273300" y="5529263"/>
          <a:ext cx="22225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0296" name="Equation" r:id="rId9" imgW="2222280" imgH="888840" progId="Equation.DSMT4">
                  <p:embed/>
                </p:oleObj>
              </mc:Choice>
              <mc:Fallback>
                <p:oleObj name="Equation" r:id="rId9" imgW="2222280" imgH="88884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3300" y="5529263"/>
                        <a:ext cx="22225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40266" name="Rectangle 10" descr="Pink tissue paper"/>
          <p:cNvSpPr>
            <a:spLocks noChangeArrowheads="1"/>
          </p:cNvSpPr>
          <p:nvPr/>
        </p:nvSpPr>
        <p:spPr bwMode="auto">
          <a:xfrm>
            <a:off x="647700" y="5029200"/>
            <a:ext cx="807720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000" b="0" baseline="0">
                <a:latin typeface="Times New Roman" pitchFamily="18" charset="0"/>
              </a:rPr>
              <a:t>So the equation of the ball’s simple harmonic</a:t>
            </a:r>
          </a:p>
          <a:p>
            <a:pPr>
              <a:lnSpc>
                <a:spcPct val="150000"/>
              </a:lnSpc>
            </a:pPr>
            <a:r>
              <a:rPr lang="en-US" sz="3000" b="0" baseline="0">
                <a:latin typeface="Times New Roman" pitchFamily="18" charset="0"/>
              </a:rPr>
              <a:t>motion is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32828</TotalTime>
  <Words>2361</Words>
  <Application>Microsoft Office PowerPoint</Application>
  <PresentationFormat>Letter Paper (8.5x11 in)</PresentationFormat>
  <Paragraphs>420</Paragraphs>
  <Slides>47</Slides>
  <Notes>47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7" baseType="lpstr">
      <vt:lpstr>Arial</vt:lpstr>
      <vt:lpstr>Times New Roman</vt:lpstr>
      <vt:lpstr>Tahoma</vt:lpstr>
      <vt:lpstr>Wingdings</vt:lpstr>
      <vt:lpstr>Arial Narrow</vt:lpstr>
      <vt:lpstr>ヒラギノ角ゴ Pro W3</vt:lpstr>
      <vt:lpstr>Symbol</vt:lpstr>
      <vt:lpstr>Blends</vt:lpstr>
      <vt:lpstr>MathType 6.0 Equation</vt:lpstr>
      <vt:lpstr>MathType 5.0 Equation</vt:lpstr>
      <vt:lpstr>PowerPoint Presentation</vt:lpstr>
      <vt:lpstr>Graphs of the Sine and Cosine Functions</vt:lpstr>
      <vt:lpstr>DEFINITION OF A PERIODIC FUNCTION</vt:lpstr>
      <vt:lpstr>GRAPH OF THE SINE FUNCTION</vt:lpstr>
      <vt:lpstr>GRAPH OF THE COSINE FUNCTION</vt:lpstr>
      <vt:lpstr>PROPERTIES OF THE SINE AND COSINE FUNCTIONS</vt:lpstr>
      <vt:lpstr>KEY POINTS OF THE SINE AND COSINE 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CHANGING THE AMPLITUDE AND PERIOD OF THE SINE AND COSINE FUNCTIONS</vt:lpstr>
      <vt:lpstr>CHANGING THE AMPLITUDE AND PERIOD OF THE SINE AND COSINE FUNCTIONS</vt:lpstr>
      <vt:lpstr>CHANGING THE AMPLITUDE AND PERIOD OF THE SINE AND COSINE FUNCTIONS</vt:lpstr>
      <vt:lpstr>PowerPoint Presentation</vt:lpstr>
      <vt:lpstr>PowerPoint Presentation</vt:lpstr>
      <vt:lpstr>PROCEDURE FOR GRAPHING  y = a sin b(x – c) AND y = a cos b(x – c) </vt:lpstr>
      <vt:lpstr>PROCEDURE FOR GRAPHING  y = a sin b(x – c) AND y = a cos b(x – c) </vt:lpstr>
      <vt:lpstr>PROCEDURE FOR GRAPHING  y = a sin b(x – c) AND y = a cos b(x – c) </vt:lpstr>
      <vt:lpstr>PROCEDURE FOR GRAPHING  y = a sin b(x – c) AND y = a cos b(x – c) </vt:lpstr>
      <vt:lpstr>PROCEDURE FOR GRAPHING  y = a sin b(x – c) AND y = a cos b(x – c)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SIMPLE HARMONIC MOTION</vt:lpstr>
      <vt:lpstr>SIMPLE HARMONIC MOTION</vt:lpstr>
      <vt:lpstr>PowerPoint Presentation</vt:lpstr>
      <vt:lpstr>PowerPoint Presentation</vt:lpstr>
    </vt:vector>
  </TitlesOfParts>
  <Company>© 2010 Pearson Education, Inc.  All rights reserved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4.4</dc:title>
  <dc:subject>Graphs of the Sine and Cosine Functions</dc:subject>
  <dc:creator>Accumedia jbooze@accumediaps.com</dc:creator>
  <cp:lastModifiedBy>milligan</cp:lastModifiedBy>
  <cp:revision>1433</cp:revision>
  <cp:lastPrinted>2001-11-04T00:51:13Z</cp:lastPrinted>
  <dcterms:created xsi:type="dcterms:W3CDTF">2005-02-25T19:46:41Z</dcterms:created>
  <dcterms:modified xsi:type="dcterms:W3CDTF">2010-11-25T02:20:29Z</dcterms:modified>
</cp:coreProperties>
</file>