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16"/>
  </p:notesMasterIdLst>
  <p:handoutMasterIdLst>
    <p:handoutMasterId r:id="rId17"/>
  </p:handoutMasterIdLst>
  <p:sldIdLst>
    <p:sldId id="813" r:id="rId2"/>
    <p:sldId id="840" r:id="rId3"/>
    <p:sldId id="841" r:id="rId4"/>
    <p:sldId id="842" r:id="rId5"/>
    <p:sldId id="844" r:id="rId6"/>
    <p:sldId id="846" r:id="rId7"/>
    <p:sldId id="847" r:id="rId8"/>
    <p:sldId id="871" r:id="rId9"/>
    <p:sldId id="872" r:id="rId10"/>
    <p:sldId id="873" r:id="rId11"/>
    <p:sldId id="874" r:id="rId12"/>
    <p:sldId id="875" r:id="rId13"/>
    <p:sldId id="876" r:id="rId14"/>
    <p:sldId id="877" r:id="rId15"/>
  </p:sldIdLst>
  <p:sldSz cx="9144000" cy="6858000" type="letter"/>
  <p:notesSz cx="6858000" cy="9144000"/>
  <p:defaultTextStyle>
    <a:defPPr>
      <a:defRPr lang="en-CA"/>
    </a:defPPr>
    <a:lvl1pPr algn="l" rtl="0" fontAlgn="base">
      <a:spcBef>
        <a:spcPct val="0"/>
      </a:spcBef>
      <a:spcAft>
        <a:spcPct val="0"/>
      </a:spcAft>
      <a:defRPr sz="2400" b="1" kern="1200" baseline="30000">
        <a:solidFill>
          <a:schemeClr val="tx1"/>
        </a:solidFill>
        <a:latin typeface="Arial" charset="0"/>
        <a:ea typeface="+mn-ea"/>
        <a:cs typeface="+mn-cs"/>
      </a:defRPr>
    </a:lvl1pPr>
    <a:lvl2pPr marL="457200" algn="l" rtl="0" fontAlgn="base">
      <a:spcBef>
        <a:spcPct val="0"/>
      </a:spcBef>
      <a:spcAft>
        <a:spcPct val="0"/>
      </a:spcAft>
      <a:defRPr sz="2400" b="1" kern="1200" baseline="30000">
        <a:solidFill>
          <a:schemeClr val="tx1"/>
        </a:solidFill>
        <a:latin typeface="Arial" charset="0"/>
        <a:ea typeface="+mn-ea"/>
        <a:cs typeface="+mn-cs"/>
      </a:defRPr>
    </a:lvl2pPr>
    <a:lvl3pPr marL="914400" algn="l" rtl="0" fontAlgn="base">
      <a:spcBef>
        <a:spcPct val="0"/>
      </a:spcBef>
      <a:spcAft>
        <a:spcPct val="0"/>
      </a:spcAft>
      <a:defRPr sz="2400" b="1" kern="1200" baseline="30000">
        <a:solidFill>
          <a:schemeClr val="tx1"/>
        </a:solidFill>
        <a:latin typeface="Arial" charset="0"/>
        <a:ea typeface="+mn-ea"/>
        <a:cs typeface="+mn-cs"/>
      </a:defRPr>
    </a:lvl3pPr>
    <a:lvl4pPr marL="1371600" algn="l" rtl="0" fontAlgn="base">
      <a:spcBef>
        <a:spcPct val="0"/>
      </a:spcBef>
      <a:spcAft>
        <a:spcPct val="0"/>
      </a:spcAft>
      <a:defRPr sz="2400" b="1" kern="1200" baseline="30000">
        <a:solidFill>
          <a:schemeClr val="tx1"/>
        </a:solidFill>
        <a:latin typeface="Arial" charset="0"/>
        <a:ea typeface="+mn-ea"/>
        <a:cs typeface="+mn-cs"/>
      </a:defRPr>
    </a:lvl4pPr>
    <a:lvl5pPr marL="1828800" algn="l" rtl="0" fontAlgn="base">
      <a:spcBef>
        <a:spcPct val="0"/>
      </a:spcBef>
      <a:spcAft>
        <a:spcPct val="0"/>
      </a:spcAft>
      <a:defRPr sz="2400" b="1" kern="1200" baseline="30000">
        <a:solidFill>
          <a:schemeClr val="tx1"/>
        </a:solidFill>
        <a:latin typeface="Arial" charset="0"/>
        <a:ea typeface="+mn-ea"/>
        <a:cs typeface="+mn-cs"/>
      </a:defRPr>
    </a:lvl5pPr>
    <a:lvl6pPr marL="2286000" algn="l" defTabSz="914400" rtl="0" eaLnBrk="1" latinLnBrk="0" hangingPunct="1">
      <a:defRPr sz="2400" b="1" kern="1200" baseline="30000">
        <a:solidFill>
          <a:schemeClr val="tx1"/>
        </a:solidFill>
        <a:latin typeface="Arial" charset="0"/>
        <a:ea typeface="+mn-ea"/>
        <a:cs typeface="+mn-cs"/>
      </a:defRPr>
    </a:lvl6pPr>
    <a:lvl7pPr marL="2743200" algn="l" defTabSz="914400" rtl="0" eaLnBrk="1" latinLnBrk="0" hangingPunct="1">
      <a:defRPr sz="2400" b="1" kern="1200" baseline="30000">
        <a:solidFill>
          <a:schemeClr val="tx1"/>
        </a:solidFill>
        <a:latin typeface="Arial" charset="0"/>
        <a:ea typeface="+mn-ea"/>
        <a:cs typeface="+mn-cs"/>
      </a:defRPr>
    </a:lvl7pPr>
    <a:lvl8pPr marL="3200400" algn="l" defTabSz="914400" rtl="0" eaLnBrk="1" latinLnBrk="0" hangingPunct="1">
      <a:defRPr sz="2400" b="1" kern="1200" baseline="30000">
        <a:solidFill>
          <a:schemeClr val="tx1"/>
        </a:solidFill>
        <a:latin typeface="Arial" charset="0"/>
        <a:ea typeface="+mn-ea"/>
        <a:cs typeface="+mn-cs"/>
      </a:defRPr>
    </a:lvl8pPr>
    <a:lvl9pPr marL="3657600" algn="l" defTabSz="914400" rtl="0" eaLnBrk="1" latinLnBrk="0" hangingPunct="1">
      <a:defRPr sz="2400" b="1" kern="1200" baseline="300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A018D"/>
    <a:srgbClr val="BED4B2"/>
    <a:srgbClr val="C8225D"/>
    <a:srgbClr val="007DB7"/>
    <a:srgbClr val="8EBEE6"/>
    <a:srgbClr val="EC008D"/>
    <a:srgbClr val="00ADEE"/>
    <a:srgbClr val="418E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495" autoAdjust="0"/>
    <p:restoredTop sz="94737" autoAdjust="0"/>
  </p:normalViewPr>
  <p:slideViewPr>
    <p:cSldViewPr snapToObjects="1">
      <p:cViewPr>
        <p:scale>
          <a:sx n="66" d="100"/>
          <a:sy n="66" d="100"/>
        </p:scale>
        <p:origin x="-474" y="-132"/>
      </p:cViewPr>
      <p:guideLst>
        <p:guide orient="horz" pos="1296"/>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Objects="1">
      <p:cViewPr>
        <p:scale>
          <a:sx n="100" d="100"/>
          <a:sy n="100" d="100"/>
        </p:scale>
        <p:origin x="-1140" y="172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041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b="0" baseline="0">
                <a:latin typeface="Tahoma" pitchFamily="34" charset="0"/>
              </a:defRPr>
            </a:lvl1pPr>
          </a:lstStyle>
          <a:p>
            <a:endParaRPr lang="en-CA"/>
          </a:p>
        </p:txBody>
      </p:sp>
      <p:sp>
        <p:nvSpPr>
          <p:cNvPr id="60419" name="Rectangle 3"/>
          <p:cNvSpPr>
            <a:spLocks noGrp="1" noChangeArrowheads="1"/>
          </p:cNvSpPr>
          <p:nvPr>
            <p:ph type="dt" sz="quarter"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b="0" baseline="0">
                <a:latin typeface="Tahoma" pitchFamily="34" charset="0"/>
              </a:defRPr>
            </a:lvl1pPr>
          </a:lstStyle>
          <a:p>
            <a:endParaRPr lang="en-CA"/>
          </a:p>
        </p:txBody>
      </p:sp>
      <p:sp>
        <p:nvSpPr>
          <p:cNvPr id="60420" name="Rectangle 4"/>
          <p:cNvSpPr>
            <a:spLocks noGrp="1" noChangeArrowheads="1"/>
          </p:cNvSpPr>
          <p:nvPr>
            <p:ph type="ftr" sz="quarter" idx="2"/>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b="0" baseline="0">
                <a:latin typeface="Tahoma" pitchFamily="34" charset="0"/>
              </a:defRPr>
            </a:lvl1pPr>
          </a:lstStyle>
          <a:p>
            <a:endParaRPr lang="en-CA"/>
          </a:p>
        </p:txBody>
      </p:sp>
      <p:sp>
        <p:nvSpPr>
          <p:cNvPr id="60421" name="Rectangle 5"/>
          <p:cNvSpPr>
            <a:spLocks noGrp="1" noChangeArrowheads="1"/>
          </p:cNvSpPr>
          <p:nvPr>
            <p:ph type="sldNum" sz="quarter" idx="3"/>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b="0" baseline="0">
                <a:latin typeface="Tahoma" pitchFamily="34" charset="0"/>
              </a:defRPr>
            </a:lvl1pPr>
          </a:lstStyle>
          <a:p>
            <a:fld id="{AFA17A07-E794-4038-9A55-D66B60EFD7A8}" type="slidenum">
              <a:rPr lang="en-CA"/>
              <a:pPr/>
              <a:t>‹#›</a:t>
            </a:fld>
            <a:endParaRPr lang="en-CA"/>
          </a:p>
        </p:txBody>
      </p:sp>
    </p:spTree>
    <p:extLst>
      <p:ext uri="{BB962C8B-B14F-4D97-AF65-F5344CB8AC3E}">
        <p14:creationId xmlns:p14="http://schemas.microsoft.com/office/powerpoint/2010/main" val="14767435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42"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b="0" baseline="0">
                <a:latin typeface="Tahoma" pitchFamily="34" charset="0"/>
              </a:defRPr>
            </a:lvl1pPr>
          </a:lstStyle>
          <a:p>
            <a:endParaRPr lang="en-CA"/>
          </a:p>
        </p:txBody>
      </p:sp>
      <p:sp>
        <p:nvSpPr>
          <p:cNvPr id="61443" name="Rectangle 3"/>
          <p:cNvSpPr>
            <a:spLocks noGrp="1" noChangeArrowheads="1"/>
          </p:cNvSpPr>
          <p:nvPr>
            <p:ph type="dt"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b="0" baseline="0">
                <a:latin typeface="Tahoma" pitchFamily="34" charset="0"/>
              </a:defRPr>
            </a:lvl1pPr>
          </a:lstStyle>
          <a:p>
            <a:endParaRPr lang="en-CA"/>
          </a:p>
        </p:txBody>
      </p:sp>
      <p:sp>
        <p:nvSpPr>
          <p:cNvPr id="61444" name="Rectangle 4"/>
          <p:cNvSpPr>
            <a:spLocks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61445" name="Rectangle 5"/>
          <p:cNvSpPr>
            <a:spLocks noGrp="1" noChangeArrowheads="1"/>
          </p:cNvSpPr>
          <p:nvPr>
            <p:ph type="body" sz="quarter" idx="3"/>
          </p:nvPr>
        </p:nvSpPr>
        <p:spPr bwMode="auto">
          <a:xfrm>
            <a:off x="914400" y="4343400"/>
            <a:ext cx="5029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p>
        </p:txBody>
      </p:sp>
      <p:sp>
        <p:nvSpPr>
          <p:cNvPr id="61446" name="Rectangle 6"/>
          <p:cNvSpPr>
            <a:spLocks noGrp="1" noChangeArrowheads="1"/>
          </p:cNvSpPr>
          <p:nvPr>
            <p:ph type="ftr" sz="quarter" idx="4"/>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b="0" baseline="0">
                <a:latin typeface="Tahoma" pitchFamily="34" charset="0"/>
              </a:defRPr>
            </a:lvl1pPr>
          </a:lstStyle>
          <a:p>
            <a:endParaRPr lang="en-CA"/>
          </a:p>
        </p:txBody>
      </p:sp>
      <p:sp>
        <p:nvSpPr>
          <p:cNvPr id="61447" name="Rectangle 7"/>
          <p:cNvSpPr>
            <a:spLocks noGrp="1" noChangeArrowheads="1"/>
          </p:cNvSpPr>
          <p:nvPr>
            <p:ph type="sldNum" sz="quarter" idx="5"/>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b="0" baseline="0">
                <a:latin typeface="Tahoma" pitchFamily="34" charset="0"/>
              </a:defRPr>
            </a:lvl1pPr>
          </a:lstStyle>
          <a:p>
            <a:fld id="{D39EFDF3-BA48-43D4-A0F7-4FBFFA7FA71F}" type="slidenum">
              <a:rPr lang="en-CA"/>
              <a:pPr/>
              <a:t>‹#›</a:t>
            </a:fld>
            <a:endParaRPr lang="en-CA"/>
          </a:p>
        </p:txBody>
      </p:sp>
    </p:spTree>
    <p:extLst>
      <p:ext uri="{BB962C8B-B14F-4D97-AF65-F5344CB8AC3E}">
        <p14:creationId xmlns:p14="http://schemas.microsoft.com/office/powerpoint/2010/main" val="3783446743"/>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kern="1200">
        <a:solidFill>
          <a:schemeClr val="tx1"/>
        </a:solidFill>
        <a:latin typeface="Arial" charset="0"/>
        <a:ea typeface="+mn-ea"/>
        <a:cs typeface="+mn-cs"/>
      </a:defRPr>
    </a:lvl1pPr>
    <a:lvl2pPr marL="457200" algn="l" rtl="0" fontAlgn="base">
      <a:spcBef>
        <a:spcPct val="30000"/>
      </a:spcBef>
      <a:spcAft>
        <a:spcPct val="0"/>
      </a:spcAft>
      <a:defRPr sz="16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415F9DB-6498-47FC-B2B0-E29CE65E9881}" type="slidenum">
              <a:rPr lang="en-CA"/>
              <a:pPr/>
              <a:t>1</a:t>
            </a:fld>
            <a:endParaRPr lang="en-CA"/>
          </a:p>
        </p:txBody>
      </p:sp>
      <p:sp>
        <p:nvSpPr>
          <p:cNvPr id="1587202" name="Rectangle 2"/>
          <p:cNvSpPr>
            <a:spLocks noChangeArrowheads="1" noTextEdit="1"/>
          </p:cNvSpPr>
          <p:nvPr>
            <p:ph type="sldImg"/>
          </p:nvPr>
        </p:nvSpPr>
        <p:spPr>
          <a:ln/>
        </p:spPr>
      </p:sp>
      <p:sp>
        <p:nvSpPr>
          <p:cNvPr id="158720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147FA2A-BB8E-420B-977D-B285E4C9C906}" type="slidenum">
              <a:rPr lang="en-CA"/>
              <a:pPr/>
              <a:t>2</a:t>
            </a:fld>
            <a:endParaRPr lang="en-CA"/>
          </a:p>
        </p:txBody>
      </p:sp>
      <p:sp>
        <p:nvSpPr>
          <p:cNvPr id="2411522" name="Rectangle 2"/>
          <p:cNvSpPr>
            <a:spLocks noChangeArrowheads="1" noTextEdit="1"/>
          </p:cNvSpPr>
          <p:nvPr>
            <p:ph type="sldImg"/>
          </p:nvPr>
        </p:nvSpPr>
        <p:spPr>
          <a:ln/>
        </p:spPr>
      </p:sp>
      <p:sp>
        <p:nvSpPr>
          <p:cNvPr id="2411523"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93C6004-6ADA-4021-B728-1A859C5CBC01}" type="slidenum">
              <a:rPr lang="en-CA"/>
              <a:pPr/>
              <a:t>3</a:t>
            </a:fld>
            <a:endParaRPr lang="en-CA"/>
          </a:p>
        </p:txBody>
      </p:sp>
      <p:sp>
        <p:nvSpPr>
          <p:cNvPr id="3090434" name="Rectangle 2"/>
          <p:cNvSpPr>
            <a:spLocks noChangeArrowheads="1" noTextEdit="1"/>
          </p:cNvSpPr>
          <p:nvPr>
            <p:ph type="sldImg"/>
          </p:nvPr>
        </p:nvSpPr>
        <p:spPr>
          <a:ln/>
        </p:spPr>
      </p:sp>
      <p:sp>
        <p:nvSpPr>
          <p:cNvPr id="309043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05625E9-172C-4249-8D4F-76C40C18648D}" type="slidenum">
              <a:rPr lang="en-CA"/>
              <a:pPr/>
              <a:t>4</a:t>
            </a:fld>
            <a:endParaRPr lang="en-CA"/>
          </a:p>
        </p:txBody>
      </p:sp>
      <p:sp>
        <p:nvSpPr>
          <p:cNvPr id="3092482" name="Rectangle 2"/>
          <p:cNvSpPr>
            <a:spLocks noChangeArrowheads="1" noTextEdit="1"/>
          </p:cNvSpPr>
          <p:nvPr>
            <p:ph type="sldImg"/>
          </p:nvPr>
        </p:nvSpPr>
        <p:spPr>
          <a:ln/>
        </p:spPr>
      </p:sp>
      <p:sp>
        <p:nvSpPr>
          <p:cNvPr id="309248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ECB75DD-9B34-4743-9383-4BD23291B2AE}" type="slidenum">
              <a:rPr lang="en-CA"/>
              <a:pPr/>
              <a:t>5</a:t>
            </a:fld>
            <a:endParaRPr lang="en-CA"/>
          </a:p>
        </p:txBody>
      </p:sp>
      <p:sp>
        <p:nvSpPr>
          <p:cNvPr id="3096578" name="Rectangle 2"/>
          <p:cNvSpPr>
            <a:spLocks noChangeArrowheads="1" noTextEdit="1"/>
          </p:cNvSpPr>
          <p:nvPr>
            <p:ph type="sldImg"/>
          </p:nvPr>
        </p:nvSpPr>
        <p:spPr>
          <a:ln/>
        </p:spPr>
      </p:sp>
      <p:sp>
        <p:nvSpPr>
          <p:cNvPr id="309657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4FC32FF-19F7-4AF5-B598-AC3CE6E8B8FD}" type="slidenum">
              <a:rPr lang="en-CA"/>
              <a:pPr/>
              <a:t>6</a:t>
            </a:fld>
            <a:endParaRPr lang="en-CA"/>
          </a:p>
        </p:txBody>
      </p:sp>
      <p:sp>
        <p:nvSpPr>
          <p:cNvPr id="3100674" name="Rectangle 2"/>
          <p:cNvSpPr>
            <a:spLocks noChangeArrowheads="1" noTextEdit="1"/>
          </p:cNvSpPr>
          <p:nvPr>
            <p:ph type="sldImg"/>
          </p:nvPr>
        </p:nvSpPr>
        <p:spPr>
          <a:ln/>
        </p:spPr>
      </p:sp>
      <p:sp>
        <p:nvSpPr>
          <p:cNvPr id="310067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ECD5397-7019-4E0F-980D-6919FC4869DF}" type="slidenum">
              <a:rPr lang="en-CA"/>
              <a:pPr/>
              <a:t>7</a:t>
            </a:fld>
            <a:endParaRPr lang="en-CA"/>
          </a:p>
        </p:txBody>
      </p:sp>
      <p:sp>
        <p:nvSpPr>
          <p:cNvPr id="3102722" name="Rectangle 2"/>
          <p:cNvSpPr>
            <a:spLocks noChangeArrowheads="1" noTextEdit="1"/>
          </p:cNvSpPr>
          <p:nvPr>
            <p:ph type="sldImg"/>
          </p:nvPr>
        </p:nvSpPr>
        <p:spPr>
          <a:ln/>
        </p:spPr>
      </p:sp>
      <p:sp>
        <p:nvSpPr>
          <p:cNvPr id="310272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79CBF26-36BD-40AE-8C9C-7CBF9D3F620A}" type="slidenum">
              <a:rPr lang="en-CA"/>
              <a:pPr/>
              <a:t>8</a:t>
            </a:fld>
            <a:endParaRPr lang="en-CA"/>
          </a:p>
        </p:txBody>
      </p:sp>
      <p:sp>
        <p:nvSpPr>
          <p:cNvPr id="3151874" name="Rectangle 2"/>
          <p:cNvSpPr>
            <a:spLocks noChangeArrowheads="1" noTextEdit="1"/>
          </p:cNvSpPr>
          <p:nvPr>
            <p:ph type="sldImg"/>
          </p:nvPr>
        </p:nvSpPr>
        <p:spPr>
          <a:ln/>
        </p:spPr>
      </p:sp>
      <p:sp>
        <p:nvSpPr>
          <p:cNvPr id="315187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A387B08-CA28-4D61-A85A-E020E8A67A88}" type="slidenum">
              <a:rPr lang="en-CA"/>
              <a:pPr/>
              <a:t>9</a:t>
            </a:fld>
            <a:endParaRPr lang="en-CA"/>
          </a:p>
        </p:txBody>
      </p:sp>
      <p:sp>
        <p:nvSpPr>
          <p:cNvPr id="3153922" name="Rectangle 2"/>
          <p:cNvSpPr>
            <a:spLocks noChangeArrowheads="1" noTextEdit="1"/>
          </p:cNvSpPr>
          <p:nvPr>
            <p:ph type="sldImg"/>
          </p:nvPr>
        </p:nvSpPr>
        <p:spPr>
          <a:ln/>
        </p:spPr>
      </p:sp>
      <p:sp>
        <p:nvSpPr>
          <p:cNvPr id="315392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897B213-8D9D-45AD-98D0-FDC7267C3B0D}" type="slidenum">
              <a:rPr lang="en-CA"/>
              <a:pPr/>
              <a:t>10</a:t>
            </a:fld>
            <a:endParaRPr lang="en-CA"/>
          </a:p>
        </p:txBody>
      </p:sp>
      <p:sp>
        <p:nvSpPr>
          <p:cNvPr id="3155970" name="Rectangle 2"/>
          <p:cNvSpPr>
            <a:spLocks noChangeArrowheads="1" noTextEdit="1"/>
          </p:cNvSpPr>
          <p:nvPr>
            <p:ph type="sldImg"/>
          </p:nvPr>
        </p:nvSpPr>
        <p:spPr>
          <a:ln/>
        </p:spPr>
      </p:sp>
      <p:sp>
        <p:nvSpPr>
          <p:cNvPr id="315597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F350EB2-B730-4F8E-B74B-9A17D47E8BB2}" type="slidenum">
              <a:rPr lang="en-CA"/>
              <a:pPr/>
              <a:t>11</a:t>
            </a:fld>
            <a:endParaRPr lang="en-CA"/>
          </a:p>
        </p:txBody>
      </p:sp>
      <p:sp>
        <p:nvSpPr>
          <p:cNvPr id="3158018" name="Rectangle 2"/>
          <p:cNvSpPr>
            <a:spLocks noChangeArrowheads="1" noTextEdit="1"/>
          </p:cNvSpPr>
          <p:nvPr>
            <p:ph type="sldImg"/>
          </p:nvPr>
        </p:nvSpPr>
        <p:spPr>
          <a:ln/>
        </p:spPr>
      </p:sp>
      <p:sp>
        <p:nvSpPr>
          <p:cNvPr id="315801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AD7EBFD-B662-4D5D-949A-3E9AD1E3A34A}" type="slidenum">
              <a:rPr lang="en-CA"/>
              <a:pPr/>
              <a:t>12</a:t>
            </a:fld>
            <a:endParaRPr lang="en-CA"/>
          </a:p>
        </p:txBody>
      </p:sp>
      <p:sp>
        <p:nvSpPr>
          <p:cNvPr id="3160066" name="Rectangle 2"/>
          <p:cNvSpPr>
            <a:spLocks noChangeArrowheads="1" noTextEdit="1"/>
          </p:cNvSpPr>
          <p:nvPr>
            <p:ph type="sldImg"/>
          </p:nvPr>
        </p:nvSpPr>
        <p:spPr>
          <a:ln/>
        </p:spPr>
      </p:sp>
      <p:sp>
        <p:nvSpPr>
          <p:cNvPr id="316006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6C377A3-5FCA-45AF-B58C-15735237E834}" type="slidenum">
              <a:rPr lang="en-CA"/>
              <a:pPr/>
              <a:t>13</a:t>
            </a:fld>
            <a:endParaRPr lang="en-CA"/>
          </a:p>
        </p:txBody>
      </p:sp>
      <p:sp>
        <p:nvSpPr>
          <p:cNvPr id="3162114" name="Rectangle 2"/>
          <p:cNvSpPr>
            <a:spLocks noChangeArrowheads="1" noTextEdit="1"/>
          </p:cNvSpPr>
          <p:nvPr>
            <p:ph type="sldImg"/>
          </p:nvPr>
        </p:nvSpPr>
        <p:spPr>
          <a:ln/>
        </p:spPr>
      </p:sp>
      <p:sp>
        <p:nvSpPr>
          <p:cNvPr id="3162115"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166" name="Rectangle 70"/>
          <p:cNvSpPr>
            <a:spLocks noChangeArrowheads="1"/>
          </p:cNvSpPr>
          <p:nvPr userDrawn="1"/>
        </p:nvSpPr>
        <p:spPr bwMode="auto">
          <a:xfrm>
            <a:off x="0" y="0"/>
            <a:ext cx="9144000" cy="6861175"/>
          </a:xfrm>
          <a:prstGeom prst="rect">
            <a:avLst/>
          </a:prstGeom>
          <a:solidFill>
            <a:srgbClr val="FAF2D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b="0" baseline="0"/>
          </a:p>
        </p:txBody>
      </p:sp>
      <p:sp>
        <p:nvSpPr>
          <p:cNvPr id="4132" name="Rectangle 36"/>
          <p:cNvSpPr>
            <a:spLocks noChangeArrowheads="1"/>
          </p:cNvSpPr>
          <p:nvPr/>
        </p:nvSpPr>
        <p:spPr bwMode="gray">
          <a:xfrm rot="-5400000">
            <a:off x="4306094" y="2377281"/>
            <a:ext cx="274638" cy="8683625"/>
          </a:xfrm>
          <a:prstGeom prst="rect">
            <a:avLst/>
          </a:prstGeom>
          <a:solidFill>
            <a:srgbClr val="8EBEE6"/>
          </a:solidFill>
          <a:ln>
            <a:noFill/>
          </a:ln>
          <a:effectLst/>
          <a:extLst>
            <a:ext uri="{91240B29-F687-4F45-9708-019B960494DF}">
              <a14:hiddenLine xmlns:a14="http://schemas.microsoft.com/office/drawing/2010/main" w="9525">
                <a:solidFill>
                  <a:srgbClr val="FF99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a:endParaRPr kumimoji="1" lang="en-US" sz="3200" b="0" baseline="0">
              <a:latin typeface="Tahoma" pitchFamily="34" charset="0"/>
            </a:endParaRPr>
          </a:p>
        </p:txBody>
      </p:sp>
      <p:sp>
        <p:nvSpPr>
          <p:cNvPr id="4125" name="Rectangle 29"/>
          <p:cNvSpPr>
            <a:spLocks noGrp="1" noChangeArrowheads="1"/>
          </p:cNvSpPr>
          <p:nvPr>
            <p:ph type="ftr" sz="quarter" idx="3"/>
          </p:nvPr>
        </p:nvSpPr>
        <p:spPr>
          <a:xfrm>
            <a:off x="942975" y="6354763"/>
            <a:ext cx="6067425" cy="457200"/>
          </a:xfrm>
        </p:spPr>
        <p:txBody>
          <a:bodyPr/>
          <a:lstStyle>
            <a:lvl1pPr>
              <a:defRPr sz="1100"/>
            </a:lvl1pPr>
          </a:lstStyle>
          <a:p>
            <a:r>
              <a:rPr lang="en-US"/>
              <a:t>© 2010 Pearson Education, Inc.  All rights reserved</a:t>
            </a:r>
          </a:p>
        </p:txBody>
      </p:sp>
      <p:sp>
        <p:nvSpPr>
          <p:cNvPr id="4152" name="Rectangle 56"/>
          <p:cNvSpPr>
            <a:spLocks noChangeArrowheads="1"/>
          </p:cNvSpPr>
          <p:nvPr userDrawn="1"/>
        </p:nvSpPr>
        <p:spPr bwMode="auto">
          <a:xfrm>
            <a:off x="0" y="6540500"/>
            <a:ext cx="9144000" cy="46038"/>
          </a:xfrm>
          <a:prstGeom prst="rect">
            <a:avLst/>
          </a:prstGeom>
          <a:solidFill>
            <a:srgbClr val="C8225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65" name="Rectangle 69"/>
          <p:cNvSpPr>
            <a:spLocks noChangeAspect="1" noChangeArrowheads="1"/>
          </p:cNvSpPr>
          <p:nvPr userDrawn="1"/>
        </p:nvSpPr>
        <p:spPr bwMode="auto">
          <a:xfrm>
            <a:off x="6350" y="6445250"/>
            <a:ext cx="209550" cy="209550"/>
          </a:xfrm>
          <a:prstGeom prst="rect">
            <a:avLst/>
          </a:prstGeom>
          <a:solidFill>
            <a:srgbClr val="C8225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67" name="Rectangle 71"/>
          <p:cNvSpPr>
            <a:spLocks noChangeArrowheads="1"/>
          </p:cNvSpPr>
          <p:nvPr userDrawn="1"/>
        </p:nvSpPr>
        <p:spPr bwMode="auto">
          <a:xfrm>
            <a:off x="0" y="0"/>
            <a:ext cx="2438400" cy="685800"/>
          </a:xfrm>
          <a:prstGeom prst="rect">
            <a:avLst/>
          </a:prstGeom>
          <a:solidFill>
            <a:srgbClr val="007DB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68" name="Rectangle 72"/>
          <p:cNvSpPr>
            <a:spLocks noChangeArrowheads="1"/>
          </p:cNvSpPr>
          <p:nvPr userDrawn="1"/>
        </p:nvSpPr>
        <p:spPr bwMode="auto">
          <a:xfrm>
            <a:off x="2489200" y="0"/>
            <a:ext cx="6672263" cy="685800"/>
          </a:xfrm>
          <a:prstGeom prst="rect">
            <a:avLst/>
          </a:prstGeom>
          <a:noFill/>
          <a:ln>
            <a:noFill/>
          </a:ln>
          <a:effectLst/>
          <a:extLst>
            <a:ext uri="{909E8E84-426E-40DD-AFC4-6F175D3DCCD1}">
              <a14:hiddenFill xmlns:a14="http://schemas.microsoft.com/office/drawing/2010/main">
                <a:solidFill>
                  <a:srgbClr val="007DB7"/>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69" name="Rectangle 73"/>
          <p:cNvSpPr>
            <a:spLocks noChangeArrowheads="1"/>
          </p:cNvSpPr>
          <p:nvPr userDrawn="1"/>
        </p:nvSpPr>
        <p:spPr bwMode="auto">
          <a:xfrm>
            <a:off x="2438400" y="0"/>
            <a:ext cx="46038" cy="6858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70" name="Rectangle 74"/>
          <p:cNvSpPr>
            <a:spLocks noChangeArrowheads="1"/>
          </p:cNvSpPr>
          <p:nvPr userDrawn="1"/>
        </p:nvSpPr>
        <p:spPr bwMode="auto">
          <a:xfrm>
            <a:off x="0" y="685800"/>
            <a:ext cx="9144000" cy="46038"/>
          </a:xfrm>
          <a:prstGeom prst="rect">
            <a:avLst/>
          </a:prstGeom>
          <a:solidFill>
            <a:srgbClr val="C8225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71" name="Rectangle 75"/>
          <p:cNvSpPr>
            <a:spLocks noChangeAspect="1" noChangeArrowheads="1"/>
          </p:cNvSpPr>
          <p:nvPr userDrawn="1"/>
        </p:nvSpPr>
        <p:spPr bwMode="auto">
          <a:xfrm>
            <a:off x="2368550" y="596900"/>
            <a:ext cx="209550" cy="209550"/>
          </a:xfrm>
          <a:prstGeom prst="rect">
            <a:avLst/>
          </a:prstGeom>
          <a:solidFill>
            <a:srgbClr val="C8225D"/>
          </a:solidFill>
          <a:ln w="9525">
            <a:solidFill>
              <a:srgbClr val="BED4B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73" name="Rectangle 77"/>
          <p:cNvSpPr>
            <a:spLocks noChangeArrowheads="1"/>
          </p:cNvSpPr>
          <p:nvPr userDrawn="1"/>
        </p:nvSpPr>
        <p:spPr bwMode="auto">
          <a:xfrm>
            <a:off x="495300" y="1168400"/>
            <a:ext cx="7769225" cy="46038"/>
          </a:xfrm>
          <a:prstGeom prst="rect">
            <a:avLst/>
          </a:prstGeom>
          <a:solidFill>
            <a:srgbClr val="C8225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74" name="Rectangle 78"/>
          <p:cNvSpPr>
            <a:spLocks noChangeArrowheads="1"/>
          </p:cNvSpPr>
          <p:nvPr userDrawn="1"/>
        </p:nvSpPr>
        <p:spPr bwMode="gray">
          <a:xfrm rot="-5400000">
            <a:off x="4154488" y="-2446338"/>
            <a:ext cx="457200" cy="7769225"/>
          </a:xfrm>
          <a:prstGeom prst="rect">
            <a:avLst/>
          </a:prstGeom>
          <a:solidFill>
            <a:srgbClr val="007DB7"/>
          </a:solidFill>
          <a:ln>
            <a:noFill/>
          </a:ln>
          <a:effectLst/>
          <a:extLst>
            <a:ext uri="{91240B29-F687-4F45-9708-019B960494DF}">
              <a14:hiddenLine xmlns:a14="http://schemas.microsoft.com/office/drawing/2010/main" w="9525">
                <a:solidFill>
                  <a:srgbClr val="FF99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a:endParaRPr kumimoji="1" lang="en-US" sz="3200" b="0" baseline="0">
              <a:latin typeface="Tahoma" pitchFamily="34" charset="0"/>
            </a:endParaRPr>
          </a:p>
        </p:txBody>
      </p:sp>
      <p:sp>
        <p:nvSpPr>
          <p:cNvPr id="4172" name="Rectangle 76"/>
          <p:cNvSpPr>
            <a:spLocks noChangeAspect="1" noChangeArrowheads="1"/>
          </p:cNvSpPr>
          <p:nvPr userDrawn="1"/>
        </p:nvSpPr>
        <p:spPr bwMode="auto">
          <a:xfrm>
            <a:off x="393700" y="1066800"/>
            <a:ext cx="209550" cy="209550"/>
          </a:xfrm>
          <a:prstGeom prst="rect">
            <a:avLst/>
          </a:prstGeom>
          <a:solidFill>
            <a:srgbClr val="C8225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76" name="Text Box 80" descr="Pink tissue paper"/>
          <p:cNvSpPr txBox="1">
            <a:spLocks noChangeArrowheads="1"/>
          </p:cNvSpPr>
          <p:nvPr userDrawn="1"/>
        </p:nvSpPr>
        <p:spPr bwMode="auto">
          <a:xfrm>
            <a:off x="633413" y="1200150"/>
            <a:ext cx="1739900" cy="457200"/>
          </a:xfrm>
          <a:prstGeom prst="rect">
            <a:avLst/>
          </a:prstGeom>
          <a:noFill/>
          <a:ln>
            <a:noFill/>
          </a:ln>
          <a:effectLst/>
          <a:extLst>
            <a:ext uri="{909E8E84-426E-40DD-AFC4-6F175D3DCCD1}">
              <a14:hiddenFill xmlns:a14="http://schemas.microsoft.com/office/drawing/2010/main">
                <a:blipFill dpi="0" rotWithShape="0">
                  <a:blip r:embed="rId2"/>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b="0" baseline="0">
                <a:solidFill>
                  <a:schemeClr val="bg1"/>
                </a:solidFill>
                <a:latin typeface="Arial Narrow" pitchFamily="34" charset="0"/>
              </a:rPr>
              <a:t>OBJECTIVES</a:t>
            </a:r>
          </a:p>
        </p:txBody>
      </p:sp>
      <p:sp>
        <p:nvSpPr>
          <p:cNvPr id="4177" name="Rectangle 81"/>
          <p:cNvSpPr>
            <a:spLocks noGrp="1" noChangeArrowheads="1"/>
          </p:cNvSpPr>
          <p:nvPr>
            <p:ph type="sldNum" sz="quarter" idx="4"/>
          </p:nvPr>
        </p:nvSpPr>
        <p:spPr/>
        <p:txBody>
          <a:bodyPr/>
          <a:lstStyle>
            <a:lvl1pPr>
              <a:defRPr/>
            </a:lvl1pPr>
          </a:lstStyle>
          <a:p>
            <a:fld id="{8104797C-951F-4574-92D5-DB7F7F509DBF}" type="slidenum">
              <a:rPr lang="en-US"/>
              <a:pPr/>
              <a:t>‹#›</a:t>
            </a:fld>
            <a:endParaRPr lang="en-CA"/>
          </a:p>
        </p:txBody>
      </p:sp>
    </p:spTree>
  </p:cSld>
  <p:clrMapOvr>
    <a:masterClrMapping/>
  </p:clrMapOvr>
  <p:transition spd="med"/>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A982EADF-6C31-4742-A1BA-0D72DFEF6D0A}" type="slidenum">
              <a:rPr lang="en-US"/>
              <a:pPr/>
              <a:t>‹#›</a:t>
            </a:fld>
            <a:endParaRPr lang="en-CA"/>
          </a:p>
        </p:txBody>
      </p:sp>
      <p:sp>
        <p:nvSpPr>
          <p:cNvPr id="5" name="Footer Placeholder 4"/>
          <p:cNvSpPr>
            <a:spLocks noGrp="1"/>
          </p:cNvSpPr>
          <p:nvPr>
            <p:ph type="ftr" sz="quarter" idx="11"/>
          </p:nvPr>
        </p:nvSpPr>
        <p:spPr/>
        <p:txBody>
          <a:bodyPr/>
          <a:lstStyle>
            <a:lvl1pPr>
              <a:defRPr/>
            </a:lvl1pPr>
          </a:lstStyle>
          <a:p>
            <a:r>
              <a:rPr lang="en-US"/>
              <a:t>© 2010 Pearson Education, Inc.  All rights reserved</a:t>
            </a:r>
          </a:p>
        </p:txBody>
      </p:sp>
    </p:spTree>
    <p:extLst>
      <p:ext uri="{BB962C8B-B14F-4D97-AF65-F5344CB8AC3E}">
        <p14:creationId xmlns:p14="http://schemas.microsoft.com/office/powerpoint/2010/main" val="97235383"/>
      </p:ext>
    </p:extLst>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Slide Number Placeholder 3"/>
          <p:cNvSpPr>
            <a:spLocks noGrp="1"/>
          </p:cNvSpPr>
          <p:nvPr>
            <p:ph type="sldNum" sz="quarter" idx="10"/>
          </p:nvPr>
        </p:nvSpPr>
        <p:spPr/>
        <p:txBody>
          <a:bodyPr/>
          <a:lstStyle>
            <a:lvl1pPr>
              <a:defRPr/>
            </a:lvl1pPr>
          </a:lstStyle>
          <a:p>
            <a:fld id="{8D36C72F-8BD6-4AB7-A9E8-101CD21AC76C}" type="slidenum">
              <a:rPr lang="en-US"/>
              <a:pPr/>
              <a:t>‹#›</a:t>
            </a:fld>
            <a:endParaRPr lang="en-CA"/>
          </a:p>
        </p:txBody>
      </p:sp>
      <p:sp>
        <p:nvSpPr>
          <p:cNvPr id="5" name="Footer Placeholder 4"/>
          <p:cNvSpPr>
            <a:spLocks noGrp="1"/>
          </p:cNvSpPr>
          <p:nvPr>
            <p:ph type="ftr" sz="quarter" idx="11"/>
          </p:nvPr>
        </p:nvSpPr>
        <p:spPr/>
        <p:txBody>
          <a:bodyPr/>
          <a:lstStyle>
            <a:lvl1pPr>
              <a:defRPr/>
            </a:lvl1pPr>
          </a:lstStyle>
          <a:p>
            <a:r>
              <a:rPr lang="en-US"/>
              <a:t>© 2010 Pearson Education, Inc.  All rights reserved</a:t>
            </a:r>
          </a:p>
        </p:txBody>
      </p:sp>
    </p:spTree>
    <p:extLst>
      <p:ext uri="{BB962C8B-B14F-4D97-AF65-F5344CB8AC3E}">
        <p14:creationId xmlns:p14="http://schemas.microsoft.com/office/powerpoint/2010/main" val="3195641486"/>
      </p:ext>
    </p:extLst>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773113" y="1600200"/>
            <a:ext cx="390525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30763" y="1600200"/>
            <a:ext cx="390525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4"/>
          <p:cNvSpPr>
            <a:spLocks noGrp="1"/>
          </p:cNvSpPr>
          <p:nvPr>
            <p:ph type="sldNum" sz="quarter" idx="10"/>
          </p:nvPr>
        </p:nvSpPr>
        <p:spPr/>
        <p:txBody>
          <a:bodyPr/>
          <a:lstStyle>
            <a:lvl1pPr>
              <a:defRPr/>
            </a:lvl1pPr>
          </a:lstStyle>
          <a:p>
            <a:fld id="{8C6F07A4-47EB-4870-AA01-0C7301CE3F99}" type="slidenum">
              <a:rPr lang="en-US"/>
              <a:pPr/>
              <a:t>‹#›</a:t>
            </a:fld>
            <a:endParaRPr lang="en-CA"/>
          </a:p>
        </p:txBody>
      </p:sp>
      <p:sp>
        <p:nvSpPr>
          <p:cNvPr id="6" name="Footer Placeholder 5"/>
          <p:cNvSpPr>
            <a:spLocks noGrp="1"/>
          </p:cNvSpPr>
          <p:nvPr>
            <p:ph type="ftr" sz="quarter" idx="11"/>
          </p:nvPr>
        </p:nvSpPr>
        <p:spPr/>
        <p:txBody>
          <a:bodyPr/>
          <a:lstStyle>
            <a:lvl1pPr>
              <a:defRPr/>
            </a:lvl1pPr>
          </a:lstStyle>
          <a:p>
            <a:r>
              <a:rPr lang="en-US"/>
              <a:t>© 2010 Pearson Education, Inc.  All rights reserved</a:t>
            </a:r>
          </a:p>
        </p:txBody>
      </p:sp>
    </p:spTree>
    <p:extLst>
      <p:ext uri="{BB962C8B-B14F-4D97-AF65-F5344CB8AC3E}">
        <p14:creationId xmlns:p14="http://schemas.microsoft.com/office/powerpoint/2010/main" val="3571483502"/>
      </p:ext>
    </p:extLst>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0"/>
          </p:nvPr>
        </p:nvSpPr>
        <p:spPr/>
        <p:txBody>
          <a:bodyPr/>
          <a:lstStyle>
            <a:lvl1pPr>
              <a:defRPr/>
            </a:lvl1pPr>
          </a:lstStyle>
          <a:p>
            <a:fld id="{B3CD3B3C-E166-4FDD-A968-2C33207076A5}" type="slidenum">
              <a:rPr lang="en-US"/>
              <a:pPr/>
              <a:t>‹#›</a:t>
            </a:fld>
            <a:endParaRPr lang="en-CA"/>
          </a:p>
        </p:txBody>
      </p:sp>
      <p:sp>
        <p:nvSpPr>
          <p:cNvPr id="8" name="Footer Placeholder 7"/>
          <p:cNvSpPr>
            <a:spLocks noGrp="1"/>
          </p:cNvSpPr>
          <p:nvPr>
            <p:ph type="ftr" sz="quarter" idx="11"/>
          </p:nvPr>
        </p:nvSpPr>
        <p:spPr/>
        <p:txBody>
          <a:bodyPr/>
          <a:lstStyle>
            <a:lvl1pPr>
              <a:defRPr/>
            </a:lvl1pPr>
          </a:lstStyle>
          <a:p>
            <a:r>
              <a:rPr lang="en-US"/>
              <a:t>© 2010 Pearson Education, Inc.  All rights reserved</a:t>
            </a:r>
          </a:p>
        </p:txBody>
      </p:sp>
    </p:spTree>
    <p:extLst>
      <p:ext uri="{BB962C8B-B14F-4D97-AF65-F5344CB8AC3E}">
        <p14:creationId xmlns:p14="http://schemas.microsoft.com/office/powerpoint/2010/main" val="4006484368"/>
      </p:ext>
    </p:extLst>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Slide Number Placeholder 2"/>
          <p:cNvSpPr>
            <a:spLocks noGrp="1"/>
          </p:cNvSpPr>
          <p:nvPr>
            <p:ph type="sldNum" sz="quarter" idx="10"/>
          </p:nvPr>
        </p:nvSpPr>
        <p:spPr/>
        <p:txBody>
          <a:bodyPr/>
          <a:lstStyle>
            <a:lvl1pPr>
              <a:defRPr/>
            </a:lvl1pPr>
          </a:lstStyle>
          <a:p>
            <a:fld id="{BB29FF7A-BC23-4A3B-B212-E73CDF13E533}" type="slidenum">
              <a:rPr lang="en-US"/>
              <a:pPr/>
              <a:t>‹#›</a:t>
            </a:fld>
            <a:endParaRPr lang="en-CA"/>
          </a:p>
        </p:txBody>
      </p:sp>
      <p:sp>
        <p:nvSpPr>
          <p:cNvPr id="4" name="Footer Placeholder 3"/>
          <p:cNvSpPr>
            <a:spLocks noGrp="1"/>
          </p:cNvSpPr>
          <p:nvPr>
            <p:ph type="ftr" sz="quarter" idx="11"/>
          </p:nvPr>
        </p:nvSpPr>
        <p:spPr/>
        <p:txBody>
          <a:bodyPr/>
          <a:lstStyle>
            <a:lvl1pPr>
              <a:defRPr/>
            </a:lvl1pPr>
          </a:lstStyle>
          <a:p>
            <a:r>
              <a:rPr lang="en-US"/>
              <a:t>© 2010 Pearson Education, Inc.  All rights reserved</a:t>
            </a:r>
          </a:p>
        </p:txBody>
      </p:sp>
    </p:spTree>
    <p:extLst>
      <p:ext uri="{BB962C8B-B14F-4D97-AF65-F5344CB8AC3E}">
        <p14:creationId xmlns:p14="http://schemas.microsoft.com/office/powerpoint/2010/main" val="3037743849"/>
      </p:ext>
    </p:extLst>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lvl1pPr>
              <a:defRPr/>
            </a:lvl1pPr>
          </a:lstStyle>
          <a:p>
            <a:fld id="{359F6D65-6659-404E-A15A-A62158EDC8C9}" type="slidenum">
              <a:rPr lang="en-US"/>
              <a:pPr/>
              <a:t>‹#›</a:t>
            </a:fld>
            <a:endParaRPr lang="en-CA"/>
          </a:p>
        </p:txBody>
      </p:sp>
      <p:sp>
        <p:nvSpPr>
          <p:cNvPr id="3" name="Footer Placeholder 2"/>
          <p:cNvSpPr>
            <a:spLocks noGrp="1"/>
          </p:cNvSpPr>
          <p:nvPr>
            <p:ph type="ftr" sz="quarter" idx="11"/>
          </p:nvPr>
        </p:nvSpPr>
        <p:spPr/>
        <p:txBody>
          <a:bodyPr/>
          <a:lstStyle>
            <a:lvl1pPr>
              <a:defRPr/>
            </a:lvl1pPr>
          </a:lstStyle>
          <a:p>
            <a:r>
              <a:rPr lang="en-US"/>
              <a:t>© 2010 Pearson Education, Inc.  All rights reserved</a:t>
            </a:r>
          </a:p>
        </p:txBody>
      </p:sp>
    </p:spTree>
    <p:extLst>
      <p:ext uri="{BB962C8B-B14F-4D97-AF65-F5344CB8AC3E}">
        <p14:creationId xmlns:p14="http://schemas.microsoft.com/office/powerpoint/2010/main" val="112717292"/>
      </p:ext>
    </p:extLst>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fld id="{F036C20C-6F13-496F-8565-4F12FA166246}" type="slidenum">
              <a:rPr lang="en-US"/>
              <a:pPr/>
              <a:t>‹#›</a:t>
            </a:fld>
            <a:endParaRPr lang="en-CA"/>
          </a:p>
        </p:txBody>
      </p:sp>
      <p:sp>
        <p:nvSpPr>
          <p:cNvPr id="6" name="Footer Placeholder 5"/>
          <p:cNvSpPr>
            <a:spLocks noGrp="1"/>
          </p:cNvSpPr>
          <p:nvPr>
            <p:ph type="ftr" sz="quarter" idx="11"/>
          </p:nvPr>
        </p:nvSpPr>
        <p:spPr/>
        <p:txBody>
          <a:bodyPr/>
          <a:lstStyle>
            <a:lvl1pPr>
              <a:defRPr/>
            </a:lvl1pPr>
          </a:lstStyle>
          <a:p>
            <a:r>
              <a:rPr lang="en-US"/>
              <a:t>© 2010 Pearson Education, Inc.  All rights reserved</a:t>
            </a:r>
          </a:p>
        </p:txBody>
      </p:sp>
    </p:spTree>
    <p:extLst>
      <p:ext uri="{BB962C8B-B14F-4D97-AF65-F5344CB8AC3E}">
        <p14:creationId xmlns:p14="http://schemas.microsoft.com/office/powerpoint/2010/main" val="1501657120"/>
      </p:ext>
    </p:extLst>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4"/>
          <p:cNvSpPr>
            <a:spLocks noGrp="1"/>
          </p:cNvSpPr>
          <p:nvPr>
            <p:ph type="sldNum" sz="quarter" idx="10"/>
          </p:nvPr>
        </p:nvSpPr>
        <p:spPr/>
        <p:txBody>
          <a:bodyPr/>
          <a:lstStyle>
            <a:lvl1pPr>
              <a:defRPr/>
            </a:lvl1pPr>
          </a:lstStyle>
          <a:p>
            <a:fld id="{78611C1F-28A2-4C43-8B3B-6D2334035E27}" type="slidenum">
              <a:rPr lang="en-US"/>
              <a:pPr/>
              <a:t>‹#›</a:t>
            </a:fld>
            <a:endParaRPr lang="en-CA"/>
          </a:p>
        </p:txBody>
      </p:sp>
      <p:sp>
        <p:nvSpPr>
          <p:cNvPr id="6" name="Footer Placeholder 5"/>
          <p:cNvSpPr>
            <a:spLocks noGrp="1"/>
          </p:cNvSpPr>
          <p:nvPr>
            <p:ph type="ftr" sz="quarter" idx="11"/>
          </p:nvPr>
        </p:nvSpPr>
        <p:spPr/>
        <p:txBody>
          <a:bodyPr/>
          <a:lstStyle>
            <a:lvl1pPr>
              <a:defRPr/>
            </a:lvl1pPr>
          </a:lstStyle>
          <a:p>
            <a:r>
              <a:rPr lang="en-US"/>
              <a:t>© 2010 Pearson Education, Inc.  All rights reserved</a:t>
            </a:r>
          </a:p>
        </p:txBody>
      </p:sp>
    </p:spTree>
    <p:extLst>
      <p:ext uri="{BB962C8B-B14F-4D97-AF65-F5344CB8AC3E}">
        <p14:creationId xmlns:p14="http://schemas.microsoft.com/office/powerpoint/2010/main" val="1415620661"/>
      </p:ext>
    </p:extLst>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131F33D1-73CB-4D79-B2F4-BE662A76BEE1}" type="slidenum">
              <a:rPr lang="en-US"/>
              <a:pPr/>
              <a:t>‹#›</a:t>
            </a:fld>
            <a:endParaRPr lang="en-CA"/>
          </a:p>
        </p:txBody>
      </p:sp>
      <p:sp>
        <p:nvSpPr>
          <p:cNvPr id="5" name="Footer Placeholder 4"/>
          <p:cNvSpPr>
            <a:spLocks noGrp="1"/>
          </p:cNvSpPr>
          <p:nvPr>
            <p:ph type="ftr" sz="quarter" idx="11"/>
          </p:nvPr>
        </p:nvSpPr>
        <p:spPr/>
        <p:txBody>
          <a:bodyPr/>
          <a:lstStyle>
            <a:lvl1pPr>
              <a:defRPr/>
            </a:lvl1pPr>
          </a:lstStyle>
          <a:p>
            <a:r>
              <a:rPr lang="en-US"/>
              <a:t>© 2010 Pearson Education, Inc.  All rights reserved</a:t>
            </a:r>
          </a:p>
        </p:txBody>
      </p:sp>
    </p:spTree>
    <p:extLst>
      <p:ext uri="{BB962C8B-B14F-4D97-AF65-F5344CB8AC3E}">
        <p14:creationId xmlns:p14="http://schemas.microsoft.com/office/powerpoint/2010/main" val="680904819"/>
      </p:ext>
    </p:extLst>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3700" y="533400"/>
            <a:ext cx="1992313" cy="56388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762000" y="533400"/>
            <a:ext cx="5829300" cy="5638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3"/>
          <p:cNvSpPr>
            <a:spLocks noGrp="1"/>
          </p:cNvSpPr>
          <p:nvPr>
            <p:ph type="sldNum" sz="quarter" idx="10"/>
          </p:nvPr>
        </p:nvSpPr>
        <p:spPr/>
        <p:txBody>
          <a:bodyPr/>
          <a:lstStyle>
            <a:lvl1pPr>
              <a:defRPr/>
            </a:lvl1pPr>
          </a:lstStyle>
          <a:p>
            <a:fld id="{B20C52B9-1486-4050-93D0-9EB0E99364E4}" type="slidenum">
              <a:rPr lang="en-US"/>
              <a:pPr/>
              <a:t>‹#›</a:t>
            </a:fld>
            <a:endParaRPr lang="en-CA"/>
          </a:p>
        </p:txBody>
      </p:sp>
      <p:sp>
        <p:nvSpPr>
          <p:cNvPr id="5" name="Footer Placeholder 4"/>
          <p:cNvSpPr>
            <a:spLocks noGrp="1"/>
          </p:cNvSpPr>
          <p:nvPr>
            <p:ph type="ftr" sz="quarter" idx="11"/>
          </p:nvPr>
        </p:nvSpPr>
        <p:spPr/>
        <p:txBody>
          <a:bodyPr/>
          <a:lstStyle>
            <a:lvl1pPr>
              <a:defRPr/>
            </a:lvl1pPr>
          </a:lstStyle>
          <a:p>
            <a:r>
              <a:rPr lang="en-US"/>
              <a:t>© 2010 Pearson Education, Inc.  All rights reserved</a:t>
            </a:r>
          </a:p>
        </p:txBody>
      </p:sp>
    </p:spTree>
    <p:extLst>
      <p:ext uri="{BB962C8B-B14F-4D97-AF65-F5344CB8AC3E}">
        <p14:creationId xmlns:p14="http://schemas.microsoft.com/office/powerpoint/2010/main" val="2734566767"/>
      </p:ext>
    </p:extLst>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762000" y="533400"/>
            <a:ext cx="7974013" cy="6858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773113" y="1600200"/>
            <a:ext cx="390525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830763" y="1600200"/>
            <a:ext cx="3905250" cy="2209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830763" y="3962400"/>
            <a:ext cx="3905250" cy="2209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0"/>
          </p:nvPr>
        </p:nvSpPr>
        <p:spPr>
          <a:xfrm>
            <a:off x="7239000" y="6400800"/>
            <a:ext cx="1905000" cy="457200"/>
          </a:xfrm>
        </p:spPr>
        <p:txBody>
          <a:bodyPr/>
          <a:lstStyle>
            <a:lvl1pPr>
              <a:defRPr/>
            </a:lvl1pPr>
          </a:lstStyle>
          <a:p>
            <a:fld id="{AB78A5F0-86CB-484C-A9D2-F9BF715909C6}" type="slidenum">
              <a:rPr lang="en-US"/>
              <a:pPr/>
              <a:t>‹#›</a:t>
            </a:fld>
            <a:endParaRPr lang="en-CA"/>
          </a:p>
        </p:txBody>
      </p:sp>
      <p:sp>
        <p:nvSpPr>
          <p:cNvPr id="7" name="Footer Placeholder 6"/>
          <p:cNvSpPr>
            <a:spLocks noGrp="1"/>
          </p:cNvSpPr>
          <p:nvPr>
            <p:ph type="ftr" sz="quarter" idx="11"/>
          </p:nvPr>
        </p:nvSpPr>
        <p:spPr>
          <a:xfrm>
            <a:off x="2286000" y="6397625"/>
            <a:ext cx="4495800" cy="457200"/>
          </a:xfrm>
        </p:spPr>
        <p:txBody>
          <a:bodyPr/>
          <a:lstStyle>
            <a:lvl1pPr>
              <a:defRPr/>
            </a:lvl1pPr>
          </a:lstStyle>
          <a:p>
            <a:r>
              <a:rPr lang="en-US"/>
              <a:t>© 2010 Pearson Education, Inc.  All rights reserved</a:t>
            </a:r>
          </a:p>
        </p:txBody>
      </p:sp>
    </p:spTree>
    <p:extLst>
      <p:ext uri="{BB962C8B-B14F-4D97-AF65-F5344CB8AC3E}">
        <p14:creationId xmlns:p14="http://schemas.microsoft.com/office/powerpoint/2010/main" val="3815842656"/>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81" name="Rectangle 9"/>
          <p:cNvSpPr>
            <a:spLocks noGrp="1" noChangeArrowheads="1"/>
          </p:cNvSpPr>
          <p:nvPr>
            <p:ph type="title"/>
          </p:nvPr>
        </p:nvSpPr>
        <p:spPr bwMode="auto">
          <a:xfrm>
            <a:off x="762000" y="533400"/>
            <a:ext cx="7974013"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3085" name="Rectangle 13"/>
          <p:cNvSpPr>
            <a:spLocks noGrp="1" noChangeArrowheads="1"/>
          </p:cNvSpPr>
          <p:nvPr>
            <p:ph type="sldNum" sz="quarter" idx="4"/>
          </p:nvPr>
        </p:nvSpPr>
        <p:spPr bwMode="auto">
          <a:xfrm>
            <a:off x="7239000" y="64008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baseline="0">
                <a:solidFill>
                  <a:srgbClr val="007DB7"/>
                </a:solidFill>
              </a:defRPr>
            </a:lvl1pPr>
          </a:lstStyle>
          <a:p>
            <a:fld id="{CFDCA8A9-C0FC-4C61-8539-9DE276B632AD}" type="slidenum">
              <a:rPr lang="en-US"/>
              <a:pPr/>
              <a:t>‹#›</a:t>
            </a:fld>
            <a:endParaRPr lang="en-CA"/>
          </a:p>
        </p:txBody>
      </p:sp>
      <p:sp>
        <p:nvSpPr>
          <p:cNvPr id="3093" name="Rectangle 21"/>
          <p:cNvSpPr>
            <a:spLocks noGrp="1" noChangeArrowheads="1"/>
          </p:cNvSpPr>
          <p:nvPr>
            <p:ph type="body" idx="1"/>
          </p:nvPr>
        </p:nvSpPr>
        <p:spPr bwMode="auto">
          <a:xfrm>
            <a:off x="773113" y="1600200"/>
            <a:ext cx="7962900" cy="457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3097" name="Rectangle 25"/>
          <p:cNvSpPr>
            <a:spLocks noGrp="1" noChangeArrowheads="1"/>
          </p:cNvSpPr>
          <p:nvPr>
            <p:ph type="ftr" sz="quarter" idx="3"/>
          </p:nvPr>
        </p:nvSpPr>
        <p:spPr bwMode="auto">
          <a:xfrm>
            <a:off x="2286000" y="6397625"/>
            <a:ext cx="4495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a:defRPr sz="900" b="0" baseline="0"/>
            </a:lvl1pPr>
          </a:lstStyle>
          <a:p>
            <a:r>
              <a:rPr lang="en-US"/>
              <a:t>© 2010 Pearson Education, Inc.  All rights reserved</a:t>
            </a:r>
          </a:p>
        </p:txBody>
      </p:sp>
      <p:sp>
        <p:nvSpPr>
          <p:cNvPr id="3099" name="Rectangle 27"/>
          <p:cNvSpPr>
            <a:spLocks noChangeArrowheads="1"/>
          </p:cNvSpPr>
          <p:nvPr/>
        </p:nvSpPr>
        <p:spPr bwMode="gray">
          <a:xfrm rot="-5400000">
            <a:off x="-3281362" y="3281362"/>
            <a:ext cx="6858000" cy="295275"/>
          </a:xfrm>
          <a:prstGeom prst="rect">
            <a:avLst/>
          </a:prstGeom>
          <a:gradFill rotWithShape="1">
            <a:gsLst>
              <a:gs pos="0">
                <a:srgbClr val="007DB7"/>
              </a:gs>
              <a:gs pos="100000">
                <a:srgbClr val="CCEEF8"/>
              </a:gs>
            </a:gsLst>
            <a:lin ang="0" scaled="1"/>
          </a:gradFill>
          <a:ln>
            <a:noFill/>
          </a:ln>
          <a:effectLst/>
          <a:extLst>
            <a:ext uri="{91240B29-F687-4F45-9708-019B960494DF}">
              <a14:hiddenLine xmlns:a14="http://schemas.microsoft.com/office/drawing/2010/main" w="9525">
                <a:solidFill>
                  <a:srgbClr val="FF99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a:endParaRPr kumimoji="1" lang="en-US" sz="3200" b="0" baseline="0">
              <a:latin typeface="Tahoma" pitchFamily="34" charset="0"/>
            </a:endParaRPr>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Lst>
  <p:transition spd="med"/>
  <p:hf hdr="0" dt="0"/>
  <p:txStyles>
    <p:titleStyle>
      <a:lvl1pPr algn="l" rtl="0" fontAlgn="base">
        <a:spcBef>
          <a:spcPct val="0"/>
        </a:spcBef>
        <a:spcAft>
          <a:spcPct val="0"/>
        </a:spcAft>
        <a:defRPr sz="3600">
          <a:solidFill>
            <a:srgbClr val="007DB7"/>
          </a:solidFill>
          <a:latin typeface="+mj-lt"/>
          <a:ea typeface="+mj-ea"/>
          <a:cs typeface="+mj-cs"/>
        </a:defRPr>
      </a:lvl1pPr>
      <a:lvl2pPr algn="l" rtl="0" fontAlgn="base">
        <a:spcBef>
          <a:spcPct val="0"/>
        </a:spcBef>
        <a:spcAft>
          <a:spcPct val="0"/>
        </a:spcAft>
        <a:defRPr sz="3600">
          <a:solidFill>
            <a:srgbClr val="007DB7"/>
          </a:solidFill>
          <a:latin typeface="Times New Roman" pitchFamily="18" charset="0"/>
        </a:defRPr>
      </a:lvl2pPr>
      <a:lvl3pPr algn="l" rtl="0" fontAlgn="base">
        <a:spcBef>
          <a:spcPct val="0"/>
        </a:spcBef>
        <a:spcAft>
          <a:spcPct val="0"/>
        </a:spcAft>
        <a:defRPr sz="3600">
          <a:solidFill>
            <a:srgbClr val="007DB7"/>
          </a:solidFill>
          <a:latin typeface="Times New Roman" pitchFamily="18" charset="0"/>
        </a:defRPr>
      </a:lvl3pPr>
      <a:lvl4pPr algn="l" rtl="0" fontAlgn="base">
        <a:spcBef>
          <a:spcPct val="0"/>
        </a:spcBef>
        <a:spcAft>
          <a:spcPct val="0"/>
        </a:spcAft>
        <a:defRPr sz="3600">
          <a:solidFill>
            <a:srgbClr val="007DB7"/>
          </a:solidFill>
          <a:latin typeface="Times New Roman" pitchFamily="18" charset="0"/>
        </a:defRPr>
      </a:lvl4pPr>
      <a:lvl5pPr algn="l" rtl="0" fontAlgn="base">
        <a:spcBef>
          <a:spcPct val="0"/>
        </a:spcBef>
        <a:spcAft>
          <a:spcPct val="0"/>
        </a:spcAft>
        <a:defRPr sz="3600">
          <a:solidFill>
            <a:srgbClr val="007DB7"/>
          </a:solidFill>
          <a:latin typeface="Times New Roman" pitchFamily="18" charset="0"/>
        </a:defRPr>
      </a:lvl5pPr>
      <a:lvl6pPr marL="457200" algn="l" rtl="0" fontAlgn="base">
        <a:spcBef>
          <a:spcPct val="0"/>
        </a:spcBef>
        <a:spcAft>
          <a:spcPct val="0"/>
        </a:spcAft>
        <a:defRPr sz="3600">
          <a:solidFill>
            <a:srgbClr val="007DB7"/>
          </a:solidFill>
          <a:latin typeface="Times New Roman" pitchFamily="18" charset="0"/>
        </a:defRPr>
      </a:lvl6pPr>
      <a:lvl7pPr marL="914400" algn="l" rtl="0" fontAlgn="base">
        <a:spcBef>
          <a:spcPct val="0"/>
        </a:spcBef>
        <a:spcAft>
          <a:spcPct val="0"/>
        </a:spcAft>
        <a:defRPr sz="3600">
          <a:solidFill>
            <a:srgbClr val="007DB7"/>
          </a:solidFill>
          <a:latin typeface="Times New Roman" pitchFamily="18" charset="0"/>
        </a:defRPr>
      </a:lvl7pPr>
      <a:lvl8pPr marL="1371600" algn="l" rtl="0" fontAlgn="base">
        <a:spcBef>
          <a:spcPct val="0"/>
        </a:spcBef>
        <a:spcAft>
          <a:spcPct val="0"/>
        </a:spcAft>
        <a:defRPr sz="3600">
          <a:solidFill>
            <a:srgbClr val="007DB7"/>
          </a:solidFill>
          <a:latin typeface="Times New Roman" pitchFamily="18" charset="0"/>
        </a:defRPr>
      </a:lvl8pPr>
      <a:lvl9pPr marL="1828800" algn="l" rtl="0" fontAlgn="base">
        <a:spcBef>
          <a:spcPct val="0"/>
        </a:spcBef>
        <a:spcAft>
          <a:spcPct val="0"/>
        </a:spcAft>
        <a:defRPr sz="3600">
          <a:solidFill>
            <a:srgbClr val="007DB7"/>
          </a:solidFill>
          <a:latin typeface="Times New Roman" pitchFamily="18" charset="0"/>
        </a:defRPr>
      </a:lvl9pPr>
    </p:titleStyle>
    <p:bodyStyle>
      <a:lvl1pPr marL="342900" indent="-342900" algn="l" rtl="0" fontAlgn="base">
        <a:spcBef>
          <a:spcPct val="10000"/>
        </a:spcBef>
        <a:spcAft>
          <a:spcPct val="0"/>
        </a:spcAft>
        <a:buClr>
          <a:srgbClr val="CC0066"/>
        </a:buClr>
        <a:buSzPct val="60000"/>
        <a:buFont typeface="Wingdings" pitchFamily="2" charset="2"/>
        <a:defRPr sz="2800">
          <a:solidFill>
            <a:srgbClr val="007DB7"/>
          </a:solidFill>
          <a:latin typeface="+mn-lt"/>
          <a:ea typeface="+mn-ea"/>
          <a:cs typeface="+mn-cs"/>
        </a:defRPr>
      </a:lvl1pPr>
      <a:lvl2pPr marL="742950" indent="-285750" algn="l" rtl="0" fontAlgn="base">
        <a:lnSpc>
          <a:spcPct val="80000"/>
        </a:lnSpc>
        <a:spcBef>
          <a:spcPct val="20000"/>
        </a:spcBef>
        <a:spcAft>
          <a:spcPct val="0"/>
        </a:spcAft>
        <a:buClr>
          <a:srgbClr val="F0C200"/>
        </a:buClr>
        <a:buSzPct val="55000"/>
        <a:buFont typeface="Wingdings" pitchFamily="2" charset="2"/>
        <a:defRPr sz="2800">
          <a:solidFill>
            <a:srgbClr val="007DB7"/>
          </a:solidFill>
          <a:latin typeface="+mn-lt"/>
        </a:defRPr>
      </a:lvl2pPr>
      <a:lvl3pPr marL="1143000" indent="-228600" algn="l" rtl="0" fontAlgn="base">
        <a:lnSpc>
          <a:spcPct val="80000"/>
        </a:lnSpc>
        <a:spcBef>
          <a:spcPct val="20000"/>
        </a:spcBef>
        <a:spcAft>
          <a:spcPct val="0"/>
        </a:spcAft>
        <a:buClr>
          <a:srgbClr val="CC0066"/>
        </a:buClr>
        <a:buSzPct val="50000"/>
        <a:buFont typeface="Wingdings" pitchFamily="2" charset="2"/>
        <a:defRPr sz="2400">
          <a:solidFill>
            <a:srgbClr val="007DB7"/>
          </a:solidFill>
          <a:latin typeface="+mn-lt"/>
        </a:defRPr>
      </a:lvl3pPr>
      <a:lvl4pPr marL="1600200" indent="-228600" algn="l" rtl="0" fontAlgn="base">
        <a:lnSpc>
          <a:spcPct val="80000"/>
        </a:lnSpc>
        <a:spcBef>
          <a:spcPct val="20000"/>
        </a:spcBef>
        <a:spcAft>
          <a:spcPct val="0"/>
        </a:spcAft>
        <a:buClr>
          <a:srgbClr val="F0C200"/>
        </a:buClr>
        <a:buSzPct val="55000"/>
        <a:buFont typeface="Wingdings" pitchFamily="2" charset="2"/>
        <a:defRPr sz="2000">
          <a:solidFill>
            <a:srgbClr val="007DB7"/>
          </a:solidFill>
          <a:latin typeface="+mn-lt"/>
        </a:defRPr>
      </a:lvl4pPr>
      <a:lvl5pPr marL="2057400" indent="-228600" algn="l" rtl="0" fontAlgn="base">
        <a:lnSpc>
          <a:spcPct val="80000"/>
        </a:lnSpc>
        <a:spcBef>
          <a:spcPct val="20000"/>
        </a:spcBef>
        <a:spcAft>
          <a:spcPct val="0"/>
        </a:spcAft>
        <a:buClr>
          <a:srgbClr val="CC0066"/>
        </a:buClr>
        <a:buSzPct val="50000"/>
        <a:buFont typeface="Wingdings" pitchFamily="2" charset="2"/>
        <a:defRPr sz="2000">
          <a:solidFill>
            <a:srgbClr val="007DB7"/>
          </a:solidFill>
          <a:latin typeface="+mn-lt"/>
        </a:defRPr>
      </a:lvl5pPr>
      <a:lvl6pPr marL="2514600" indent="-228600" algn="l" rtl="0" fontAlgn="base">
        <a:lnSpc>
          <a:spcPct val="80000"/>
        </a:lnSpc>
        <a:spcBef>
          <a:spcPct val="20000"/>
        </a:spcBef>
        <a:spcAft>
          <a:spcPct val="0"/>
        </a:spcAft>
        <a:buClr>
          <a:srgbClr val="CC0066"/>
        </a:buClr>
        <a:buSzPct val="50000"/>
        <a:buFont typeface="Wingdings" pitchFamily="2" charset="2"/>
        <a:defRPr sz="2000">
          <a:solidFill>
            <a:srgbClr val="007DB7"/>
          </a:solidFill>
          <a:latin typeface="+mn-lt"/>
        </a:defRPr>
      </a:lvl6pPr>
      <a:lvl7pPr marL="2971800" indent="-228600" algn="l" rtl="0" fontAlgn="base">
        <a:lnSpc>
          <a:spcPct val="80000"/>
        </a:lnSpc>
        <a:spcBef>
          <a:spcPct val="20000"/>
        </a:spcBef>
        <a:spcAft>
          <a:spcPct val="0"/>
        </a:spcAft>
        <a:buClr>
          <a:srgbClr val="CC0066"/>
        </a:buClr>
        <a:buSzPct val="50000"/>
        <a:buFont typeface="Wingdings" pitchFamily="2" charset="2"/>
        <a:defRPr sz="2000">
          <a:solidFill>
            <a:srgbClr val="007DB7"/>
          </a:solidFill>
          <a:latin typeface="+mn-lt"/>
        </a:defRPr>
      </a:lvl7pPr>
      <a:lvl8pPr marL="3429000" indent="-228600" algn="l" rtl="0" fontAlgn="base">
        <a:lnSpc>
          <a:spcPct val="80000"/>
        </a:lnSpc>
        <a:spcBef>
          <a:spcPct val="20000"/>
        </a:spcBef>
        <a:spcAft>
          <a:spcPct val="0"/>
        </a:spcAft>
        <a:buClr>
          <a:srgbClr val="CC0066"/>
        </a:buClr>
        <a:buSzPct val="50000"/>
        <a:buFont typeface="Wingdings" pitchFamily="2" charset="2"/>
        <a:defRPr sz="2000">
          <a:solidFill>
            <a:srgbClr val="007DB7"/>
          </a:solidFill>
          <a:latin typeface="+mn-lt"/>
        </a:defRPr>
      </a:lvl8pPr>
      <a:lvl9pPr marL="3886200" indent="-228600" algn="l" rtl="0" fontAlgn="base">
        <a:lnSpc>
          <a:spcPct val="80000"/>
        </a:lnSpc>
        <a:spcBef>
          <a:spcPct val="20000"/>
        </a:spcBef>
        <a:spcAft>
          <a:spcPct val="0"/>
        </a:spcAft>
        <a:buClr>
          <a:srgbClr val="CC0066"/>
        </a:buClr>
        <a:buSzPct val="50000"/>
        <a:buFont typeface="Wingdings" pitchFamily="2" charset="2"/>
        <a:defRPr sz="2000">
          <a:solidFill>
            <a:srgbClr val="007DB7"/>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6.xml"/><Relationship Id="rId5" Type="http://schemas.openxmlformats.org/officeDocument/2006/relationships/image" Target="../media/image3.jpe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4.wmf"/><Relationship Id="rId5" Type="http://schemas.openxmlformats.org/officeDocument/2006/relationships/oleObject" Target="../embeddings/oleObject1.bin"/><Relationship Id="rId4" Type="http://schemas.openxmlformats.org/officeDocument/2006/relationships/image" Target="../media/image1.jpe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6.wmf"/><Relationship Id="rId5" Type="http://schemas.openxmlformats.org/officeDocument/2006/relationships/oleObject" Target="../embeddings/oleObject2.bin"/><Relationship Id="rId4" Type="http://schemas.openxmlformats.org/officeDocument/2006/relationships/image" Target="../media/image1.jpe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1.jpe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9.png"/><Relationship Id="rId7"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1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1.jpe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12.xml"/><Relationship Id="rId6" Type="http://schemas.openxmlformats.org/officeDocument/2006/relationships/image" Target="../media/image15.png"/><Relationship Id="rId5" Type="http://schemas.openxmlformats.org/officeDocument/2006/relationships/image" Target="../media/image9.png"/><Relationship Id="rId4" Type="http://schemas.openxmlformats.org/officeDocument/2006/relationships/image" Target="../media/image1.jpe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12.xml"/><Relationship Id="rId6" Type="http://schemas.openxmlformats.org/officeDocument/2006/relationships/image" Target="../media/image15.png"/><Relationship Id="rId5" Type="http://schemas.openxmlformats.org/officeDocument/2006/relationships/image" Target="../media/image9.png"/><Relationship Id="rId4" Type="http://schemas.openxmlformats.org/officeDocument/2006/relationships/image" Target="../media/image1.jpeg"/></Relationships>
</file>

<file path=ppt/slides/_rels/slide11.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9.png"/><Relationship Id="rId7"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12.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jpeg"/><Relationship Id="rId9" Type="http://schemas.openxmlformats.org/officeDocument/2006/relationships/image" Target="../media/image22.png"/></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2.xml"/><Relationship Id="rId1" Type="http://schemas.openxmlformats.org/officeDocument/2006/relationships/slideLayout" Target="../slideLayouts/slideLayout12.xml"/><Relationship Id="rId5" Type="http://schemas.openxmlformats.org/officeDocument/2006/relationships/image" Target="../media/image9.png"/><Relationship Id="rId4" Type="http://schemas.openxmlformats.org/officeDocument/2006/relationships/image" Target="../media/image1.jpeg"/></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3.xml"/><Relationship Id="rId1" Type="http://schemas.openxmlformats.org/officeDocument/2006/relationships/slideLayout" Target="../slideLayouts/slideLayout12.xml"/><Relationship Id="rId6" Type="http://schemas.openxmlformats.org/officeDocument/2006/relationships/image" Target="../media/image26.png"/><Relationship Id="rId5" Type="http://schemas.openxmlformats.org/officeDocument/2006/relationships/image" Target="../media/image9.png"/><Relationship Id="rId4" Type="http://schemas.openxmlformats.org/officeDocument/2006/relationships/image" Target="../media/image1.jpeg"/></Relationships>
</file>

<file path=ppt/slides/_rels/slide1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2"/>
          <p:cNvSpPr>
            <a:spLocks noGrp="1"/>
          </p:cNvSpPr>
          <p:nvPr>
            <p:ph type="sldNum" sz="quarter" idx="10"/>
          </p:nvPr>
        </p:nvSpPr>
        <p:spPr/>
        <p:txBody>
          <a:bodyPr/>
          <a:lstStyle/>
          <a:p>
            <a:fld id="{E55942C6-E17D-45D0-BDBD-F408145B7302}" type="slidenum">
              <a:rPr lang="en-US"/>
              <a:pPr/>
              <a:t>1</a:t>
            </a:fld>
            <a:endParaRPr lang="en-CA"/>
          </a:p>
        </p:txBody>
      </p:sp>
      <p:sp>
        <p:nvSpPr>
          <p:cNvPr id="8" name="Footer Placeholder 3"/>
          <p:cNvSpPr>
            <a:spLocks noGrp="1"/>
          </p:cNvSpPr>
          <p:nvPr>
            <p:ph type="ftr" sz="quarter" idx="11"/>
          </p:nvPr>
        </p:nvSpPr>
        <p:spPr/>
        <p:txBody>
          <a:bodyPr/>
          <a:lstStyle/>
          <a:p>
            <a:r>
              <a:rPr lang="en-US"/>
              <a:t>© 2010 Pearson Education, Inc.  All rights reserved</a:t>
            </a:r>
          </a:p>
        </p:txBody>
      </p:sp>
      <p:sp>
        <p:nvSpPr>
          <p:cNvPr id="1586178" name="Rectangle 2"/>
          <p:cNvSpPr>
            <a:spLocks noChangeAspect="1" noChangeArrowheads="1"/>
          </p:cNvSpPr>
          <p:nvPr/>
        </p:nvSpPr>
        <p:spPr bwMode="auto">
          <a:xfrm>
            <a:off x="0" y="1588"/>
            <a:ext cx="9242425" cy="6932612"/>
          </a:xfrm>
          <a:prstGeom prst="rect">
            <a:avLst/>
          </a:prstGeom>
          <a:solidFill>
            <a:srgbClr val="CCEEF8"/>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n-US" sz="2800" b="0"/>
          </a:p>
        </p:txBody>
      </p:sp>
      <p:pic>
        <p:nvPicPr>
          <p:cNvPr id="1586179" name="Picture 3" descr="Ratti_precal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38600" y="342900"/>
            <a:ext cx="5000625" cy="6172200"/>
          </a:xfrm>
          <a:prstGeom prst="rect">
            <a:avLst/>
          </a:prstGeom>
          <a:noFill/>
          <a:extLst>
            <a:ext uri="{909E8E84-426E-40DD-AFC4-6F175D3DCCD1}">
              <a14:hiddenFill xmlns:a14="http://schemas.microsoft.com/office/drawing/2010/main">
                <a:solidFill>
                  <a:srgbClr val="FFFFFF"/>
                </a:solidFill>
              </a14:hiddenFill>
            </a:ext>
          </a:extLst>
        </p:spPr>
      </p:pic>
      <p:sp>
        <p:nvSpPr>
          <p:cNvPr id="1586180" name="Rectangle 4"/>
          <p:cNvSpPr>
            <a:spLocks noChangeArrowheads="1"/>
          </p:cNvSpPr>
          <p:nvPr/>
        </p:nvSpPr>
        <p:spPr bwMode="auto">
          <a:xfrm>
            <a:off x="1219200" y="6354763"/>
            <a:ext cx="5791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p>
            <a:r>
              <a:rPr lang="en-US" sz="1100" b="0" baseline="0"/>
              <a:t>© 2010 Pearson Education, Inc.  </a:t>
            </a:r>
          </a:p>
          <a:p>
            <a:r>
              <a:rPr lang="en-US" sz="1100" b="0" baseline="0"/>
              <a:t>All rights reserved</a:t>
            </a:r>
          </a:p>
        </p:txBody>
      </p:sp>
      <p:sp>
        <p:nvSpPr>
          <p:cNvPr id="1586181" name="Text Box 5" descr="Pink tissue paper"/>
          <p:cNvSpPr txBox="1">
            <a:spLocks noChangeArrowheads="1"/>
          </p:cNvSpPr>
          <p:nvPr/>
        </p:nvSpPr>
        <p:spPr bwMode="auto">
          <a:xfrm>
            <a:off x="228600" y="882650"/>
            <a:ext cx="3686175" cy="2289175"/>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3600" b="0" baseline="0"/>
              <a:t>Chapter 4</a:t>
            </a:r>
          </a:p>
          <a:p>
            <a:pPr algn="ctr"/>
            <a:endParaRPr lang="en-US" sz="3600" b="0" baseline="0"/>
          </a:p>
          <a:p>
            <a:pPr algn="ctr"/>
            <a:r>
              <a:rPr lang="en-US" sz="3600" b="0" baseline="0">
                <a:solidFill>
                  <a:srgbClr val="007DB7"/>
                </a:solidFill>
              </a:rPr>
              <a:t>Trigonometric</a:t>
            </a:r>
          </a:p>
          <a:p>
            <a:pPr algn="ctr"/>
            <a:r>
              <a:rPr lang="en-US" sz="3600" b="0" baseline="0">
                <a:solidFill>
                  <a:srgbClr val="007DB7"/>
                </a:solidFill>
              </a:rPr>
              <a:t>Functions</a:t>
            </a:r>
          </a:p>
        </p:txBody>
      </p:sp>
      <p:pic>
        <p:nvPicPr>
          <p:cNvPr id="1586182" name="Picture 2" descr="Pearson-framed-logo_2color_PMS.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6200" y="6400800"/>
            <a:ext cx="11430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9"/>
          <p:cNvSpPr>
            <a:spLocks noGrp="1" noChangeArrowheads="1"/>
          </p:cNvSpPr>
          <p:nvPr>
            <p:ph type="ftr" sz="quarter" idx="3"/>
          </p:nvPr>
        </p:nvSpPr>
        <p:spPr/>
        <p:txBody>
          <a:bodyPr/>
          <a:lstStyle/>
          <a:p>
            <a:r>
              <a:rPr lang="en-US"/>
              <a:t>© 2010 Pearson Education, Inc.  All rights reserved</a:t>
            </a:r>
          </a:p>
        </p:txBody>
      </p:sp>
      <p:sp>
        <p:nvSpPr>
          <p:cNvPr id="8" name="Rectangle 81"/>
          <p:cNvSpPr>
            <a:spLocks noGrp="1" noChangeArrowheads="1"/>
          </p:cNvSpPr>
          <p:nvPr>
            <p:ph type="sldNum" sz="quarter" idx="4"/>
          </p:nvPr>
        </p:nvSpPr>
        <p:spPr/>
        <p:txBody>
          <a:bodyPr/>
          <a:lstStyle/>
          <a:p>
            <a:fld id="{EBCBDFD7-E29B-4CF5-B69A-69510DD31403}" type="slidenum">
              <a:rPr lang="en-US"/>
              <a:pPr/>
              <a:t>2</a:t>
            </a:fld>
            <a:endParaRPr lang="en-CA"/>
          </a:p>
        </p:txBody>
      </p:sp>
      <p:sp>
        <p:nvSpPr>
          <p:cNvPr id="2410498" name="Rectangle 2"/>
          <p:cNvSpPr>
            <a:spLocks noChangeArrowheads="1"/>
          </p:cNvSpPr>
          <p:nvPr>
            <p:ph type="ctrTitle"/>
          </p:nvPr>
        </p:nvSpPr>
        <p:spPr bwMode="auto">
          <a:xfrm>
            <a:off x="2422525" y="119063"/>
            <a:ext cx="6692900" cy="447675"/>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3100">
                <a:solidFill>
                  <a:schemeClr val="tx1"/>
                </a:solidFill>
                <a:latin typeface="Arial Narrow" pitchFamily="34" charset="0"/>
              </a:rPr>
              <a:t>Graphs of the Other Trigonometric Functions</a:t>
            </a:r>
          </a:p>
        </p:txBody>
      </p:sp>
      <p:sp>
        <p:nvSpPr>
          <p:cNvPr id="2410499" name="Rectangle 3"/>
          <p:cNvSpPr>
            <a:spLocks noChangeArrowheads="1"/>
          </p:cNvSpPr>
          <p:nvPr>
            <p:ph type="subTitle" idx="1"/>
          </p:nvPr>
        </p:nvSpPr>
        <p:spPr bwMode="auto">
          <a:xfrm>
            <a:off x="1181100" y="1828800"/>
            <a:ext cx="7810500" cy="4495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a:r>
              <a:rPr lang="en-US" sz="3600" dirty="0">
                <a:latin typeface="Arial Narrow" pitchFamily="34" charset="0"/>
              </a:rPr>
              <a:t>Graph the tangent </a:t>
            </a:r>
            <a:r>
              <a:rPr lang="en-US" sz="3600" strike="sngStrike" dirty="0">
                <a:latin typeface="Arial Narrow" pitchFamily="34" charset="0"/>
              </a:rPr>
              <a:t>and cotangent </a:t>
            </a:r>
            <a:r>
              <a:rPr lang="en-US" sz="3600" dirty="0" smtClean="0">
                <a:latin typeface="Arial Narrow" pitchFamily="34" charset="0"/>
              </a:rPr>
              <a:t>function.</a:t>
            </a:r>
            <a:endParaRPr lang="en-US" sz="3600" dirty="0">
              <a:latin typeface="Arial Narrow" pitchFamily="34" charset="0"/>
            </a:endParaRPr>
          </a:p>
          <a:p>
            <a:pPr marL="0" indent="0"/>
            <a:r>
              <a:rPr lang="en-US" sz="3600" strike="sngStrike" dirty="0">
                <a:latin typeface="Arial Narrow" pitchFamily="34" charset="0"/>
              </a:rPr>
              <a:t>Graph the </a:t>
            </a:r>
            <a:r>
              <a:rPr lang="en-US" sz="3600" strike="sngStrike" dirty="0" smtClean="0">
                <a:latin typeface="Arial Narrow" pitchFamily="34" charset="0"/>
              </a:rPr>
              <a:t>cosecant </a:t>
            </a:r>
            <a:r>
              <a:rPr lang="en-US" sz="3600" strike="sngStrike" dirty="0">
                <a:latin typeface="Arial Narrow" pitchFamily="34" charset="0"/>
              </a:rPr>
              <a:t>and secant functions.</a:t>
            </a:r>
          </a:p>
        </p:txBody>
      </p:sp>
      <p:sp>
        <p:nvSpPr>
          <p:cNvPr id="2410500" name="Text Box 4" descr="Pink tissue paper"/>
          <p:cNvSpPr txBox="1">
            <a:spLocks noChangeArrowheads="1"/>
          </p:cNvSpPr>
          <p:nvPr/>
        </p:nvSpPr>
        <p:spPr bwMode="auto">
          <a:xfrm>
            <a:off x="152400" y="166688"/>
            <a:ext cx="2365375" cy="519112"/>
          </a:xfrm>
          <a:prstGeom prst="rect">
            <a:avLst/>
          </a:prstGeom>
          <a:noFill/>
          <a:ln>
            <a:noFill/>
          </a:ln>
          <a:effectLst/>
          <a:extLst>
            <a:ext uri="{909E8E84-426E-40DD-AFC4-6F175D3DCCD1}">
              <a14:hiddenFill xmlns:a14="http://schemas.microsoft.com/office/drawing/2010/main">
                <a:blipFill dpi="0" rotWithShape="0">
                  <a:blip r:embed="rId3"/>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sz="2800" b="0" baseline="0" dirty="0">
                <a:solidFill>
                  <a:schemeClr val="bg1"/>
                </a:solidFill>
                <a:latin typeface="Arial Narrow" pitchFamily="34" charset="0"/>
              </a:rPr>
              <a:t>SECTION </a:t>
            </a:r>
            <a:r>
              <a:rPr lang="en-US" sz="2800" b="0" baseline="0" dirty="0" smtClean="0">
                <a:solidFill>
                  <a:schemeClr val="bg1"/>
                </a:solidFill>
                <a:latin typeface="Arial Narrow" pitchFamily="34" charset="0"/>
              </a:rPr>
              <a:t>4.5a</a:t>
            </a:r>
            <a:endParaRPr lang="en-US" sz="2800" b="0" baseline="0" dirty="0">
              <a:solidFill>
                <a:schemeClr val="bg1"/>
              </a:solidFill>
              <a:latin typeface="Arial Narrow" pitchFamily="34" charset="0"/>
            </a:endParaRPr>
          </a:p>
        </p:txBody>
      </p:sp>
      <p:sp>
        <p:nvSpPr>
          <p:cNvPr id="2410501" name="Rectangle 5"/>
          <p:cNvSpPr>
            <a:spLocks noChangeAspect="1" noChangeArrowheads="1"/>
          </p:cNvSpPr>
          <p:nvPr/>
        </p:nvSpPr>
        <p:spPr bwMode="auto">
          <a:xfrm>
            <a:off x="633413" y="1968500"/>
            <a:ext cx="365125" cy="365125"/>
          </a:xfrm>
          <a:prstGeom prst="rect">
            <a:avLst/>
          </a:prstGeom>
          <a:solidFill>
            <a:srgbClr val="007DB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b="0" baseline="0">
                <a:solidFill>
                  <a:schemeClr val="bg1"/>
                </a:solidFill>
              </a:rPr>
              <a:t>1</a:t>
            </a:r>
          </a:p>
        </p:txBody>
      </p:sp>
      <p:sp>
        <p:nvSpPr>
          <p:cNvPr id="2410502" name="Rectangle 6"/>
          <p:cNvSpPr>
            <a:spLocks noChangeAspect="1" noChangeArrowheads="1"/>
          </p:cNvSpPr>
          <p:nvPr/>
        </p:nvSpPr>
        <p:spPr bwMode="auto">
          <a:xfrm>
            <a:off x="635000" y="2590800"/>
            <a:ext cx="365125" cy="365125"/>
          </a:xfrm>
          <a:prstGeom prst="rect">
            <a:avLst/>
          </a:prstGeom>
          <a:solidFill>
            <a:srgbClr val="007DB7"/>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b="0" baseline="0">
                <a:solidFill>
                  <a:schemeClr val="bg1"/>
                </a:solidFill>
              </a:rPr>
              <a:t>2</a:t>
            </a:r>
          </a:p>
        </p:txBody>
      </p:sp>
      <p:sp>
        <p:nvSpPr>
          <p:cNvPr id="2" name="TextBox 1"/>
          <p:cNvSpPr txBox="1"/>
          <p:nvPr/>
        </p:nvSpPr>
        <p:spPr>
          <a:xfrm>
            <a:off x="635000" y="3429000"/>
            <a:ext cx="8051800" cy="2554545"/>
          </a:xfrm>
          <a:prstGeom prst="rect">
            <a:avLst/>
          </a:prstGeom>
          <a:noFill/>
        </p:spPr>
        <p:txBody>
          <a:bodyPr wrap="square" rtlCol="0">
            <a:spAutoFit/>
          </a:bodyPr>
          <a:lstStyle/>
          <a:p>
            <a:r>
              <a:rPr lang="en-US" sz="3200" baseline="0" dirty="0" smtClean="0"/>
              <a:t>It’s the </a:t>
            </a:r>
            <a:r>
              <a:rPr lang="en-US" sz="3200" i="1" baseline="0" dirty="0" smtClean="0"/>
              <a:t>graphing</a:t>
            </a:r>
            <a:r>
              <a:rPr lang="en-US" sz="3200" baseline="0" dirty="0" smtClean="0"/>
              <a:t> of these last three functions that we are omitting. We must, of course, still be able to work with any and all of these functions and their inverses, which we’ll look at next.</a:t>
            </a:r>
            <a:endParaRPr lang="en-US" sz="3200" dirty="0"/>
          </a:p>
        </p:txBody>
      </p:sp>
    </p:spTree>
  </p:cSld>
  <p:clrMapOvr>
    <a:masterClrMapping/>
  </p:clrMapOvr>
  <p:transition spd="med"/>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3"/>
          <p:cNvSpPr>
            <a:spLocks noGrp="1"/>
          </p:cNvSpPr>
          <p:nvPr>
            <p:ph type="sldNum" sz="quarter" idx="10"/>
          </p:nvPr>
        </p:nvSpPr>
        <p:spPr/>
        <p:txBody>
          <a:bodyPr/>
          <a:lstStyle/>
          <a:p>
            <a:fld id="{BE70543E-3B0F-4CEF-9824-AA1C01322FBF}" type="slidenum">
              <a:rPr lang="en-US"/>
              <a:pPr/>
              <a:t>3</a:t>
            </a:fld>
            <a:endParaRPr lang="en-CA"/>
          </a:p>
        </p:txBody>
      </p:sp>
      <p:sp>
        <p:nvSpPr>
          <p:cNvPr id="10" name="Footer Placeholder 4"/>
          <p:cNvSpPr>
            <a:spLocks noGrp="1"/>
          </p:cNvSpPr>
          <p:nvPr>
            <p:ph type="ftr" sz="quarter" idx="11"/>
          </p:nvPr>
        </p:nvSpPr>
        <p:spPr/>
        <p:txBody>
          <a:bodyPr/>
          <a:lstStyle/>
          <a:p>
            <a:r>
              <a:rPr lang="en-US"/>
              <a:t>© 2010 Pearson Education, Inc.  All rights reserved</a:t>
            </a:r>
          </a:p>
        </p:txBody>
      </p:sp>
      <p:sp>
        <p:nvSpPr>
          <p:cNvPr id="3089410" name="Rectangle 2"/>
          <p:cNvSpPr>
            <a:spLocks noGrp="1" noChangeArrowheads="1"/>
          </p:cNvSpPr>
          <p:nvPr>
            <p:ph type="title"/>
          </p:nvPr>
        </p:nvSpPr>
        <p:spPr>
          <a:xfrm>
            <a:off x="609600" y="304800"/>
            <a:ext cx="8153400" cy="762000"/>
          </a:xfrm>
        </p:spPr>
        <p:txBody>
          <a:bodyPr anchor="ctr"/>
          <a:lstStyle/>
          <a:p>
            <a:pPr algn="ctr"/>
            <a:r>
              <a:rPr lang="en-US">
                <a:latin typeface="Arial Narrow" pitchFamily="34" charset="0"/>
              </a:rPr>
              <a:t>TANGENT FUNCTION</a:t>
            </a:r>
          </a:p>
        </p:txBody>
      </p:sp>
      <p:sp>
        <p:nvSpPr>
          <p:cNvPr id="3089412" name="Text Box 4" descr="Pink tissue paper"/>
          <p:cNvSpPr txBox="1">
            <a:spLocks noChangeArrowheads="1"/>
          </p:cNvSpPr>
          <p:nvPr/>
        </p:nvSpPr>
        <p:spPr bwMode="auto">
          <a:xfrm>
            <a:off x="609600" y="1143000"/>
            <a:ext cx="8153400" cy="11430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r>
              <a:rPr lang="en-US" sz="3000" b="0" baseline="0">
                <a:latin typeface="Times New Roman" pitchFamily="18" charset="0"/>
              </a:rPr>
              <a:t>The tangent function differs form the sine and cosine function in three significant ways:</a:t>
            </a:r>
          </a:p>
        </p:txBody>
      </p:sp>
      <p:sp>
        <p:nvSpPr>
          <p:cNvPr id="3089413" name="Text Box 5" descr="Pink tissue paper"/>
          <p:cNvSpPr txBox="1">
            <a:spLocks noChangeArrowheads="1"/>
          </p:cNvSpPr>
          <p:nvPr/>
        </p:nvSpPr>
        <p:spPr bwMode="auto">
          <a:xfrm>
            <a:off x="876300" y="2209800"/>
            <a:ext cx="7658100" cy="6096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457200" indent="-457200">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r>
              <a:rPr lang="en-US" sz="3000" b="0" baseline="0">
                <a:latin typeface="Times New Roman" pitchFamily="18" charset="0"/>
              </a:rPr>
              <a:t>1.	The tangent function has period </a:t>
            </a:r>
            <a:r>
              <a:rPr lang="en-US" sz="3000" b="0" i="1" baseline="0">
                <a:latin typeface="Times New Roman" pitchFamily="18" charset="0"/>
              </a:rPr>
              <a:t>π</a:t>
            </a:r>
            <a:r>
              <a:rPr lang="en-US" sz="3000" b="0" baseline="0">
                <a:latin typeface="Times New Roman" pitchFamily="18" charset="0"/>
              </a:rPr>
              <a:t>.</a:t>
            </a:r>
          </a:p>
        </p:txBody>
      </p:sp>
      <p:grpSp>
        <p:nvGrpSpPr>
          <p:cNvPr id="3089414" name="Group 6"/>
          <p:cNvGrpSpPr>
            <a:grpSpLocks/>
          </p:cNvGrpSpPr>
          <p:nvPr/>
        </p:nvGrpSpPr>
        <p:grpSpPr bwMode="auto">
          <a:xfrm>
            <a:off x="876300" y="2971800"/>
            <a:ext cx="7886700" cy="1905000"/>
            <a:chOff x="552" y="2016"/>
            <a:chExt cx="4968" cy="1200"/>
          </a:xfrm>
        </p:grpSpPr>
        <p:sp>
          <p:nvSpPr>
            <p:cNvPr id="3089415" name="Text Box 7" descr="Pink tissue paper"/>
            <p:cNvSpPr txBox="1">
              <a:spLocks noChangeArrowheads="1"/>
            </p:cNvSpPr>
            <p:nvPr/>
          </p:nvSpPr>
          <p:spPr bwMode="auto">
            <a:xfrm>
              <a:off x="552" y="2016"/>
              <a:ext cx="4968" cy="624"/>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457200" indent="-457200">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r>
                <a:rPr lang="en-US" sz="3000" b="0" baseline="0">
                  <a:latin typeface="Times New Roman" pitchFamily="18" charset="0"/>
                </a:rPr>
                <a:t>2.	The tangent is 0 when sin </a:t>
              </a:r>
              <a:r>
                <a:rPr lang="en-US" sz="3000" b="0" i="1" baseline="0">
                  <a:latin typeface="Times New Roman" pitchFamily="18" charset="0"/>
                </a:rPr>
                <a:t>x</a:t>
              </a:r>
              <a:r>
                <a:rPr lang="en-US" sz="3000" b="0" baseline="0">
                  <a:latin typeface="Times New Roman" pitchFamily="18" charset="0"/>
                </a:rPr>
                <a:t> = 0 and is undefined when cos </a:t>
              </a:r>
              <a:r>
                <a:rPr lang="en-US" sz="3000" b="0" i="1" baseline="0">
                  <a:latin typeface="Times New Roman" pitchFamily="18" charset="0"/>
                </a:rPr>
                <a:t>x</a:t>
              </a:r>
              <a:r>
                <a:rPr lang="en-US" sz="3000" b="0" baseline="0">
                  <a:latin typeface="Times New Roman" pitchFamily="18" charset="0"/>
                </a:rPr>
                <a:t> = 0. It is undefined at</a:t>
              </a:r>
            </a:p>
          </p:txBody>
        </p:sp>
        <p:graphicFrame>
          <p:nvGraphicFramePr>
            <p:cNvPr id="3089416" name="Object 8" descr="Pink tissue paper"/>
            <p:cNvGraphicFramePr>
              <a:graphicFrameLocks noChangeAspect="1"/>
            </p:cNvGraphicFramePr>
            <p:nvPr/>
          </p:nvGraphicFramePr>
          <p:xfrm>
            <a:off x="1948" y="2656"/>
            <a:ext cx="1888" cy="560"/>
          </p:xfrm>
          <a:graphic>
            <a:graphicData uri="http://schemas.openxmlformats.org/presentationml/2006/ole">
              <mc:AlternateContent xmlns:mc="http://schemas.openxmlformats.org/markup-compatibility/2006">
                <mc:Choice xmlns:v="urn:schemas-microsoft-com:vml" Requires="v">
                  <p:oleObj spid="_x0000_s3089426" name="Equation" r:id="rId5" imgW="2997000" imgH="888840" progId="Equation.DSMT4">
                    <p:embed/>
                  </p:oleObj>
                </mc:Choice>
                <mc:Fallback>
                  <p:oleObj name="Equation" r:id="rId5" imgW="2997000" imgH="888840" progId="Equation.DSMT4">
                    <p:embed/>
                    <p:pic>
                      <p:nvPicPr>
                        <p:cNvPr id="0" name="Object 8" descr="Pink tissue pape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48" y="2656"/>
                          <a:ext cx="1888" cy="56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sp>
        <p:nvSpPr>
          <p:cNvPr id="3089417" name="Text Box 9" descr="Pink tissue paper"/>
          <p:cNvSpPr txBox="1">
            <a:spLocks noChangeArrowheads="1"/>
          </p:cNvSpPr>
          <p:nvPr/>
        </p:nvSpPr>
        <p:spPr bwMode="auto">
          <a:xfrm>
            <a:off x="876300" y="5029200"/>
            <a:ext cx="7886700" cy="9906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457200" indent="-457200">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r>
              <a:rPr lang="en-US" sz="3000" b="0" baseline="0">
                <a:latin typeface="Times New Roman" pitchFamily="18" charset="0"/>
              </a:rPr>
              <a:t>3.	The tangent has no amplitude; no minimum and maximum </a:t>
            </a:r>
            <a:r>
              <a:rPr lang="en-US" sz="3000" b="0" i="1" baseline="0">
                <a:latin typeface="Times New Roman" pitchFamily="18" charset="0"/>
              </a:rPr>
              <a:t>y</a:t>
            </a:r>
            <a:r>
              <a:rPr lang="en-US" sz="3000" b="0" baseline="0">
                <a:latin typeface="Times New Roman" pitchFamily="18" charset="0"/>
              </a:rPr>
              <a:t>-values. Range is (–∞, ∞).</a:t>
            </a:r>
          </a:p>
        </p:txBody>
      </p:sp>
    </p:spTree>
  </p:cSld>
  <p:clrMapOvr>
    <a:masterClrMapping/>
  </p:clrMapOvr>
  <p:transition spd="med"/>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0"/>
          </p:nvPr>
        </p:nvSpPr>
        <p:spPr/>
        <p:txBody>
          <a:bodyPr/>
          <a:lstStyle/>
          <a:p>
            <a:fld id="{BAB194B6-7BB7-493C-A21E-D56245D68459}" type="slidenum">
              <a:rPr lang="en-US"/>
              <a:pPr/>
              <a:t>4</a:t>
            </a:fld>
            <a:endParaRPr lang="en-CA"/>
          </a:p>
        </p:txBody>
      </p:sp>
      <p:sp>
        <p:nvSpPr>
          <p:cNvPr id="6" name="Footer Placeholder 4"/>
          <p:cNvSpPr>
            <a:spLocks noGrp="1"/>
          </p:cNvSpPr>
          <p:nvPr>
            <p:ph type="ftr" sz="quarter" idx="11"/>
          </p:nvPr>
        </p:nvSpPr>
        <p:spPr/>
        <p:txBody>
          <a:bodyPr/>
          <a:lstStyle/>
          <a:p>
            <a:r>
              <a:rPr lang="en-US"/>
              <a:t>© 2010 Pearson Education, Inc.  All rights reserved</a:t>
            </a:r>
          </a:p>
        </p:txBody>
      </p:sp>
      <p:sp>
        <p:nvSpPr>
          <p:cNvPr id="3091458" name="Rectangle 2"/>
          <p:cNvSpPr>
            <a:spLocks noGrp="1" noChangeArrowheads="1"/>
          </p:cNvSpPr>
          <p:nvPr>
            <p:ph type="title"/>
          </p:nvPr>
        </p:nvSpPr>
        <p:spPr>
          <a:xfrm>
            <a:off x="609600" y="304800"/>
            <a:ext cx="8153400" cy="1143000"/>
          </a:xfrm>
        </p:spPr>
        <p:txBody>
          <a:bodyPr anchor="ctr"/>
          <a:lstStyle/>
          <a:p>
            <a:pPr algn="ctr"/>
            <a:r>
              <a:rPr lang="en-US">
                <a:latin typeface="Arial Narrow" pitchFamily="34" charset="0"/>
              </a:rPr>
              <a:t>GRAPH OF THE TANGENT FUNCTION</a:t>
            </a:r>
          </a:p>
        </p:txBody>
      </p:sp>
      <p:sp>
        <p:nvSpPr>
          <p:cNvPr id="3091460" name="Text Box 4" descr="Pink tissue paper"/>
          <p:cNvSpPr txBox="1">
            <a:spLocks noChangeArrowheads="1"/>
          </p:cNvSpPr>
          <p:nvPr/>
        </p:nvSpPr>
        <p:spPr bwMode="auto">
          <a:xfrm>
            <a:off x="647700" y="1981200"/>
            <a:ext cx="3370263" cy="3352800"/>
          </a:xfrm>
          <a:prstGeom prst="rect">
            <a:avLst/>
          </a:prstGeom>
          <a:noFill/>
          <a:ln>
            <a:noFill/>
          </a:ln>
          <a:effectLst/>
          <a:extLst>
            <a:ext uri="{909E8E84-426E-40DD-AFC4-6F175D3DCCD1}">
              <a14:hiddenFill xmlns:a14="http://schemas.microsoft.com/office/drawing/2010/main">
                <a:blipFill dpi="0" rotWithShape="0">
                  <a:blip r:embed="rId3"/>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r>
              <a:rPr lang="en-US" sz="3200" b="0" baseline="0">
                <a:latin typeface="Times New Roman" pitchFamily="18" charset="0"/>
              </a:rPr>
              <a:t>Plotting </a:t>
            </a:r>
            <a:r>
              <a:rPr lang="en-US" sz="3200" b="0" i="1" baseline="0">
                <a:latin typeface="Times New Roman" pitchFamily="18" charset="0"/>
              </a:rPr>
              <a:t>y</a:t>
            </a:r>
            <a:r>
              <a:rPr lang="en-US" sz="3200" b="0" baseline="0">
                <a:latin typeface="Times New Roman" pitchFamily="18" charset="0"/>
              </a:rPr>
              <a:t> = tan </a:t>
            </a:r>
            <a:r>
              <a:rPr lang="en-US" sz="3200" b="0" i="1" baseline="0">
                <a:latin typeface="Times New Roman" pitchFamily="18" charset="0"/>
              </a:rPr>
              <a:t>x</a:t>
            </a:r>
            <a:r>
              <a:rPr lang="en-US" sz="3200" b="0" baseline="0">
                <a:latin typeface="Times New Roman" pitchFamily="18" charset="0"/>
              </a:rPr>
              <a:t> for common values of </a:t>
            </a:r>
            <a:r>
              <a:rPr lang="en-US" sz="3200" b="0" i="1" baseline="0">
                <a:latin typeface="Times New Roman" pitchFamily="18" charset="0"/>
              </a:rPr>
              <a:t>x</a:t>
            </a:r>
            <a:r>
              <a:rPr lang="en-US" sz="3200" b="0" baseline="0">
                <a:latin typeface="Times New Roman" pitchFamily="18" charset="0"/>
              </a:rPr>
              <a:t> and connecting the points with a smooth curve yields:</a:t>
            </a:r>
          </a:p>
        </p:txBody>
      </p:sp>
      <p:pic>
        <p:nvPicPr>
          <p:cNvPr id="3091461" name="Picture 5" descr="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17963" y="1250950"/>
            <a:ext cx="4745037" cy="49974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3"/>
          <p:cNvSpPr>
            <a:spLocks noGrp="1"/>
          </p:cNvSpPr>
          <p:nvPr>
            <p:ph type="sldNum" sz="quarter" idx="10"/>
          </p:nvPr>
        </p:nvSpPr>
        <p:spPr/>
        <p:txBody>
          <a:bodyPr/>
          <a:lstStyle/>
          <a:p>
            <a:fld id="{FBB5D9C6-383C-4EF1-B92C-FF9C93A48875}" type="slidenum">
              <a:rPr lang="en-US"/>
              <a:pPr/>
              <a:t>5</a:t>
            </a:fld>
            <a:endParaRPr lang="en-CA"/>
          </a:p>
        </p:txBody>
      </p:sp>
      <p:sp>
        <p:nvSpPr>
          <p:cNvPr id="8" name="Footer Placeholder 4"/>
          <p:cNvSpPr>
            <a:spLocks noGrp="1"/>
          </p:cNvSpPr>
          <p:nvPr>
            <p:ph type="ftr" sz="quarter" idx="11"/>
          </p:nvPr>
        </p:nvSpPr>
        <p:spPr/>
        <p:txBody>
          <a:bodyPr/>
          <a:lstStyle/>
          <a:p>
            <a:r>
              <a:rPr lang="en-US"/>
              <a:t>© 2010 Pearson Education, Inc.  All rights reserved</a:t>
            </a:r>
          </a:p>
        </p:txBody>
      </p:sp>
      <p:sp>
        <p:nvSpPr>
          <p:cNvPr id="3095554" name="Rectangle 2"/>
          <p:cNvSpPr>
            <a:spLocks noGrp="1" noChangeArrowheads="1"/>
          </p:cNvSpPr>
          <p:nvPr>
            <p:ph type="title"/>
          </p:nvPr>
        </p:nvSpPr>
        <p:spPr>
          <a:xfrm>
            <a:off x="609600" y="304800"/>
            <a:ext cx="8153400" cy="685800"/>
          </a:xfrm>
        </p:spPr>
        <p:txBody>
          <a:bodyPr anchor="ctr"/>
          <a:lstStyle/>
          <a:p>
            <a:pPr algn="ctr"/>
            <a:r>
              <a:rPr lang="en-US">
                <a:latin typeface="Arial Narrow" pitchFamily="34" charset="0"/>
              </a:rPr>
              <a:t>TANGENT AND COTANGENT FUNCTIONS</a:t>
            </a:r>
          </a:p>
        </p:txBody>
      </p:sp>
      <p:sp>
        <p:nvSpPr>
          <p:cNvPr id="3095556" name="Text Box 4" descr="Pink tissue paper"/>
          <p:cNvSpPr txBox="1">
            <a:spLocks noChangeArrowheads="1"/>
          </p:cNvSpPr>
          <p:nvPr/>
        </p:nvSpPr>
        <p:spPr bwMode="auto">
          <a:xfrm>
            <a:off x="647700" y="1143000"/>
            <a:ext cx="8115300" cy="16764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r>
              <a:rPr lang="en-US" sz="3200" b="0" baseline="0">
                <a:latin typeface="Times New Roman" pitchFamily="18" charset="0"/>
              </a:rPr>
              <a:t>Both functions are odd:</a:t>
            </a:r>
          </a:p>
          <a:p>
            <a:r>
              <a:rPr lang="en-US" sz="3200" b="0" baseline="0">
                <a:latin typeface="Times New Roman" pitchFamily="18" charset="0"/>
              </a:rPr>
              <a:t>			tan (–</a:t>
            </a:r>
            <a:r>
              <a:rPr lang="en-US" sz="3200" b="0" i="1" baseline="0">
                <a:latin typeface="Times New Roman" pitchFamily="18" charset="0"/>
              </a:rPr>
              <a:t>x</a:t>
            </a:r>
            <a:r>
              <a:rPr lang="en-US" sz="3200" b="0" baseline="0">
                <a:latin typeface="Times New Roman" pitchFamily="18" charset="0"/>
              </a:rPr>
              <a:t>) = – tan </a:t>
            </a:r>
            <a:r>
              <a:rPr lang="en-US" sz="3200" b="0" i="1" baseline="0">
                <a:latin typeface="Times New Roman" pitchFamily="18" charset="0"/>
              </a:rPr>
              <a:t>x</a:t>
            </a:r>
          </a:p>
          <a:p>
            <a:r>
              <a:rPr lang="en-US" sz="3200" b="0" baseline="0">
                <a:latin typeface="Times New Roman" pitchFamily="18" charset="0"/>
              </a:rPr>
              <a:t>			cot (–</a:t>
            </a:r>
            <a:r>
              <a:rPr lang="en-US" sz="3200" b="0" i="1" baseline="0">
                <a:latin typeface="Times New Roman" pitchFamily="18" charset="0"/>
              </a:rPr>
              <a:t>x</a:t>
            </a:r>
            <a:r>
              <a:rPr lang="en-US" sz="3200" b="0" baseline="0">
                <a:latin typeface="Times New Roman" pitchFamily="18" charset="0"/>
              </a:rPr>
              <a:t>) = – cot </a:t>
            </a:r>
            <a:r>
              <a:rPr lang="en-US" sz="3200" b="0" i="1" baseline="0">
                <a:latin typeface="Times New Roman" pitchFamily="18" charset="0"/>
              </a:rPr>
              <a:t>x</a:t>
            </a:r>
          </a:p>
        </p:txBody>
      </p:sp>
      <p:sp>
        <p:nvSpPr>
          <p:cNvPr id="3095557" name="Text Box 5" descr="Pink tissue paper"/>
          <p:cNvSpPr txBox="1">
            <a:spLocks noChangeArrowheads="1"/>
          </p:cNvSpPr>
          <p:nvPr/>
        </p:nvSpPr>
        <p:spPr bwMode="auto">
          <a:xfrm>
            <a:off x="647700" y="4038600"/>
            <a:ext cx="8115300" cy="11430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r>
              <a:rPr lang="en-US" sz="3200" b="0" baseline="0">
                <a:latin typeface="Times New Roman" pitchFamily="18" charset="0"/>
              </a:rPr>
              <a:t>Both functions have the same sign everywhere they are both defined.</a:t>
            </a:r>
            <a:endParaRPr lang="en-US" sz="3200" b="0" i="1" baseline="0">
              <a:latin typeface="Times New Roman" pitchFamily="18" charset="0"/>
            </a:endParaRPr>
          </a:p>
        </p:txBody>
      </p:sp>
      <p:sp>
        <p:nvSpPr>
          <p:cNvPr id="3095558" name="Text Box 6" descr="Pink tissue paper"/>
          <p:cNvSpPr txBox="1">
            <a:spLocks noChangeArrowheads="1"/>
          </p:cNvSpPr>
          <p:nvPr/>
        </p:nvSpPr>
        <p:spPr bwMode="auto">
          <a:xfrm>
            <a:off x="647700" y="5181600"/>
            <a:ext cx="8115300" cy="11430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r>
              <a:rPr lang="en-US" sz="3200" b="0" baseline="0">
                <a:latin typeface="Times New Roman" pitchFamily="18" charset="0"/>
              </a:rPr>
              <a:t>When |tan </a:t>
            </a:r>
            <a:r>
              <a:rPr lang="en-US" sz="3200" b="0" i="1" baseline="0">
                <a:latin typeface="Times New Roman" pitchFamily="18" charset="0"/>
              </a:rPr>
              <a:t>x</a:t>
            </a:r>
            <a:r>
              <a:rPr lang="en-US" sz="3200" b="0" baseline="0">
                <a:latin typeface="Times New Roman" pitchFamily="18" charset="0"/>
              </a:rPr>
              <a:t>| is large, |cot </a:t>
            </a:r>
            <a:r>
              <a:rPr lang="en-US" sz="3200" b="0" i="1" baseline="0">
                <a:latin typeface="Times New Roman" pitchFamily="18" charset="0"/>
              </a:rPr>
              <a:t>x</a:t>
            </a:r>
            <a:r>
              <a:rPr lang="en-US" sz="3200" b="0" baseline="0">
                <a:latin typeface="Times New Roman" pitchFamily="18" charset="0"/>
              </a:rPr>
              <a:t>| is small, and conversely.</a:t>
            </a:r>
            <a:endParaRPr lang="en-US" sz="3200" b="0" i="1" baseline="0">
              <a:latin typeface="Times New Roman" pitchFamily="18" charset="0"/>
            </a:endParaRPr>
          </a:p>
        </p:txBody>
      </p:sp>
      <p:graphicFrame>
        <p:nvGraphicFramePr>
          <p:cNvPr id="3095559" name="Object 7" descr="Pink tissue paper"/>
          <p:cNvGraphicFramePr>
            <a:graphicFrameLocks noChangeAspect="1"/>
          </p:cNvGraphicFramePr>
          <p:nvPr/>
        </p:nvGraphicFramePr>
        <p:xfrm>
          <a:off x="762000" y="2819400"/>
          <a:ext cx="4940300" cy="939800"/>
        </p:xfrm>
        <a:graphic>
          <a:graphicData uri="http://schemas.openxmlformats.org/presentationml/2006/ole">
            <mc:AlternateContent xmlns:mc="http://schemas.openxmlformats.org/markup-compatibility/2006">
              <mc:Choice xmlns:v="urn:schemas-microsoft-com:vml" Requires="v">
                <p:oleObj spid="_x0000_s3095567" name="Equation" r:id="rId5" imgW="4940300" imgH="939800" progId="Equation.DSMT4">
                  <p:embed/>
                </p:oleObj>
              </mc:Choice>
              <mc:Fallback>
                <p:oleObj name="Equation" r:id="rId5" imgW="4940300" imgH="939800" progId="Equation.DSMT4">
                  <p:embed/>
                  <p:pic>
                    <p:nvPicPr>
                      <p:cNvPr id="0" name="Object 7" descr="Pink tissue pape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2000" y="2819400"/>
                        <a:ext cx="4940300" cy="9398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ransition spd="med"/>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Slide Number Placeholder 3"/>
          <p:cNvSpPr>
            <a:spLocks noGrp="1"/>
          </p:cNvSpPr>
          <p:nvPr>
            <p:ph type="sldNum" sz="quarter" idx="10"/>
          </p:nvPr>
        </p:nvSpPr>
        <p:spPr/>
        <p:txBody>
          <a:bodyPr/>
          <a:lstStyle/>
          <a:p>
            <a:fld id="{E537D196-CD35-4FCC-8212-3446689B5BF3}" type="slidenum">
              <a:rPr lang="en-US"/>
              <a:pPr/>
              <a:t>6</a:t>
            </a:fld>
            <a:endParaRPr lang="en-CA"/>
          </a:p>
        </p:txBody>
      </p:sp>
      <p:sp>
        <p:nvSpPr>
          <p:cNvPr id="23" name="Footer Placeholder 4"/>
          <p:cNvSpPr>
            <a:spLocks noGrp="1"/>
          </p:cNvSpPr>
          <p:nvPr>
            <p:ph type="ftr" sz="quarter" idx="11"/>
          </p:nvPr>
        </p:nvSpPr>
        <p:spPr/>
        <p:txBody>
          <a:bodyPr/>
          <a:lstStyle/>
          <a:p>
            <a:r>
              <a:rPr lang="en-US"/>
              <a:t>© 2010 Pearson Education, Inc.  All rights reserved</a:t>
            </a:r>
          </a:p>
        </p:txBody>
      </p:sp>
      <p:pic>
        <p:nvPicPr>
          <p:cNvPr id="3099671" name="Picture 23" descr="Pink tissue pap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38513" y="5719763"/>
            <a:ext cx="323850" cy="771525"/>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99650" name="Rectangle 2"/>
          <p:cNvSpPr>
            <a:spLocks noGrp="1" noChangeArrowheads="1"/>
          </p:cNvSpPr>
          <p:nvPr>
            <p:ph type="title"/>
          </p:nvPr>
        </p:nvSpPr>
        <p:spPr>
          <a:xfrm>
            <a:off x="533400" y="381000"/>
            <a:ext cx="8305800" cy="685800"/>
          </a:xfrm>
        </p:spPr>
        <p:txBody>
          <a:bodyPr anchor="ctr"/>
          <a:lstStyle/>
          <a:p>
            <a:pPr algn="ctr"/>
            <a:r>
              <a:rPr lang="en-US" dirty="0">
                <a:latin typeface="Arial Narrow" pitchFamily="34" charset="0"/>
              </a:rPr>
              <a:t>MAIN FACTS ABOUT </a:t>
            </a:r>
            <a:r>
              <a:rPr lang="en-US" sz="4000" i="1" dirty="0"/>
              <a:t>y</a:t>
            </a:r>
            <a:r>
              <a:rPr lang="en-US" sz="4000" dirty="0"/>
              <a:t> </a:t>
            </a:r>
            <a:r>
              <a:rPr lang="en-US" dirty="0"/>
              <a:t>=</a:t>
            </a:r>
            <a:r>
              <a:rPr lang="en-US" sz="4000" dirty="0"/>
              <a:t> tan</a:t>
            </a:r>
            <a:r>
              <a:rPr lang="en-US" sz="2000" dirty="0"/>
              <a:t> </a:t>
            </a:r>
            <a:r>
              <a:rPr lang="en-US" sz="4000" i="1" dirty="0" smtClean="0"/>
              <a:t>x</a:t>
            </a:r>
            <a:endParaRPr lang="en-US" sz="4400" i="1" dirty="0"/>
          </a:p>
        </p:txBody>
      </p:sp>
      <p:sp>
        <p:nvSpPr>
          <p:cNvPr id="3099652" name="Rectangle 4" descr="Pink tissue paper"/>
          <p:cNvSpPr>
            <a:spLocks noChangeArrowheads="1"/>
          </p:cNvSpPr>
          <p:nvPr/>
        </p:nvSpPr>
        <p:spPr bwMode="auto">
          <a:xfrm>
            <a:off x="3132138" y="1143000"/>
            <a:ext cx="1668462" cy="579438"/>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en-US" sz="3200" i="1" baseline="0">
                <a:latin typeface="Times New Roman" pitchFamily="18" charset="0"/>
              </a:rPr>
              <a:t>y</a:t>
            </a:r>
            <a:r>
              <a:rPr lang="en-US" sz="3200" baseline="0">
                <a:latin typeface="Times New Roman" pitchFamily="18" charset="0"/>
              </a:rPr>
              <a:t> = tan </a:t>
            </a:r>
            <a:r>
              <a:rPr lang="en-US" sz="3200" i="1" baseline="0">
                <a:latin typeface="Times New Roman" pitchFamily="18" charset="0"/>
              </a:rPr>
              <a:t>x</a:t>
            </a:r>
            <a:endParaRPr lang="en-US" sz="3200" baseline="0">
              <a:latin typeface="Times New Roman" pitchFamily="18" charset="0"/>
            </a:endParaRPr>
          </a:p>
        </p:txBody>
      </p:sp>
      <p:grpSp>
        <p:nvGrpSpPr>
          <p:cNvPr id="3099654" name="Group 6"/>
          <p:cNvGrpSpPr>
            <a:grpSpLocks/>
          </p:cNvGrpSpPr>
          <p:nvPr/>
        </p:nvGrpSpPr>
        <p:grpSpPr bwMode="auto">
          <a:xfrm>
            <a:off x="647700" y="1768475"/>
            <a:ext cx="8039100" cy="669925"/>
            <a:chOff x="408" y="1056"/>
            <a:chExt cx="5064" cy="422"/>
          </a:xfrm>
        </p:grpSpPr>
        <p:sp>
          <p:nvSpPr>
            <p:cNvPr id="3099655" name="Text Box 7" descr="Pink tissue paper"/>
            <p:cNvSpPr txBox="1">
              <a:spLocks noChangeArrowheads="1"/>
            </p:cNvSpPr>
            <p:nvPr/>
          </p:nvSpPr>
          <p:spPr bwMode="auto">
            <a:xfrm>
              <a:off x="408" y="1094"/>
              <a:ext cx="1272" cy="384"/>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r>
                <a:rPr lang="en-US" sz="3200" b="0" baseline="0">
                  <a:latin typeface="Times New Roman" pitchFamily="18" charset="0"/>
                </a:rPr>
                <a:t>Period</a:t>
              </a:r>
              <a:endParaRPr lang="en-US" sz="3200" b="0" i="1" baseline="0">
                <a:latin typeface="Times New Roman" pitchFamily="18" charset="0"/>
              </a:endParaRPr>
            </a:p>
          </p:txBody>
        </p:sp>
        <p:sp>
          <p:nvSpPr>
            <p:cNvPr id="3099656" name="Text Box 8" descr="Pink tissue paper"/>
            <p:cNvSpPr txBox="1">
              <a:spLocks noChangeArrowheads="1"/>
            </p:cNvSpPr>
            <p:nvPr/>
          </p:nvSpPr>
          <p:spPr bwMode="auto">
            <a:xfrm>
              <a:off x="1728" y="1075"/>
              <a:ext cx="1632" cy="384"/>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pPr algn="ctr"/>
              <a:r>
                <a:rPr lang="en-US" sz="3200" b="0" i="1" baseline="0">
                  <a:latin typeface="Times New Roman" pitchFamily="18" charset="0"/>
                </a:rPr>
                <a:t>π</a:t>
              </a:r>
            </a:p>
          </p:txBody>
        </p:sp>
        <p:sp>
          <p:nvSpPr>
            <p:cNvPr id="3099657" name="Text Box 9" descr="Pink tissue paper"/>
            <p:cNvSpPr txBox="1">
              <a:spLocks noChangeArrowheads="1"/>
            </p:cNvSpPr>
            <p:nvPr/>
          </p:nvSpPr>
          <p:spPr bwMode="auto">
            <a:xfrm>
              <a:off x="3840" y="1056"/>
              <a:ext cx="1632" cy="384"/>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pPr algn="ctr"/>
              <a:endParaRPr lang="en-US" sz="3200" b="0" i="1" baseline="0" dirty="0">
                <a:latin typeface="Times New Roman" pitchFamily="18" charset="0"/>
              </a:endParaRPr>
            </a:p>
          </p:txBody>
        </p:sp>
      </p:grpSp>
      <p:grpSp>
        <p:nvGrpSpPr>
          <p:cNvPr id="3099658" name="Group 10"/>
          <p:cNvGrpSpPr>
            <a:grpSpLocks/>
          </p:cNvGrpSpPr>
          <p:nvPr/>
        </p:nvGrpSpPr>
        <p:grpSpPr bwMode="auto">
          <a:xfrm>
            <a:off x="647700" y="4405313"/>
            <a:ext cx="4686300" cy="623887"/>
            <a:chOff x="408" y="2458"/>
            <a:chExt cx="2952" cy="393"/>
          </a:xfrm>
        </p:grpSpPr>
        <p:sp>
          <p:nvSpPr>
            <p:cNvPr id="3099659" name="Text Box 11" descr="Pink tissue paper"/>
            <p:cNvSpPr txBox="1">
              <a:spLocks noChangeArrowheads="1"/>
            </p:cNvSpPr>
            <p:nvPr/>
          </p:nvSpPr>
          <p:spPr bwMode="auto">
            <a:xfrm>
              <a:off x="408" y="2458"/>
              <a:ext cx="1272" cy="384"/>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r>
                <a:rPr lang="en-US" sz="3200" b="0" baseline="0">
                  <a:latin typeface="Times New Roman" pitchFamily="18" charset="0"/>
                </a:rPr>
                <a:t>Range</a:t>
              </a:r>
              <a:endParaRPr lang="en-US" sz="3200" b="0" i="1" baseline="0">
                <a:latin typeface="Times New Roman" pitchFamily="18" charset="0"/>
              </a:endParaRPr>
            </a:p>
          </p:txBody>
        </p:sp>
        <p:sp>
          <p:nvSpPr>
            <p:cNvPr id="3099660" name="Text Box 12" descr="Pink tissue paper"/>
            <p:cNvSpPr txBox="1">
              <a:spLocks noChangeArrowheads="1"/>
            </p:cNvSpPr>
            <p:nvPr/>
          </p:nvSpPr>
          <p:spPr bwMode="auto">
            <a:xfrm>
              <a:off x="1728" y="2467"/>
              <a:ext cx="1632" cy="384"/>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pPr algn="ctr"/>
              <a:r>
                <a:rPr lang="en-US" sz="3200" b="0" baseline="0">
                  <a:latin typeface="Times New Roman" pitchFamily="18" charset="0"/>
                </a:rPr>
                <a:t>(–∞, ∞)</a:t>
              </a:r>
            </a:p>
          </p:txBody>
        </p:sp>
      </p:grpSp>
      <p:grpSp>
        <p:nvGrpSpPr>
          <p:cNvPr id="3099662" name="Group 14"/>
          <p:cNvGrpSpPr>
            <a:grpSpLocks/>
          </p:cNvGrpSpPr>
          <p:nvPr/>
        </p:nvGrpSpPr>
        <p:grpSpPr bwMode="auto">
          <a:xfrm>
            <a:off x="647700" y="2667000"/>
            <a:ext cx="8267700" cy="1570038"/>
            <a:chOff x="408" y="1440"/>
            <a:chExt cx="5208" cy="989"/>
          </a:xfrm>
        </p:grpSpPr>
        <p:sp>
          <p:nvSpPr>
            <p:cNvPr id="3099663" name="Text Box 15" descr="Pink tissue paper"/>
            <p:cNvSpPr txBox="1">
              <a:spLocks noChangeArrowheads="1"/>
            </p:cNvSpPr>
            <p:nvPr/>
          </p:nvSpPr>
          <p:spPr bwMode="auto">
            <a:xfrm>
              <a:off x="408" y="1440"/>
              <a:ext cx="1272" cy="384"/>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r>
                <a:rPr lang="en-US" sz="3200" b="0" baseline="0">
                  <a:latin typeface="Times New Roman" pitchFamily="18" charset="0"/>
                </a:rPr>
                <a:t>Domain</a:t>
              </a:r>
              <a:endParaRPr lang="en-US" sz="3200" b="0" i="1" baseline="0">
                <a:latin typeface="Times New Roman" pitchFamily="18" charset="0"/>
              </a:endParaRPr>
            </a:p>
          </p:txBody>
        </p:sp>
        <p:sp>
          <p:nvSpPr>
            <p:cNvPr id="3099664" name="Text Box 16" descr="Pink tissue paper"/>
            <p:cNvSpPr txBox="1">
              <a:spLocks noChangeArrowheads="1"/>
            </p:cNvSpPr>
            <p:nvPr/>
          </p:nvSpPr>
          <p:spPr bwMode="auto">
            <a:xfrm>
              <a:off x="1584" y="1440"/>
              <a:ext cx="1920" cy="989"/>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r>
                <a:rPr lang="en-US" sz="3200" b="0" baseline="0">
                  <a:latin typeface="Times New Roman" pitchFamily="18" charset="0"/>
                </a:rPr>
                <a:t>All real numbers except </a:t>
              </a:r>
              <a:r>
                <a:rPr lang="en-US" sz="3200" b="0" baseline="0">
                  <a:solidFill>
                    <a:srgbClr val="EC008D"/>
                  </a:solidFill>
                  <a:latin typeface="Times New Roman" pitchFamily="18" charset="0"/>
                </a:rPr>
                <a:t>odd</a:t>
              </a:r>
              <a:r>
                <a:rPr lang="en-US" sz="3200" b="0" baseline="0">
                  <a:latin typeface="Times New Roman" pitchFamily="18" charset="0"/>
                </a:rPr>
                <a:t> multiples of     </a:t>
              </a:r>
            </a:p>
          </p:txBody>
        </p:sp>
        <p:sp>
          <p:nvSpPr>
            <p:cNvPr id="3099665" name="Text Box 17" descr="Pink tissue paper"/>
            <p:cNvSpPr txBox="1">
              <a:spLocks noChangeArrowheads="1"/>
            </p:cNvSpPr>
            <p:nvPr/>
          </p:nvSpPr>
          <p:spPr bwMode="auto">
            <a:xfrm>
              <a:off x="3696" y="1440"/>
              <a:ext cx="1920" cy="989"/>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endParaRPr lang="en-US" sz="3200" b="0" baseline="0" dirty="0">
                <a:latin typeface="Times New Roman" pitchFamily="18" charset="0"/>
              </a:endParaRPr>
            </a:p>
          </p:txBody>
        </p:sp>
      </p:grpSp>
      <p:sp>
        <p:nvSpPr>
          <p:cNvPr id="3099667" name="Text Box 19" descr="Pink tissue paper"/>
          <p:cNvSpPr txBox="1">
            <a:spLocks noChangeArrowheads="1"/>
          </p:cNvSpPr>
          <p:nvPr/>
        </p:nvSpPr>
        <p:spPr bwMode="auto">
          <a:xfrm>
            <a:off x="647700" y="5287963"/>
            <a:ext cx="2019300" cy="1036637"/>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r>
              <a:rPr lang="en-US" sz="3200" b="0" baseline="0" dirty="0">
                <a:latin typeface="Times New Roman" pitchFamily="18" charset="0"/>
              </a:rPr>
              <a:t>Vertical </a:t>
            </a:r>
            <a:r>
              <a:rPr lang="en-US" sz="3200" b="0" baseline="0" dirty="0" smtClean="0">
                <a:latin typeface="Times New Roman" pitchFamily="18" charset="0"/>
              </a:rPr>
              <a:t>Asymptote</a:t>
            </a:r>
            <a:endParaRPr lang="en-US" sz="3200" b="0" baseline="0" dirty="0">
              <a:latin typeface="Times New Roman" pitchFamily="18" charset="0"/>
            </a:endParaRPr>
          </a:p>
        </p:txBody>
      </p:sp>
      <p:sp>
        <p:nvSpPr>
          <p:cNvPr id="3099668" name="Text Box 20" descr="Pink tissue paper"/>
          <p:cNvSpPr txBox="1">
            <a:spLocks noChangeArrowheads="1"/>
          </p:cNvSpPr>
          <p:nvPr/>
        </p:nvSpPr>
        <p:spPr bwMode="auto">
          <a:xfrm>
            <a:off x="2743200" y="5287963"/>
            <a:ext cx="3048000" cy="1570037"/>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r>
              <a:rPr lang="en-US" sz="3200" b="0" i="1" baseline="0" dirty="0">
                <a:latin typeface="Times New Roman" pitchFamily="18" charset="0"/>
              </a:rPr>
              <a:t>x</a:t>
            </a:r>
            <a:r>
              <a:rPr lang="en-US" sz="3200" b="0" baseline="0" dirty="0">
                <a:latin typeface="Times New Roman" pitchFamily="18" charset="0"/>
              </a:rPr>
              <a:t> = </a:t>
            </a:r>
            <a:r>
              <a:rPr lang="en-US" sz="3200" b="0" baseline="0" dirty="0">
                <a:solidFill>
                  <a:srgbClr val="EC008D"/>
                </a:solidFill>
                <a:latin typeface="Times New Roman" pitchFamily="18" charset="0"/>
              </a:rPr>
              <a:t>odd</a:t>
            </a:r>
            <a:r>
              <a:rPr lang="en-US" sz="3200" b="0" baseline="0" dirty="0">
                <a:latin typeface="Times New Roman" pitchFamily="18" charset="0"/>
              </a:rPr>
              <a:t> </a:t>
            </a:r>
            <a:r>
              <a:rPr lang="en-US" sz="3200" b="0" baseline="0" dirty="0" smtClean="0">
                <a:latin typeface="Times New Roman" pitchFamily="18" charset="0"/>
              </a:rPr>
              <a:t>multiples    </a:t>
            </a:r>
            <a:r>
              <a:rPr lang="en-US" sz="3200" b="0" baseline="0" dirty="0">
                <a:latin typeface="Times New Roman" pitchFamily="18" charset="0"/>
              </a:rPr>
              <a:t>of     </a:t>
            </a:r>
          </a:p>
        </p:txBody>
      </p:sp>
      <p:pic>
        <p:nvPicPr>
          <p:cNvPr id="3099670" name="Picture 22" descr="Pink tissue pape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05350" y="3581400"/>
            <a:ext cx="323850" cy="771525"/>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lide Number Placeholder 3"/>
          <p:cNvSpPr>
            <a:spLocks noGrp="1"/>
          </p:cNvSpPr>
          <p:nvPr>
            <p:ph type="sldNum" sz="quarter" idx="10"/>
          </p:nvPr>
        </p:nvSpPr>
        <p:spPr/>
        <p:txBody>
          <a:bodyPr/>
          <a:lstStyle/>
          <a:p>
            <a:fld id="{3EDADD81-20FF-421C-844D-D6C217D0B335}" type="slidenum">
              <a:rPr lang="en-US"/>
              <a:pPr/>
              <a:t>7</a:t>
            </a:fld>
            <a:endParaRPr lang="en-CA"/>
          </a:p>
        </p:txBody>
      </p:sp>
      <p:sp>
        <p:nvSpPr>
          <p:cNvPr id="15" name="Footer Placeholder 4"/>
          <p:cNvSpPr>
            <a:spLocks noGrp="1"/>
          </p:cNvSpPr>
          <p:nvPr>
            <p:ph type="ftr" sz="quarter" idx="11"/>
          </p:nvPr>
        </p:nvSpPr>
        <p:spPr/>
        <p:txBody>
          <a:bodyPr/>
          <a:lstStyle/>
          <a:p>
            <a:r>
              <a:rPr lang="en-US"/>
              <a:t>© 2010 Pearson Education, Inc.  All rights reserved</a:t>
            </a:r>
          </a:p>
        </p:txBody>
      </p:sp>
      <p:sp>
        <p:nvSpPr>
          <p:cNvPr id="3101700" name="Rectangle 4" descr="Pink tissue paper"/>
          <p:cNvSpPr>
            <a:spLocks noChangeArrowheads="1"/>
          </p:cNvSpPr>
          <p:nvPr/>
        </p:nvSpPr>
        <p:spPr bwMode="auto">
          <a:xfrm>
            <a:off x="3132138" y="1143000"/>
            <a:ext cx="1668462" cy="579438"/>
          </a:xfrm>
          <a:prstGeom prst="rect">
            <a:avLst/>
          </a:prstGeom>
          <a:noFill/>
          <a:ln>
            <a:noFill/>
          </a:ln>
          <a:effectLst/>
          <a:extLst>
            <a:ext uri="{909E8E84-426E-40DD-AFC4-6F175D3DCCD1}">
              <a14:hiddenFill xmlns:a14="http://schemas.microsoft.com/office/drawing/2010/main">
                <a:blipFill dpi="0" rotWithShape="0">
                  <a:blip r:embed="rId3"/>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en-US" sz="3200" i="1" baseline="0">
                <a:latin typeface="Times New Roman" pitchFamily="18" charset="0"/>
              </a:rPr>
              <a:t>y</a:t>
            </a:r>
            <a:r>
              <a:rPr lang="en-US" sz="3200" baseline="0">
                <a:latin typeface="Times New Roman" pitchFamily="18" charset="0"/>
              </a:rPr>
              <a:t> = tan </a:t>
            </a:r>
            <a:r>
              <a:rPr lang="en-US" sz="3200" i="1" baseline="0">
                <a:latin typeface="Times New Roman" pitchFamily="18" charset="0"/>
              </a:rPr>
              <a:t>x</a:t>
            </a:r>
            <a:endParaRPr lang="en-US" sz="3200" baseline="0">
              <a:latin typeface="Times New Roman" pitchFamily="18" charset="0"/>
            </a:endParaRPr>
          </a:p>
        </p:txBody>
      </p:sp>
      <p:grpSp>
        <p:nvGrpSpPr>
          <p:cNvPr id="3101702" name="Group 6"/>
          <p:cNvGrpSpPr>
            <a:grpSpLocks/>
          </p:cNvGrpSpPr>
          <p:nvPr/>
        </p:nvGrpSpPr>
        <p:grpSpPr bwMode="auto">
          <a:xfrm>
            <a:off x="647700" y="1981200"/>
            <a:ext cx="8343900" cy="1570038"/>
            <a:chOff x="408" y="1440"/>
            <a:chExt cx="5256" cy="989"/>
          </a:xfrm>
        </p:grpSpPr>
        <p:sp>
          <p:nvSpPr>
            <p:cNvPr id="3101703" name="Text Box 7" descr="Pink tissue paper"/>
            <p:cNvSpPr txBox="1">
              <a:spLocks noChangeArrowheads="1"/>
            </p:cNvSpPr>
            <p:nvPr/>
          </p:nvSpPr>
          <p:spPr bwMode="auto">
            <a:xfrm>
              <a:off x="408" y="1440"/>
              <a:ext cx="1416" cy="384"/>
            </a:xfrm>
            <a:prstGeom prst="rect">
              <a:avLst/>
            </a:prstGeom>
            <a:noFill/>
            <a:ln>
              <a:noFill/>
            </a:ln>
            <a:effectLst/>
            <a:extLst>
              <a:ext uri="{909E8E84-426E-40DD-AFC4-6F175D3DCCD1}">
                <a14:hiddenFill xmlns:a14="http://schemas.microsoft.com/office/drawing/2010/main">
                  <a:blipFill dpi="0" rotWithShape="0">
                    <a:blip r:embed="rId3"/>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r>
                <a:rPr lang="en-US" sz="3200" b="0" i="1" baseline="0">
                  <a:latin typeface="Times New Roman" pitchFamily="18" charset="0"/>
                </a:rPr>
                <a:t>x</a:t>
              </a:r>
              <a:r>
                <a:rPr lang="en-US" sz="3200" b="0" baseline="0">
                  <a:latin typeface="Times New Roman" pitchFamily="18" charset="0"/>
                </a:rPr>
                <a:t>-intercepts</a:t>
              </a:r>
              <a:endParaRPr lang="en-US" sz="3200" b="0" i="1" baseline="0">
                <a:latin typeface="Times New Roman" pitchFamily="18" charset="0"/>
              </a:endParaRPr>
            </a:p>
          </p:txBody>
        </p:sp>
        <p:sp>
          <p:nvSpPr>
            <p:cNvPr id="3101704" name="Text Box 8" descr="Pink tissue paper"/>
            <p:cNvSpPr txBox="1">
              <a:spLocks noChangeArrowheads="1"/>
            </p:cNvSpPr>
            <p:nvPr/>
          </p:nvSpPr>
          <p:spPr bwMode="auto">
            <a:xfrm>
              <a:off x="1824" y="1440"/>
              <a:ext cx="1920" cy="989"/>
            </a:xfrm>
            <a:prstGeom prst="rect">
              <a:avLst/>
            </a:prstGeom>
            <a:noFill/>
            <a:ln>
              <a:noFill/>
            </a:ln>
            <a:effectLst/>
            <a:extLst>
              <a:ext uri="{909E8E84-426E-40DD-AFC4-6F175D3DCCD1}">
                <a14:hiddenFill xmlns:a14="http://schemas.microsoft.com/office/drawing/2010/main">
                  <a:blipFill dpi="0" rotWithShape="0">
                    <a:blip r:embed="rId3"/>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r>
                <a:rPr lang="en-US" sz="3200" b="0" baseline="0">
                  <a:latin typeface="Times New Roman" pitchFamily="18" charset="0"/>
                </a:rPr>
                <a:t>At integer multiples of </a:t>
              </a:r>
              <a:r>
                <a:rPr lang="en-US" sz="3200" b="0" i="1" baseline="0">
                  <a:latin typeface="Times New Roman" pitchFamily="18" charset="0"/>
                </a:rPr>
                <a:t>π</a:t>
              </a:r>
              <a:endParaRPr lang="en-US" sz="3200" b="0" baseline="0">
                <a:latin typeface="Times New Roman" pitchFamily="18" charset="0"/>
              </a:endParaRPr>
            </a:p>
          </p:txBody>
        </p:sp>
        <p:sp>
          <p:nvSpPr>
            <p:cNvPr id="3101705" name="Text Box 9" descr="Pink tissue paper"/>
            <p:cNvSpPr txBox="1">
              <a:spLocks noChangeArrowheads="1"/>
            </p:cNvSpPr>
            <p:nvPr/>
          </p:nvSpPr>
          <p:spPr bwMode="auto">
            <a:xfrm>
              <a:off x="3792" y="1440"/>
              <a:ext cx="1872" cy="989"/>
            </a:xfrm>
            <a:prstGeom prst="rect">
              <a:avLst/>
            </a:prstGeom>
            <a:noFill/>
            <a:ln>
              <a:noFill/>
            </a:ln>
            <a:effectLst/>
            <a:extLst>
              <a:ext uri="{909E8E84-426E-40DD-AFC4-6F175D3DCCD1}">
                <a14:hiddenFill xmlns:a14="http://schemas.microsoft.com/office/drawing/2010/main">
                  <a:blipFill dpi="0" rotWithShape="0">
                    <a:blip r:embed="rId3"/>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endParaRPr lang="en-US" sz="3200" b="0" baseline="0" dirty="0">
                <a:latin typeface="Times New Roman" pitchFamily="18" charset="0"/>
              </a:endParaRPr>
            </a:p>
          </p:txBody>
        </p:sp>
      </p:grpSp>
      <p:grpSp>
        <p:nvGrpSpPr>
          <p:cNvPr id="3101706" name="Group 10"/>
          <p:cNvGrpSpPr>
            <a:grpSpLocks/>
          </p:cNvGrpSpPr>
          <p:nvPr/>
        </p:nvGrpSpPr>
        <p:grpSpPr bwMode="auto">
          <a:xfrm>
            <a:off x="647700" y="3810000"/>
            <a:ext cx="8420100" cy="1570038"/>
            <a:chOff x="408" y="2899"/>
            <a:chExt cx="5304" cy="989"/>
          </a:xfrm>
        </p:grpSpPr>
        <p:sp>
          <p:nvSpPr>
            <p:cNvPr id="3101707" name="Text Box 11" descr="Pink tissue paper"/>
            <p:cNvSpPr txBox="1">
              <a:spLocks noChangeArrowheads="1"/>
            </p:cNvSpPr>
            <p:nvPr/>
          </p:nvSpPr>
          <p:spPr bwMode="auto">
            <a:xfrm>
              <a:off x="408" y="2899"/>
              <a:ext cx="1272" cy="653"/>
            </a:xfrm>
            <a:prstGeom prst="rect">
              <a:avLst/>
            </a:prstGeom>
            <a:noFill/>
            <a:ln>
              <a:noFill/>
            </a:ln>
            <a:effectLst/>
            <a:extLst>
              <a:ext uri="{909E8E84-426E-40DD-AFC4-6F175D3DCCD1}">
                <a14:hiddenFill xmlns:a14="http://schemas.microsoft.com/office/drawing/2010/main">
                  <a:blipFill dpi="0" rotWithShape="0">
                    <a:blip r:embed="rId3"/>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r>
                <a:rPr lang="en-US" sz="3200" b="0" baseline="0">
                  <a:latin typeface="Times New Roman" pitchFamily="18" charset="0"/>
                </a:rPr>
                <a:t>Symmetry</a:t>
              </a:r>
            </a:p>
          </p:txBody>
        </p:sp>
        <p:sp>
          <p:nvSpPr>
            <p:cNvPr id="3101708" name="Text Box 12" descr="Pink tissue paper"/>
            <p:cNvSpPr txBox="1">
              <a:spLocks noChangeArrowheads="1"/>
            </p:cNvSpPr>
            <p:nvPr/>
          </p:nvSpPr>
          <p:spPr bwMode="auto">
            <a:xfrm>
              <a:off x="1728" y="2899"/>
              <a:ext cx="1920" cy="989"/>
            </a:xfrm>
            <a:prstGeom prst="rect">
              <a:avLst/>
            </a:prstGeom>
            <a:noFill/>
            <a:ln>
              <a:noFill/>
            </a:ln>
            <a:effectLst/>
            <a:extLst>
              <a:ext uri="{909E8E84-426E-40DD-AFC4-6F175D3DCCD1}">
                <a14:hiddenFill xmlns:a14="http://schemas.microsoft.com/office/drawing/2010/main">
                  <a:blipFill dpi="0" rotWithShape="0">
                    <a:blip r:embed="rId3"/>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r>
                <a:rPr lang="en-US" sz="3200" b="0" baseline="0">
                  <a:latin typeface="Times New Roman" pitchFamily="18" charset="0"/>
                </a:rPr>
                <a:t>tan</a:t>
              </a:r>
              <a:r>
                <a:rPr lang="en-US" sz="1600" b="0" baseline="0">
                  <a:latin typeface="Times New Roman" pitchFamily="18" charset="0"/>
                </a:rPr>
                <a:t> </a:t>
              </a:r>
              <a:r>
                <a:rPr lang="en-US" sz="3200" b="0" baseline="0">
                  <a:latin typeface="Times New Roman" pitchFamily="18" charset="0"/>
                </a:rPr>
                <a:t>(–</a:t>
              </a:r>
              <a:r>
                <a:rPr lang="en-US" sz="3200" b="0" i="1" baseline="0">
                  <a:latin typeface="Times New Roman" pitchFamily="18" charset="0"/>
                </a:rPr>
                <a:t>x</a:t>
              </a:r>
              <a:r>
                <a:rPr lang="en-US" sz="3200" b="0" baseline="0">
                  <a:latin typeface="Times New Roman" pitchFamily="18" charset="0"/>
                </a:rPr>
                <a:t>) = –tan</a:t>
              </a:r>
              <a:r>
                <a:rPr lang="en-US" sz="1600" b="0" baseline="0">
                  <a:latin typeface="Times New Roman" pitchFamily="18" charset="0"/>
                </a:rPr>
                <a:t> </a:t>
              </a:r>
              <a:r>
                <a:rPr lang="en-US" sz="3200" b="0" i="1" baseline="0">
                  <a:latin typeface="Times New Roman" pitchFamily="18" charset="0"/>
                </a:rPr>
                <a:t>x</a:t>
              </a:r>
              <a:r>
                <a:rPr lang="en-US" sz="3200" b="0" baseline="0">
                  <a:latin typeface="Times New Roman" pitchFamily="18" charset="0"/>
                </a:rPr>
                <a:t> odd function, symmetric with respect to the origin</a:t>
              </a:r>
            </a:p>
          </p:txBody>
        </p:sp>
        <p:sp>
          <p:nvSpPr>
            <p:cNvPr id="3101709" name="Text Box 13" descr="Pink tissue paper"/>
            <p:cNvSpPr txBox="1">
              <a:spLocks noChangeArrowheads="1"/>
            </p:cNvSpPr>
            <p:nvPr/>
          </p:nvSpPr>
          <p:spPr bwMode="auto">
            <a:xfrm>
              <a:off x="3792" y="2899"/>
              <a:ext cx="1920" cy="989"/>
            </a:xfrm>
            <a:prstGeom prst="rect">
              <a:avLst/>
            </a:prstGeom>
            <a:noFill/>
            <a:ln>
              <a:noFill/>
            </a:ln>
            <a:effectLst/>
            <a:extLst>
              <a:ext uri="{909E8E84-426E-40DD-AFC4-6F175D3DCCD1}">
                <a14:hiddenFill xmlns:a14="http://schemas.microsoft.com/office/drawing/2010/main">
                  <a:blipFill dpi="0" rotWithShape="0">
                    <a:blip r:embed="rId3"/>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Arial" charset="0"/>
                </a:defRPr>
              </a:lvl1pPr>
              <a:lvl2pPr marL="1028700" indent="-457200">
                <a:defRPr sz="2400">
                  <a:solidFill>
                    <a:schemeClr val="tx1"/>
                  </a:solidFill>
                  <a:latin typeface="Arial" charset="0"/>
                </a:defRPr>
              </a:lvl2pPr>
              <a:lvl3pPr marL="1600200" indent="-457200">
                <a:defRPr sz="2400">
                  <a:solidFill>
                    <a:schemeClr val="tx1"/>
                  </a:solidFill>
                  <a:latin typeface="Arial" charset="0"/>
                </a:defRPr>
              </a:lvl3pPr>
              <a:lvl4pPr marL="2171700" indent="-457200">
                <a:defRPr sz="2400">
                  <a:solidFill>
                    <a:schemeClr val="tx1"/>
                  </a:solidFill>
                  <a:latin typeface="Arial" charset="0"/>
                </a:defRPr>
              </a:lvl4pPr>
              <a:lvl5pPr marL="2743200" indent="-457200">
                <a:defRPr sz="2400">
                  <a:solidFill>
                    <a:schemeClr val="tx1"/>
                  </a:solidFill>
                  <a:latin typeface="Arial" charset="0"/>
                </a:defRPr>
              </a:lvl5pPr>
              <a:lvl6pPr marL="3200400" indent="-457200" fontAlgn="base">
                <a:spcBef>
                  <a:spcPct val="0"/>
                </a:spcBef>
                <a:spcAft>
                  <a:spcPct val="0"/>
                </a:spcAft>
                <a:defRPr sz="2400">
                  <a:solidFill>
                    <a:schemeClr val="tx1"/>
                  </a:solidFill>
                  <a:latin typeface="Arial" charset="0"/>
                </a:defRPr>
              </a:lvl6pPr>
              <a:lvl7pPr marL="3657600" indent="-457200" fontAlgn="base">
                <a:spcBef>
                  <a:spcPct val="0"/>
                </a:spcBef>
                <a:spcAft>
                  <a:spcPct val="0"/>
                </a:spcAft>
                <a:defRPr sz="2400">
                  <a:solidFill>
                    <a:schemeClr val="tx1"/>
                  </a:solidFill>
                  <a:latin typeface="Arial" charset="0"/>
                </a:defRPr>
              </a:lvl7pPr>
              <a:lvl8pPr marL="4114800" indent="-457200" fontAlgn="base">
                <a:spcBef>
                  <a:spcPct val="0"/>
                </a:spcBef>
                <a:spcAft>
                  <a:spcPct val="0"/>
                </a:spcAft>
                <a:defRPr sz="2400">
                  <a:solidFill>
                    <a:schemeClr val="tx1"/>
                  </a:solidFill>
                  <a:latin typeface="Arial" charset="0"/>
                </a:defRPr>
              </a:lvl8pPr>
              <a:lvl9pPr marL="4572000" indent="-457200" fontAlgn="base">
                <a:spcBef>
                  <a:spcPct val="0"/>
                </a:spcBef>
                <a:spcAft>
                  <a:spcPct val="0"/>
                </a:spcAft>
                <a:defRPr sz="2400">
                  <a:solidFill>
                    <a:schemeClr val="tx1"/>
                  </a:solidFill>
                  <a:latin typeface="Arial" charset="0"/>
                </a:defRPr>
              </a:lvl9pPr>
            </a:lstStyle>
            <a:p>
              <a:endParaRPr lang="en-US" sz="3200" b="0" baseline="0" dirty="0">
                <a:latin typeface="Times New Roman" pitchFamily="18" charset="0"/>
              </a:endParaRPr>
            </a:p>
          </p:txBody>
        </p:sp>
      </p:grpSp>
      <p:sp>
        <p:nvSpPr>
          <p:cNvPr id="3101712" name="Rectangle 16"/>
          <p:cNvSpPr>
            <a:spLocks noChangeArrowheads="1"/>
          </p:cNvSpPr>
          <p:nvPr/>
        </p:nvSpPr>
        <p:spPr bwMode="auto">
          <a:xfrm>
            <a:off x="533400" y="381000"/>
            <a:ext cx="8305800"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en-US" sz="3600" b="0" baseline="0" dirty="0">
                <a:solidFill>
                  <a:srgbClr val="007DB7"/>
                </a:solidFill>
                <a:latin typeface="Arial Narrow" pitchFamily="34" charset="0"/>
              </a:rPr>
              <a:t>MAIN FACTS ABOUT </a:t>
            </a:r>
            <a:r>
              <a:rPr lang="en-US" sz="4000" b="0" i="1" baseline="0" dirty="0">
                <a:solidFill>
                  <a:srgbClr val="007DB7"/>
                </a:solidFill>
                <a:latin typeface="Times New Roman" pitchFamily="18" charset="0"/>
              </a:rPr>
              <a:t>y</a:t>
            </a:r>
            <a:r>
              <a:rPr lang="en-US" sz="4000" b="0" baseline="0" dirty="0">
                <a:solidFill>
                  <a:srgbClr val="007DB7"/>
                </a:solidFill>
                <a:latin typeface="Times New Roman" pitchFamily="18" charset="0"/>
              </a:rPr>
              <a:t> </a:t>
            </a:r>
            <a:r>
              <a:rPr lang="en-US" sz="3600" b="0" baseline="0" dirty="0">
                <a:solidFill>
                  <a:srgbClr val="007DB7"/>
                </a:solidFill>
                <a:latin typeface="Times New Roman" pitchFamily="18" charset="0"/>
              </a:rPr>
              <a:t>=</a:t>
            </a:r>
            <a:r>
              <a:rPr lang="en-US" sz="4000" b="0" baseline="0" dirty="0">
                <a:solidFill>
                  <a:srgbClr val="007DB7"/>
                </a:solidFill>
                <a:latin typeface="Times New Roman" pitchFamily="18" charset="0"/>
              </a:rPr>
              <a:t> tan</a:t>
            </a:r>
            <a:r>
              <a:rPr lang="en-US" sz="2000" b="0" baseline="0" dirty="0">
                <a:solidFill>
                  <a:srgbClr val="007DB7"/>
                </a:solidFill>
                <a:latin typeface="Times New Roman" pitchFamily="18" charset="0"/>
              </a:rPr>
              <a:t> </a:t>
            </a:r>
            <a:r>
              <a:rPr lang="en-US" sz="4000" b="0" i="1" baseline="0" dirty="0" smtClean="0">
                <a:solidFill>
                  <a:srgbClr val="007DB7"/>
                </a:solidFill>
                <a:latin typeface="Times New Roman" pitchFamily="18" charset="0"/>
              </a:rPr>
              <a:t>x</a:t>
            </a:r>
            <a:endParaRPr lang="en-US" sz="4400" b="0" i="1" baseline="0" dirty="0">
              <a:solidFill>
                <a:srgbClr val="007DB7"/>
              </a:solidFill>
              <a:latin typeface="Times New Roman" pitchFamily="18" charset="0"/>
            </a:endParaRPr>
          </a:p>
        </p:txBody>
      </p:sp>
    </p:spTree>
  </p:cSld>
  <p:clrMapOvr>
    <a:masterClrMapping/>
  </p:clrMapOvr>
  <p:transition spd="med"/>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5"/>
          <p:cNvSpPr>
            <a:spLocks noGrp="1"/>
          </p:cNvSpPr>
          <p:nvPr>
            <p:ph type="sldNum" sz="quarter" idx="10"/>
          </p:nvPr>
        </p:nvSpPr>
        <p:spPr/>
        <p:txBody>
          <a:bodyPr/>
          <a:lstStyle/>
          <a:p>
            <a:fld id="{BA99CC3D-A109-42D3-A3B6-C2BD99586423}" type="slidenum">
              <a:rPr lang="en-US"/>
              <a:pPr/>
              <a:t>8</a:t>
            </a:fld>
            <a:endParaRPr lang="en-CA"/>
          </a:p>
        </p:txBody>
      </p:sp>
      <p:sp>
        <p:nvSpPr>
          <p:cNvPr id="14" name="Footer Placeholder 6"/>
          <p:cNvSpPr>
            <a:spLocks noGrp="1"/>
          </p:cNvSpPr>
          <p:nvPr>
            <p:ph type="ftr" sz="quarter" idx="11"/>
          </p:nvPr>
        </p:nvSpPr>
        <p:spPr/>
        <p:txBody>
          <a:bodyPr/>
          <a:lstStyle/>
          <a:p>
            <a:r>
              <a:rPr lang="en-US"/>
              <a:t>© 2010 Pearson Education, Inc.  All rights reserved</a:t>
            </a:r>
          </a:p>
        </p:txBody>
      </p:sp>
      <p:pic>
        <p:nvPicPr>
          <p:cNvPr id="3150873" name="Picture 25" descr="Pink tissue pap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43475" y="1524000"/>
            <a:ext cx="3209925" cy="8763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150850" name="Rectangle 2"/>
          <p:cNvSpPr>
            <a:spLocks noChangeArrowheads="1"/>
          </p:cNvSpPr>
          <p:nvPr/>
        </p:nvSpPr>
        <p:spPr bwMode="auto">
          <a:xfrm>
            <a:off x="609600" y="379413"/>
            <a:ext cx="2209800" cy="533400"/>
          </a:xfrm>
          <a:prstGeom prst="rect">
            <a:avLst/>
          </a:prstGeom>
          <a:solidFill>
            <a:srgbClr val="C8225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b="0" baseline="0">
                <a:solidFill>
                  <a:schemeClr val="bg1"/>
                </a:solidFill>
              </a:rPr>
              <a:t>EXAMPLE 1</a:t>
            </a:r>
          </a:p>
        </p:txBody>
      </p:sp>
      <p:sp>
        <p:nvSpPr>
          <p:cNvPr id="3150851" name="Rectangle 3"/>
          <p:cNvSpPr>
            <a:spLocks noChangeArrowheads="1"/>
          </p:cNvSpPr>
          <p:nvPr/>
        </p:nvSpPr>
        <p:spPr bwMode="auto">
          <a:xfrm>
            <a:off x="2817813" y="152400"/>
            <a:ext cx="6021387" cy="990600"/>
          </a:xfrm>
          <a:prstGeom prst="rect">
            <a:avLst/>
          </a:prstGeom>
          <a:noFill/>
          <a:ln w="25400">
            <a:solidFill>
              <a:schemeClr val="tx1"/>
            </a:solidFill>
            <a:miter lim="800000"/>
            <a:headEnd/>
            <a:tailEnd/>
          </a:ln>
          <a:effectLst/>
          <a:extLst>
            <a:ext uri="{909E8E84-426E-40DD-AFC4-6F175D3DCCD1}">
              <a14:hiddenFill xmlns:a14="http://schemas.microsoft.com/office/drawing/2010/main">
                <a:solidFill>
                  <a:srgbClr val="E7DA7D"/>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s-ES" sz="3000" b="0" baseline="0" dirty="0" err="1">
                <a:latin typeface="Times New Roman" pitchFamily="18" charset="0"/>
              </a:rPr>
              <a:t>Graphing</a:t>
            </a:r>
            <a:r>
              <a:rPr lang="es-ES" sz="3000" b="0" i="1" baseline="0" dirty="0">
                <a:latin typeface="Times New Roman" pitchFamily="18" charset="0"/>
              </a:rPr>
              <a:t> y = a </a:t>
            </a:r>
            <a:r>
              <a:rPr lang="es-ES" sz="3000" b="0" baseline="0" dirty="0">
                <a:latin typeface="Times New Roman" pitchFamily="18" charset="0"/>
              </a:rPr>
              <a:t>tan</a:t>
            </a:r>
            <a:r>
              <a:rPr lang="es-ES" sz="3000" b="0" i="1" baseline="0" dirty="0">
                <a:latin typeface="Times New Roman" pitchFamily="18" charset="0"/>
              </a:rPr>
              <a:t> b</a:t>
            </a:r>
            <a:r>
              <a:rPr lang="es-ES" sz="3000" b="0" baseline="0" dirty="0">
                <a:latin typeface="Times New Roman" pitchFamily="18" charset="0"/>
              </a:rPr>
              <a:t>(</a:t>
            </a:r>
            <a:r>
              <a:rPr lang="es-ES" sz="3000" b="0" i="1" baseline="0" dirty="0">
                <a:latin typeface="Times New Roman" pitchFamily="18" charset="0"/>
              </a:rPr>
              <a:t>x – c</a:t>
            </a:r>
            <a:r>
              <a:rPr lang="es-ES" sz="3000" b="0" baseline="0" dirty="0" smtClean="0">
                <a:latin typeface="Times New Roman" pitchFamily="18" charset="0"/>
              </a:rPr>
              <a:t>)</a:t>
            </a:r>
            <a:endParaRPr lang="en-US" sz="3000" b="0" i="1" baseline="0" dirty="0">
              <a:latin typeface="Times New Roman" pitchFamily="18" charset="0"/>
            </a:endParaRPr>
          </a:p>
        </p:txBody>
      </p:sp>
      <p:sp>
        <p:nvSpPr>
          <p:cNvPr id="3150871" name="Text Box 4"/>
          <p:cNvSpPr txBox="1">
            <a:spLocks noChangeArrowheads="1"/>
          </p:cNvSpPr>
          <p:nvPr/>
        </p:nvSpPr>
        <p:spPr bwMode="auto">
          <a:xfrm>
            <a:off x="609600" y="1190625"/>
            <a:ext cx="4181475" cy="5257800"/>
          </a:xfrm>
          <a:prstGeom prst="rect">
            <a:avLst/>
          </a:prstGeom>
          <a:solidFill>
            <a:srgbClr val="FAF2D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fontAlgn="base">
              <a:spcBef>
                <a:spcPct val="0"/>
              </a:spcBef>
              <a:spcAft>
                <a:spcPct val="0"/>
              </a:spcAft>
              <a:defRPr sz="2400">
                <a:solidFill>
                  <a:schemeClr val="tx1"/>
                </a:solidFill>
                <a:latin typeface="Arial" charset="0"/>
              </a:defRPr>
            </a:lvl6pPr>
            <a:lvl7pPr marL="2971800" indent="-228600" fontAlgn="base">
              <a:spcBef>
                <a:spcPct val="0"/>
              </a:spcBef>
              <a:spcAft>
                <a:spcPct val="0"/>
              </a:spcAft>
              <a:defRPr sz="2400">
                <a:solidFill>
                  <a:schemeClr val="tx1"/>
                </a:solidFill>
                <a:latin typeface="Arial" charset="0"/>
              </a:defRPr>
            </a:lvl7pPr>
            <a:lvl8pPr marL="3429000" indent="-228600" fontAlgn="base">
              <a:spcBef>
                <a:spcPct val="0"/>
              </a:spcBef>
              <a:spcAft>
                <a:spcPct val="0"/>
              </a:spcAft>
              <a:defRPr sz="2400">
                <a:solidFill>
                  <a:schemeClr val="tx1"/>
                </a:solidFill>
                <a:latin typeface="Arial" charset="0"/>
              </a:defRPr>
            </a:lvl8pPr>
            <a:lvl9pPr marL="3886200" indent="-228600" fontAlgn="base">
              <a:spcBef>
                <a:spcPct val="0"/>
              </a:spcBef>
              <a:spcAft>
                <a:spcPct val="0"/>
              </a:spcAft>
              <a:defRPr sz="2400">
                <a:solidFill>
                  <a:schemeClr val="tx1"/>
                </a:solidFill>
                <a:latin typeface="Arial" charset="0"/>
              </a:defRPr>
            </a:lvl9pPr>
          </a:lstStyle>
          <a:p>
            <a:pPr>
              <a:spcBef>
                <a:spcPct val="50000"/>
              </a:spcBef>
            </a:pPr>
            <a:r>
              <a:rPr lang="en-US" baseline="0" dirty="0">
                <a:solidFill>
                  <a:srgbClr val="C8225D"/>
                </a:solidFill>
                <a:latin typeface="Times New Roman" pitchFamily="18" charset="0"/>
              </a:rPr>
              <a:t>OBJECTIVE</a:t>
            </a:r>
            <a:r>
              <a:rPr lang="en-US" baseline="0" dirty="0">
                <a:latin typeface="Times New Roman" pitchFamily="18" charset="0"/>
              </a:rPr>
              <a:t> </a:t>
            </a:r>
            <a:r>
              <a:rPr lang="en-US" b="0" i="1" baseline="0" dirty="0">
                <a:latin typeface="Times New Roman" pitchFamily="18" charset="0"/>
              </a:rPr>
              <a:t>Graph a function of the form </a:t>
            </a:r>
            <a:r>
              <a:rPr lang="es-ES" b="0" i="1" baseline="0" dirty="0">
                <a:latin typeface="Times New Roman" pitchFamily="18" charset="0"/>
              </a:rPr>
              <a:t>y</a:t>
            </a:r>
            <a:r>
              <a:rPr lang="es-ES" b="0" i="1" baseline="0" dirty="0">
                <a:latin typeface="Times New Roman" pitchFamily="18" charset="0"/>
                <a:cs typeface="Times New Roman" pitchFamily="18" charset="0"/>
              </a:rPr>
              <a:t> </a:t>
            </a:r>
            <a:r>
              <a:rPr lang="es-ES" b="0" i="1" baseline="0" dirty="0">
                <a:latin typeface="Times New Roman" pitchFamily="18" charset="0"/>
              </a:rPr>
              <a:t>=</a:t>
            </a:r>
            <a:r>
              <a:rPr lang="es-ES" b="0" i="1" baseline="0" dirty="0">
                <a:latin typeface="Times New Roman" pitchFamily="18" charset="0"/>
                <a:cs typeface="Times New Roman" pitchFamily="18" charset="0"/>
              </a:rPr>
              <a:t> </a:t>
            </a:r>
            <a:r>
              <a:rPr lang="es-ES" b="0" i="1" baseline="0" dirty="0">
                <a:latin typeface="Times New Roman" pitchFamily="18" charset="0"/>
              </a:rPr>
              <a:t>a</a:t>
            </a:r>
            <a:r>
              <a:rPr lang="es-ES" b="0" i="1" baseline="0" dirty="0">
                <a:latin typeface="Times New Roman" pitchFamily="18" charset="0"/>
                <a:cs typeface="Times New Roman" pitchFamily="18" charset="0"/>
              </a:rPr>
              <a:t> </a:t>
            </a:r>
            <a:r>
              <a:rPr lang="es-ES" b="0" baseline="0" dirty="0">
                <a:latin typeface="Times New Roman" pitchFamily="18" charset="0"/>
              </a:rPr>
              <a:t>tan</a:t>
            </a:r>
            <a:r>
              <a:rPr lang="es-ES" b="0" i="1" baseline="0" dirty="0">
                <a:latin typeface="Times New Roman" pitchFamily="18" charset="0"/>
                <a:cs typeface="Times New Roman" pitchFamily="18" charset="0"/>
              </a:rPr>
              <a:t> </a:t>
            </a:r>
            <a:r>
              <a:rPr lang="es-ES" b="0" baseline="0" dirty="0">
                <a:latin typeface="Times New Roman" pitchFamily="18" charset="0"/>
              </a:rPr>
              <a:t>[</a:t>
            </a:r>
            <a:r>
              <a:rPr lang="es-ES" b="0" i="1" baseline="0" dirty="0">
                <a:latin typeface="Times New Roman" pitchFamily="18" charset="0"/>
              </a:rPr>
              <a:t>b</a:t>
            </a:r>
            <a:r>
              <a:rPr lang="es-ES" b="0" baseline="0" dirty="0">
                <a:latin typeface="Times New Roman" pitchFamily="18" charset="0"/>
              </a:rPr>
              <a:t>(</a:t>
            </a:r>
            <a:r>
              <a:rPr lang="es-ES" b="0" i="1" baseline="0" dirty="0">
                <a:latin typeface="Times New Roman" pitchFamily="18" charset="0"/>
              </a:rPr>
              <a:t>x – c</a:t>
            </a:r>
            <a:r>
              <a:rPr lang="es-ES" b="0" baseline="0" dirty="0" smtClean="0">
                <a:latin typeface="Times New Roman" pitchFamily="18" charset="0"/>
              </a:rPr>
              <a:t>)]</a:t>
            </a:r>
            <a:r>
              <a:rPr lang="es-ES" b="0" i="1" baseline="0" dirty="0" smtClean="0">
                <a:latin typeface="Times New Roman" pitchFamily="18" charset="0"/>
              </a:rPr>
              <a:t>, </a:t>
            </a:r>
            <a:r>
              <a:rPr lang="en-US" b="0" i="1" baseline="0" dirty="0">
                <a:latin typeface="Times New Roman" pitchFamily="18" charset="0"/>
              </a:rPr>
              <a:t>where b</a:t>
            </a:r>
            <a:r>
              <a:rPr lang="en-US" b="0" i="1" baseline="0" dirty="0">
                <a:latin typeface="Times New Roman" pitchFamily="18" charset="0"/>
                <a:cs typeface="Times New Roman" pitchFamily="18" charset="0"/>
              </a:rPr>
              <a:t> </a:t>
            </a:r>
            <a:r>
              <a:rPr lang="en-US" b="0" i="1" baseline="0" dirty="0">
                <a:latin typeface="Times New Roman" pitchFamily="18" charset="0"/>
              </a:rPr>
              <a:t>&gt;</a:t>
            </a:r>
            <a:r>
              <a:rPr lang="en-US" b="0" i="1" baseline="0" dirty="0">
                <a:latin typeface="Times New Roman" pitchFamily="18" charset="0"/>
                <a:cs typeface="Times New Roman" pitchFamily="18" charset="0"/>
              </a:rPr>
              <a:t> </a:t>
            </a:r>
            <a:r>
              <a:rPr lang="en-US" b="0" i="1" baseline="0" dirty="0">
                <a:latin typeface="Times New Roman" pitchFamily="18" charset="0"/>
              </a:rPr>
              <a:t>0, by finding the period and phase shift.</a:t>
            </a:r>
          </a:p>
          <a:p>
            <a:pPr>
              <a:spcBef>
                <a:spcPct val="50000"/>
              </a:spcBef>
            </a:pPr>
            <a:r>
              <a:rPr lang="en-US" baseline="0" dirty="0">
                <a:latin typeface="Times New Roman" pitchFamily="18" charset="0"/>
              </a:rPr>
              <a:t>Step 1 </a:t>
            </a:r>
            <a:r>
              <a:rPr lang="en-US" b="0" baseline="0" dirty="0">
                <a:latin typeface="Times New Roman" pitchFamily="18" charset="0"/>
              </a:rPr>
              <a:t>Find the following: </a:t>
            </a:r>
          </a:p>
          <a:p>
            <a:pPr>
              <a:spcBef>
                <a:spcPct val="50000"/>
              </a:spcBef>
            </a:pPr>
            <a:r>
              <a:rPr lang="en-US" b="0" baseline="0" dirty="0">
                <a:latin typeface="Times New Roman" pitchFamily="18" charset="0"/>
              </a:rPr>
              <a:t>        vertical stretch factor = |</a:t>
            </a:r>
            <a:r>
              <a:rPr lang="en-US" b="0" i="1" baseline="0" dirty="0">
                <a:latin typeface="Times New Roman" pitchFamily="18" charset="0"/>
              </a:rPr>
              <a:t>a</a:t>
            </a:r>
            <a:r>
              <a:rPr lang="en-US" b="0" baseline="0" dirty="0">
                <a:latin typeface="Times New Roman" pitchFamily="18" charset="0"/>
              </a:rPr>
              <a:t>|</a:t>
            </a:r>
          </a:p>
          <a:p>
            <a:pPr>
              <a:spcBef>
                <a:spcPct val="50000"/>
              </a:spcBef>
            </a:pPr>
            <a:r>
              <a:rPr lang="en-US" b="0" baseline="0" dirty="0">
                <a:latin typeface="Times New Roman" pitchFamily="18" charset="0"/>
              </a:rPr>
              <a:t>        period =</a:t>
            </a:r>
          </a:p>
          <a:p>
            <a:pPr>
              <a:spcBef>
                <a:spcPct val="50000"/>
              </a:spcBef>
            </a:pPr>
            <a:r>
              <a:rPr lang="en-US" b="0" baseline="0" dirty="0">
                <a:latin typeface="Times New Roman" pitchFamily="18" charset="0"/>
              </a:rPr>
              <a:t>        phase shift = </a:t>
            </a:r>
            <a:r>
              <a:rPr lang="en-US" b="0" i="1" baseline="0" dirty="0">
                <a:latin typeface="Times New Roman" pitchFamily="18" charset="0"/>
              </a:rPr>
              <a:t>c</a:t>
            </a:r>
            <a:endParaRPr lang="en-US" b="0" baseline="0" dirty="0">
              <a:latin typeface="Times New Roman" pitchFamily="18" charset="0"/>
            </a:endParaRPr>
          </a:p>
        </p:txBody>
      </p:sp>
      <p:sp>
        <p:nvSpPr>
          <p:cNvPr id="1636357" name="Text Box 5"/>
          <p:cNvSpPr txBox="1">
            <a:spLocks noChangeArrowheads="1"/>
          </p:cNvSpPr>
          <p:nvPr/>
        </p:nvSpPr>
        <p:spPr bwMode="auto">
          <a:xfrm>
            <a:off x="4791075" y="1185863"/>
            <a:ext cx="4048125" cy="1214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fontAlgn="base">
              <a:spcBef>
                <a:spcPct val="0"/>
              </a:spcBef>
              <a:spcAft>
                <a:spcPct val="0"/>
              </a:spcAft>
              <a:defRPr sz="2400">
                <a:solidFill>
                  <a:schemeClr val="tx1"/>
                </a:solidFill>
                <a:latin typeface="Arial" charset="0"/>
              </a:defRPr>
            </a:lvl6pPr>
            <a:lvl7pPr marL="2971800" indent="-228600" fontAlgn="base">
              <a:spcBef>
                <a:spcPct val="0"/>
              </a:spcBef>
              <a:spcAft>
                <a:spcPct val="0"/>
              </a:spcAft>
              <a:defRPr sz="2400">
                <a:solidFill>
                  <a:schemeClr val="tx1"/>
                </a:solidFill>
                <a:latin typeface="Arial" charset="0"/>
              </a:defRPr>
            </a:lvl7pPr>
            <a:lvl8pPr marL="3429000" indent="-228600" fontAlgn="base">
              <a:spcBef>
                <a:spcPct val="0"/>
              </a:spcBef>
              <a:spcAft>
                <a:spcPct val="0"/>
              </a:spcAft>
              <a:defRPr sz="2400">
                <a:solidFill>
                  <a:schemeClr val="tx1"/>
                </a:solidFill>
                <a:latin typeface="Arial" charset="0"/>
              </a:defRPr>
            </a:lvl8pPr>
            <a:lvl9pPr marL="3886200" indent="-228600" fontAlgn="base">
              <a:spcBef>
                <a:spcPct val="0"/>
              </a:spcBef>
              <a:spcAft>
                <a:spcPct val="0"/>
              </a:spcAft>
              <a:defRPr sz="2400">
                <a:solidFill>
                  <a:schemeClr val="tx1"/>
                </a:solidFill>
                <a:latin typeface="Arial" charset="0"/>
              </a:defRPr>
            </a:lvl9pPr>
          </a:lstStyle>
          <a:p>
            <a:pPr>
              <a:spcBef>
                <a:spcPct val="50000"/>
              </a:spcBef>
            </a:pPr>
            <a:r>
              <a:rPr lang="en-US" baseline="0">
                <a:solidFill>
                  <a:srgbClr val="C8225D"/>
                </a:solidFill>
                <a:latin typeface="Times New Roman" pitchFamily="18" charset="0"/>
              </a:rPr>
              <a:t>EXAMPLE</a:t>
            </a:r>
            <a:r>
              <a:rPr lang="en-US" baseline="0">
                <a:latin typeface="Times New Roman" pitchFamily="18" charset="0"/>
              </a:rPr>
              <a:t> </a:t>
            </a:r>
            <a:r>
              <a:rPr lang="en-US" b="0" i="1" baseline="0">
                <a:latin typeface="Times New Roman" pitchFamily="18" charset="0"/>
              </a:rPr>
              <a:t>Graph</a:t>
            </a:r>
          </a:p>
          <a:p>
            <a:pPr>
              <a:spcBef>
                <a:spcPct val="50000"/>
              </a:spcBef>
            </a:pPr>
            <a:r>
              <a:rPr lang="en-US" b="0" i="1" baseline="0">
                <a:latin typeface="Times New Roman" pitchFamily="18" charset="0"/>
              </a:rPr>
              <a:t>                                           </a:t>
            </a:r>
            <a:r>
              <a:rPr lang="en-US" b="0" baseline="0">
                <a:latin typeface="Times New Roman" pitchFamily="18" charset="0"/>
              </a:rPr>
              <a:t>.</a:t>
            </a:r>
          </a:p>
        </p:txBody>
      </p:sp>
      <p:pic>
        <p:nvPicPr>
          <p:cNvPr id="3150874" name="Picture 26" descr="Pink tissue pape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38400" y="4191000"/>
            <a:ext cx="314325" cy="695325"/>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150875" name="Picture 27" descr="Pink tissue pape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14900" y="2924175"/>
            <a:ext cx="3924300" cy="196215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 Box 5"/>
          <p:cNvSpPr txBox="1">
            <a:spLocks noChangeArrowheads="1"/>
          </p:cNvSpPr>
          <p:nvPr/>
        </p:nvSpPr>
        <p:spPr bwMode="auto">
          <a:xfrm>
            <a:off x="4867275" y="4953000"/>
            <a:ext cx="4048125" cy="1214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fontAlgn="base">
              <a:spcBef>
                <a:spcPct val="0"/>
              </a:spcBef>
              <a:spcAft>
                <a:spcPct val="0"/>
              </a:spcAft>
              <a:defRPr sz="2400">
                <a:solidFill>
                  <a:schemeClr val="tx1"/>
                </a:solidFill>
                <a:latin typeface="Arial" charset="0"/>
              </a:defRPr>
            </a:lvl6pPr>
            <a:lvl7pPr marL="2971800" indent="-228600" fontAlgn="base">
              <a:spcBef>
                <a:spcPct val="0"/>
              </a:spcBef>
              <a:spcAft>
                <a:spcPct val="0"/>
              </a:spcAft>
              <a:defRPr sz="2400">
                <a:solidFill>
                  <a:schemeClr val="tx1"/>
                </a:solidFill>
                <a:latin typeface="Arial" charset="0"/>
              </a:defRPr>
            </a:lvl7pPr>
            <a:lvl8pPr marL="3429000" indent="-228600" fontAlgn="base">
              <a:spcBef>
                <a:spcPct val="0"/>
              </a:spcBef>
              <a:spcAft>
                <a:spcPct val="0"/>
              </a:spcAft>
              <a:defRPr sz="2400">
                <a:solidFill>
                  <a:schemeClr val="tx1"/>
                </a:solidFill>
                <a:latin typeface="Arial" charset="0"/>
              </a:defRPr>
            </a:lvl8pPr>
            <a:lvl9pPr marL="3886200" indent="-228600" fontAlgn="base">
              <a:spcBef>
                <a:spcPct val="0"/>
              </a:spcBef>
              <a:spcAft>
                <a:spcPct val="0"/>
              </a:spcAft>
              <a:defRPr sz="2400">
                <a:solidFill>
                  <a:schemeClr val="tx1"/>
                </a:solidFill>
                <a:latin typeface="Arial" charset="0"/>
              </a:defRPr>
            </a:lvl9pPr>
          </a:lstStyle>
          <a:p>
            <a:pPr>
              <a:spcBef>
                <a:spcPct val="50000"/>
              </a:spcBef>
            </a:pPr>
            <a:r>
              <a:rPr lang="en-US" b="0" baseline="0">
                <a:latin typeface="Times New Roman" pitchFamily="18" charset="0"/>
              </a:rPr>
              <a:t>vertical stretch factor = |</a:t>
            </a:r>
            <a:r>
              <a:rPr lang="en-US" b="0" baseline="0">
                <a:solidFill>
                  <a:srgbClr val="418E33"/>
                </a:solidFill>
                <a:latin typeface="Times New Roman" pitchFamily="18" charset="0"/>
              </a:rPr>
              <a:t>3</a:t>
            </a:r>
            <a:r>
              <a:rPr lang="en-US" b="0" baseline="0">
                <a:latin typeface="Times New Roman" pitchFamily="18" charset="0"/>
              </a:rPr>
              <a:t>| = 3</a:t>
            </a:r>
          </a:p>
          <a:p>
            <a:pPr>
              <a:spcBef>
                <a:spcPct val="50000"/>
              </a:spcBef>
            </a:pPr>
            <a:r>
              <a:rPr lang="en-US" b="0" baseline="0">
                <a:latin typeface="Times New Roman" pitchFamily="18" charset="0"/>
              </a:rPr>
              <a:t>period = 	phase shift =</a:t>
            </a:r>
          </a:p>
        </p:txBody>
      </p:sp>
      <p:pic>
        <p:nvPicPr>
          <p:cNvPr id="3150877" name="Picture 29" descr="Pink tissue pape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096000" y="5367338"/>
            <a:ext cx="342900" cy="7620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150878" name="Picture 30" descr="Pink tissue pape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443913" y="5367338"/>
            <a:ext cx="371475" cy="74295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150879" name="Rectangle 31" descr="Pink tissue paper"/>
          <p:cNvSpPr>
            <a:spLocks noChangeArrowheads="1"/>
          </p:cNvSpPr>
          <p:nvPr/>
        </p:nvSpPr>
        <p:spPr bwMode="auto">
          <a:xfrm>
            <a:off x="4424363" y="3260725"/>
            <a:ext cx="296862" cy="33655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b="0"/>
              <a:t>–</a:t>
            </a:r>
          </a:p>
        </p:txBody>
      </p:sp>
    </p:spTree>
  </p:cSld>
  <p:clrMapOvr>
    <a:masterClrMapping/>
  </p:clrMapOvr>
  <p:transition spd="med"/>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5"/>
          <p:cNvSpPr>
            <a:spLocks noGrp="1"/>
          </p:cNvSpPr>
          <p:nvPr>
            <p:ph type="sldNum" sz="quarter" idx="10"/>
          </p:nvPr>
        </p:nvSpPr>
        <p:spPr/>
        <p:txBody>
          <a:bodyPr/>
          <a:lstStyle/>
          <a:p>
            <a:fld id="{9BFC9552-E23E-4148-B8D8-20A3DB15A39F}" type="slidenum">
              <a:rPr lang="en-US"/>
              <a:pPr/>
              <a:t>9</a:t>
            </a:fld>
            <a:endParaRPr lang="en-CA"/>
          </a:p>
        </p:txBody>
      </p:sp>
      <p:sp>
        <p:nvSpPr>
          <p:cNvPr id="11" name="Footer Placeholder 6"/>
          <p:cNvSpPr>
            <a:spLocks noGrp="1"/>
          </p:cNvSpPr>
          <p:nvPr>
            <p:ph type="ftr" sz="quarter" idx="11"/>
          </p:nvPr>
        </p:nvSpPr>
        <p:spPr/>
        <p:txBody>
          <a:bodyPr/>
          <a:lstStyle/>
          <a:p>
            <a:r>
              <a:rPr lang="en-US"/>
              <a:t>© 2010 Pearson Education, Inc.  All rights reserved</a:t>
            </a:r>
          </a:p>
        </p:txBody>
      </p:sp>
      <p:sp>
        <p:nvSpPr>
          <p:cNvPr id="3152900" name="Text Box 4"/>
          <p:cNvSpPr txBox="1">
            <a:spLocks noChangeArrowheads="1"/>
          </p:cNvSpPr>
          <p:nvPr/>
        </p:nvSpPr>
        <p:spPr bwMode="auto">
          <a:xfrm>
            <a:off x="609600" y="912813"/>
            <a:ext cx="4181475" cy="5716587"/>
          </a:xfrm>
          <a:prstGeom prst="rect">
            <a:avLst/>
          </a:prstGeom>
          <a:solidFill>
            <a:srgbClr val="FAF2D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fontAlgn="base">
              <a:spcBef>
                <a:spcPct val="0"/>
              </a:spcBef>
              <a:spcAft>
                <a:spcPct val="0"/>
              </a:spcAft>
              <a:defRPr sz="2400">
                <a:solidFill>
                  <a:schemeClr val="tx1"/>
                </a:solidFill>
                <a:latin typeface="Arial" charset="0"/>
              </a:defRPr>
            </a:lvl6pPr>
            <a:lvl7pPr marL="2971800" indent="-228600" fontAlgn="base">
              <a:spcBef>
                <a:spcPct val="0"/>
              </a:spcBef>
              <a:spcAft>
                <a:spcPct val="0"/>
              </a:spcAft>
              <a:defRPr sz="2400">
                <a:solidFill>
                  <a:schemeClr val="tx1"/>
                </a:solidFill>
                <a:latin typeface="Arial" charset="0"/>
              </a:defRPr>
            </a:lvl7pPr>
            <a:lvl8pPr marL="3429000" indent="-228600" fontAlgn="base">
              <a:spcBef>
                <a:spcPct val="0"/>
              </a:spcBef>
              <a:spcAft>
                <a:spcPct val="0"/>
              </a:spcAft>
              <a:defRPr sz="2400">
                <a:solidFill>
                  <a:schemeClr val="tx1"/>
                </a:solidFill>
                <a:latin typeface="Arial" charset="0"/>
              </a:defRPr>
            </a:lvl8pPr>
            <a:lvl9pPr marL="3886200" indent="-228600" fontAlgn="base">
              <a:spcBef>
                <a:spcPct val="0"/>
              </a:spcBef>
              <a:spcAft>
                <a:spcPct val="0"/>
              </a:spcAft>
              <a:defRPr sz="2400">
                <a:solidFill>
                  <a:schemeClr val="tx1"/>
                </a:solidFill>
                <a:latin typeface="Arial" charset="0"/>
              </a:defRPr>
            </a:lvl9pPr>
          </a:lstStyle>
          <a:p>
            <a:pPr>
              <a:spcBef>
                <a:spcPct val="50000"/>
              </a:spcBef>
            </a:pPr>
            <a:r>
              <a:rPr lang="en-US" baseline="0" dirty="0">
                <a:solidFill>
                  <a:srgbClr val="C8225D"/>
                </a:solidFill>
                <a:latin typeface="Times New Roman" pitchFamily="18" charset="0"/>
              </a:rPr>
              <a:t>OBJECTIVE</a:t>
            </a:r>
            <a:r>
              <a:rPr lang="en-US" baseline="0" dirty="0">
                <a:latin typeface="Times New Roman" pitchFamily="18" charset="0"/>
              </a:rPr>
              <a:t> </a:t>
            </a:r>
            <a:r>
              <a:rPr lang="en-US" b="0" i="1" baseline="0" dirty="0">
                <a:latin typeface="Times New Roman" pitchFamily="18" charset="0"/>
              </a:rPr>
              <a:t>Graph a function of the form </a:t>
            </a:r>
            <a:r>
              <a:rPr lang="es-ES" b="0" i="1" baseline="0" dirty="0">
                <a:latin typeface="Times New Roman" pitchFamily="18" charset="0"/>
              </a:rPr>
              <a:t>y</a:t>
            </a:r>
            <a:r>
              <a:rPr lang="es-ES" b="0" i="1" baseline="0" dirty="0">
                <a:latin typeface="Times New Roman" pitchFamily="18" charset="0"/>
                <a:cs typeface="Times New Roman" pitchFamily="18" charset="0"/>
              </a:rPr>
              <a:t> </a:t>
            </a:r>
            <a:r>
              <a:rPr lang="es-ES" b="0" i="1" baseline="0" dirty="0">
                <a:latin typeface="Times New Roman" pitchFamily="18" charset="0"/>
              </a:rPr>
              <a:t>=</a:t>
            </a:r>
            <a:r>
              <a:rPr lang="es-ES" b="0" i="1" baseline="0" dirty="0">
                <a:latin typeface="Times New Roman" pitchFamily="18" charset="0"/>
                <a:cs typeface="Times New Roman" pitchFamily="18" charset="0"/>
              </a:rPr>
              <a:t> </a:t>
            </a:r>
            <a:r>
              <a:rPr lang="es-ES" b="0" i="1" baseline="0" dirty="0">
                <a:latin typeface="Times New Roman" pitchFamily="18" charset="0"/>
              </a:rPr>
              <a:t>a</a:t>
            </a:r>
            <a:r>
              <a:rPr lang="es-ES" b="0" i="1" baseline="0" dirty="0">
                <a:latin typeface="Times New Roman" pitchFamily="18" charset="0"/>
                <a:cs typeface="Times New Roman" pitchFamily="18" charset="0"/>
              </a:rPr>
              <a:t> </a:t>
            </a:r>
            <a:r>
              <a:rPr lang="es-ES" b="0" baseline="0" dirty="0">
                <a:latin typeface="Times New Roman" pitchFamily="18" charset="0"/>
              </a:rPr>
              <a:t>tan</a:t>
            </a:r>
            <a:r>
              <a:rPr lang="es-ES" b="0" i="1" baseline="0" dirty="0">
                <a:latin typeface="Times New Roman" pitchFamily="18" charset="0"/>
                <a:cs typeface="Times New Roman" pitchFamily="18" charset="0"/>
              </a:rPr>
              <a:t> </a:t>
            </a:r>
            <a:r>
              <a:rPr lang="es-ES" b="0" baseline="0" dirty="0">
                <a:latin typeface="Times New Roman" pitchFamily="18" charset="0"/>
              </a:rPr>
              <a:t>[</a:t>
            </a:r>
            <a:r>
              <a:rPr lang="es-ES" b="0" i="1" baseline="0" dirty="0">
                <a:latin typeface="Times New Roman" pitchFamily="18" charset="0"/>
              </a:rPr>
              <a:t>b</a:t>
            </a:r>
            <a:r>
              <a:rPr lang="es-ES" b="0" baseline="0" dirty="0">
                <a:latin typeface="Times New Roman" pitchFamily="18" charset="0"/>
              </a:rPr>
              <a:t>(</a:t>
            </a:r>
            <a:r>
              <a:rPr lang="es-ES" b="0" i="1" baseline="0" dirty="0">
                <a:latin typeface="Times New Roman" pitchFamily="18" charset="0"/>
              </a:rPr>
              <a:t>x – c</a:t>
            </a:r>
            <a:r>
              <a:rPr lang="es-ES" b="0" baseline="0" dirty="0" smtClean="0">
                <a:latin typeface="Times New Roman" pitchFamily="18" charset="0"/>
              </a:rPr>
              <a:t>)]</a:t>
            </a:r>
            <a:r>
              <a:rPr lang="es-ES" b="0" i="1" baseline="0" dirty="0" smtClean="0">
                <a:latin typeface="Times New Roman" pitchFamily="18" charset="0"/>
              </a:rPr>
              <a:t>, </a:t>
            </a:r>
            <a:r>
              <a:rPr lang="en-US" b="0" i="1" baseline="0" dirty="0">
                <a:latin typeface="Times New Roman" pitchFamily="18" charset="0"/>
              </a:rPr>
              <a:t>where b</a:t>
            </a:r>
            <a:r>
              <a:rPr lang="en-US" b="0" i="1" baseline="0" dirty="0">
                <a:latin typeface="Times New Roman" pitchFamily="18" charset="0"/>
                <a:cs typeface="Times New Roman" pitchFamily="18" charset="0"/>
              </a:rPr>
              <a:t> </a:t>
            </a:r>
            <a:r>
              <a:rPr lang="en-US" b="0" i="1" baseline="0" dirty="0">
                <a:latin typeface="Times New Roman" pitchFamily="18" charset="0"/>
              </a:rPr>
              <a:t>&gt;</a:t>
            </a:r>
            <a:r>
              <a:rPr lang="en-US" b="0" i="1" baseline="0" dirty="0">
                <a:latin typeface="Times New Roman" pitchFamily="18" charset="0"/>
                <a:cs typeface="Times New Roman" pitchFamily="18" charset="0"/>
              </a:rPr>
              <a:t> </a:t>
            </a:r>
            <a:r>
              <a:rPr lang="en-US" b="0" i="1" baseline="0" dirty="0">
                <a:latin typeface="Times New Roman" pitchFamily="18" charset="0"/>
              </a:rPr>
              <a:t>0, by finding the period and phase shift.</a:t>
            </a:r>
          </a:p>
          <a:p>
            <a:pPr>
              <a:spcBef>
                <a:spcPct val="50000"/>
              </a:spcBef>
            </a:pPr>
            <a:endParaRPr lang="en-US" baseline="0" dirty="0" smtClean="0">
              <a:latin typeface="Times New Roman" pitchFamily="18" charset="0"/>
            </a:endParaRPr>
          </a:p>
          <a:p>
            <a:pPr>
              <a:spcBef>
                <a:spcPct val="50000"/>
              </a:spcBef>
            </a:pPr>
            <a:r>
              <a:rPr lang="en-US" baseline="0" dirty="0" smtClean="0">
                <a:latin typeface="Times New Roman" pitchFamily="18" charset="0"/>
              </a:rPr>
              <a:t>Step </a:t>
            </a:r>
            <a:r>
              <a:rPr lang="en-US" baseline="0" dirty="0">
                <a:latin typeface="Times New Roman" pitchFamily="18" charset="0"/>
              </a:rPr>
              <a:t>2 </a:t>
            </a:r>
            <a:r>
              <a:rPr lang="en-US" b="0" baseline="0" dirty="0">
                <a:latin typeface="Times New Roman" pitchFamily="18" charset="0"/>
              </a:rPr>
              <a:t>Locate two adjacent vertical asymptotes. For </a:t>
            </a:r>
            <a:r>
              <a:rPr lang="es-ES" b="0" i="1" baseline="0" dirty="0">
                <a:solidFill>
                  <a:srgbClr val="EC008D"/>
                </a:solidFill>
                <a:latin typeface="Times New Roman" pitchFamily="18" charset="0"/>
              </a:rPr>
              <a:t>y</a:t>
            </a:r>
            <a:r>
              <a:rPr lang="es-ES" b="0" i="1" baseline="0" dirty="0">
                <a:solidFill>
                  <a:srgbClr val="EC008D"/>
                </a:solidFill>
                <a:latin typeface="Times New Roman" pitchFamily="18" charset="0"/>
                <a:cs typeface="Times New Roman" pitchFamily="18" charset="0"/>
              </a:rPr>
              <a:t> </a:t>
            </a:r>
            <a:r>
              <a:rPr lang="es-ES" b="0" i="1" baseline="0" dirty="0">
                <a:solidFill>
                  <a:srgbClr val="EC008D"/>
                </a:solidFill>
                <a:latin typeface="Times New Roman" pitchFamily="18" charset="0"/>
              </a:rPr>
              <a:t>=</a:t>
            </a:r>
            <a:r>
              <a:rPr lang="es-ES" b="0" i="1" baseline="0" dirty="0">
                <a:solidFill>
                  <a:srgbClr val="EC008D"/>
                </a:solidFill>
                <a:latin typeface="Times New Roman" pitchFamily="18" charset="0"/>
                <a:cs typeface="Times New Roman" pitchFamily="18" charset="0"/>
              </a:rPr>
              <a:t> </a:t>
            </a:r>
            <a:r>
              <a:rPr lang="es-ES" b="0" i="1" baseline="0" dirty="0">
                <a:solidFill>
                  <a:srgbClr val="EC008D"/>
                </a:solidFill>
                <a:latin typeface="Times New Roman" pitchFamily="18" charset="0"/>
              </a:rPr>
              <a:t>a</a:t>
            </a:r>
            <a:r>
              <a:rPr lang="es-ES" b="0" i="1" baseline="0" dirty="0">
                <a:solidFill>
                  <a:srgbClr val="EC008D"/>
                </a:solidFill>
                <a:latin typeface="Times New Roman" pitchFamily="18" charset="0"/>
                <a:cs typeface="Times New Roman" pitchFamily="18" charset="0"/>
              </a:rPr>
              <a:t> </a:t>
            </a:r>
            <a:r>
              <a:rPr lang="es-ES" b="0" baseline="0" dirty="0">
                <a:solidFill>
                  <a:srgbClr val="EC008D"/>
                </a:solidFill>
                <a:latin typeface="Times New Roman" pitchFamily="18" charset="0"/>
              </a:rPr>
              <a:t>tan</a:t>
            </a:r>
            <a:r>
              <a:rPr lang="es-ES" b="0" i="1" baseline="0" dirty="0">
                <a:solidFill>
                  <a:srgbClr val="EC008D"/>
                </a:solidFill>
                <a:latin typeface="Times New Roman" pitchFamily="18" charset="0"/>
                <a:cs typeface="Times New Roman" pitchFamily="18" charset="0"/>
              </a:rPr>
              <a:t> </a:t>
            </a:r>
            <a:r>
              <a:rPr lang="es-ES" b="0" baseline="0" dirty="0">
                <a:solidFill>
                  <a:srgbClr val="EC008D"/>
                </a:solidFill>
                <a:latin typeface="Times New Roman" pitchFamily="18" charset="0"/>
              </a:rPr>
              <a:t>[</a:t>
            </a:r>
            <a:r>
              <a:rPr lang="es-ES" b="0" i="1" baseline="0" dirty="0">
                <a:solidFill>
                  <a:srgbClr val="EC008D"/>
                </a:solidFill>
                <a:latin typeface="Times New Roman" pitchFamily="18" charset="0"/>
              </a:rPr>
              <a:t>b</a:t>
            </a:r>
            <a:r>
              <a:rPr lang="es-ES" b="0" baseline="0" dirty="0">
                <a:solidFill>
                  <a:srgbClr val="EC008D"/>
                </a:solidFill>
                <a:latin typeface="Times New Roman" pitchFamily="18" charset="0"/>
              </a:rPr>
              <a:t>(</a:t>
            </a:r>
            <a:r>
              <a:rPr lang="es-ES" b="0" i="1" baseline="0" dirty="0">
                <a:solidFill>
                  <a:srgbClr val="EC008D"/>
                </a:solidFill>
                <a:latin typeface="Times New Roman" pitchFamily="18" charset="0"/>
              </a:rPr>
              <a:t>x – c</a:t>
            </a:r>
            <a:r>
              <a:rPr lang="es-ES" b="0" baseline="0" dirty="0">
                <a:solidFill>
                  <a:srgbClr val="EC008D"/>
                </a:solidFill>
                <a:latin typeface="Times New Roman" pitchFamily="18" charset="0"/>
              </a:rPr>
              <a:t>)]</a:t>
            </a:r>
            <a:r>
              <a:rPr lang="en-US" b="0" baseline="0" dirty="0">
                <a:latin typeface="Times New Roman" pitchFamily="18" charset="0"/>
              </a:rPr>
              <a:t> solve</a:t>
            </a:r>
          </a:p>
          <a:p>
            <a:pPr>
              <a:spcBef>
                <a:spcPct val="75000"/>
              </a:spcBef>
            </a:pPr>
            <a:r>
              <a:rPr lang="en-US" b="0" i="1" baseline="0" dirty="0">
                <a:latin typeface="Times New Roman" pitchFamily="18" charset="0"/>
              </a:rPr>
              <a:t>b</a:t>
            </a:r>
            <a:r>
              <a:rPr lang="en-US" b="0" baseline="0" dirty="0">
                <a:latin typeface="Times New Roman" pitchFamily="18" charset="0"/>
              </a:rPr>
              <a:t>(</a:t>
            </a:r>
            <a:r>
              <a:rPr lang="en-US" b="0" i="1" baseline="0" dirty="0">
                <a:latin typeface="Times New Roman" pitchFamily="18" charset="0"/>
              </a:rPr>
              <a:t>x</a:t>
            </a:r>
            <a:r>
              <a:rPr lang="en-US" b="0" baseline="0" dirty="0">
                <a:latin typeface="Times New Roman" pitchFamily="18" charset="0"/>
                <a:cs typeface="Times New Roman" pitchFamily="18" charset="0"/>
              </a:rPr>
              <a:t> </a:t>
            </a:r>
            <a:r>
              <a:rPr lang="en-US" b="0" baseline="0" dirty="0">
                <a:latin typeface="Times New Roman" pitchFamily="18" charset="0"/>
              </a:rPr>
              <a:t>–</a:t>
            </a:r>
            <a:r>
              <a:rPr lang="en-US" b="0" baseline="0" dirty="0">
                <a:latin typeface="Times New Roman" pitchFamily="18" charset="0"/>
                <a:cs typeface="Times New Roman" pitchFamily="18" charset="0"/>
              </a:rPr>
              <a:t> </a:t>
            </a:r>
            <a:r>
              <a:rPr lang="en-US" b="0" i="1" baseline="0" dirty="0">
                <a:latin typeface="Times New Roman" pitchFamily="18" charset="0"/>
              </a:rPr>
              <a:t>c</a:t>
            </a:r>
            <a:r>
              <a:rPr lang="en-US" b="0" baseline="0" dirty="0">
                <a:latin typeface="Times New Roman" pitchFamily="18" charset="0"/>
              </a:rPr>
              <a:t>) = –       and </a:t>
            </a:r>
          </a:p>
          <a:p>
            <a:pPr>
              <a:spcBef>
                <a:spcPct val="75000"/>
              </a:spcBef>
            </a:pPr>
            <a:r>
              <a:rPr lang="en-US" b="0" i="1" baseline="0" dirty="0">
                <a:latin typeface="Times New Roman" pitchFamily="18" charset="0"/>
              </a:rPr>
              <a:t>b</a:t>
            </a:r>
            <a:r>
              <a:rPr lang="en-US" b="0" baseline="0" dirty="0">
                <a:latin typeface="Times New Roman" pitchFamily="18" charset="0"/>
              </a:rPr>
              <a:t>(</a:t>
            </a:r>
            <a:r>
              <a:rPr lang="en-US" b="0" i="1" baseline="0" dirty="0">
                <a:latin typeface="Times New Roman" pitchFamily="18" charset="0"/>
              </a:rPr>
              <a:t>x</a:t>
            </a:r>
            <a:r>
              <a:rPr lang="en-US" b="0" baseline="0" dirty="0">
                <a:latin typeface="Times New Roman" pitchFamily="18" charset="0"/>
                <a:cs typeface="Times New Roman" pitchFamily="18" charset="0"/>
              </a:rPr>
              <a:t> </a:t>
            </a:r>
            <a:r>
              <a:rPr lang="en-US" b="0" baseline="0" dirty="0">
                <a:latin typeface="Times New Roman" pitchFamily="18" charset="0"/>
              </a:rPr>
              <a:t>– </a:t>
            </a:r>
            <a:r>
              <a:rPr lang="en-US" b="0" i="1" baseline="0" dirty="0">
                <a:latin typeface="Times New Roman" pitchFamily="18" charset="0"/>
              </a:rPr>
              <a:t>c</a:t>
            </a:r>
            <a:r>
              <a:rPr lang="en-US" b="0" baseline="0" dirty="0">
                <a:latin typeface="Times New Roman" pitchFamily="18" charset="0"/>
              </a:rPr>
              <a:t>) =      .</a:t>
            </a:r>
          </a:p>
          <a:p>
            <a:pPr>
              <a:spcBef>
                <a:spcPct val="75000"/>
              </a:spcBef>
            </a:pPr>
            <a:r>
              <a:rPr lang="en-US" b="0" baseline="0" dirty="0">
                <a:latin typeface="Times New Roman" pitchFamily="18" charset="0"/>
              </a:rPr>
              <a:t> </a:t>
            </a:r>
          </a:p>
        </p:txBody>
      </p:sp>
      <p:pic>
        <p:nvPicPr>
          <p:cNvPr id="3152910" name="Picture 14" descr="Pink tissue pap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8838" y="4452938"/>
            <a:ext cx="323850" cy="7620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152902" name="Picture 6" descr="Pink tissue pape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43475" y="1524000"/>
            <a:ext cx="3209925" cy="8763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152898" name="Rectangle 2"/>
          <p:cNvSpPr>
            <a:spLocks noChangeArrowheads="1"/>
          </p:cNvSpPr>
          <p:nvPr/>
        </p:nvSpPr>
        <p:spPr bwMode="auto">
          <a:xfrm>
            <a:off x="609600" y="379413"/>
            <a:ext cx="2209800" cy="533400"/>
          </a:xfrm>
          <a:prstGeom prst="rect">
            <a:avLst/>
          </a:prstGeom>
          <a:solidFill>
            <a:srgbClr val="C8225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b="0" baseline="0">
                <a:solidFill>
                  <a:schemeClr val="bg1"/>
                </a:solidFill>
              </a:rPr>
              <a:t>EXAMPLE 1</a:t>
            </a:r>
          </a:p>
        </p:txBody>
      </p:sp>
      <p:sp>
        <p:nvSpPr>
          <p:cNvPr id="3152899" name="Rectangle 3"/>
          <p:cNvSpPr>
            <a:spLocks noChangeArrowheads="1"/>
          </p:cNvSpPr>
          <p:nvPr/>
        </p:nvSpPr>
        <p:spPr bwMode="auto">
          <a:xfrm>
            <a:off x="2817813" y="152400"/>
            <a:ext cx="6021387" cy="760413"/>
          </a:xfrm>
          <a:prstGeom prst="rect">
            <a:avLst/>
          </a:prstGeom>
          <a:noFill/>
          <a:ln w="25400">
            <a:solidFill>
              <a:schemeClr val="tx1"/>
            </a:solidFill>
            <a:miter lim="800000"/>
            <a:headEnd/>
            <a:tailEnd/>
          </a:ln>
          <a:effectLst/>
          <a:extLst>
            <a:ext uri="{909E8E84-426E-40DD-AFC4-6F175D3DCCD1}">
              <a14:hiddenFill xmlns:a14="http://schemas.microsoft.com/office/drawing/2010/main">
                <a:solidFill>
                  <a:srgbClr val="E7DA7D"/>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s-ES" sz="3000" b="0" baseline="0" dirty="0" err="1">
                <a:latin typeface="Times New Roman" pitchFamily="18" charset="0"/>
              </a:rPr>
              <a:t>Graphing</a:t>
            </a:r>
            <a:r>
              <a:rPr lang="es-ES" sz="3000" b="0" i="1" baseline="0" dirty="0">
                <a:latin typeface="Times New Roman" pitchFamily="18" charset="0"/>
              </a:rPr>
              <a:t> y = a </a:t>
            </a:r>
            <a:r>
              <a:rPr lang="es-ES" sz="3000" b="0" baseline="0" dirty="0">
                <a:latin typeface="Times New Roman" pitchFamily="18" charset="0"/>
              </a:rPr>
              <a:t>tan</a:t>
            </a:r>
            <a:r>
              <a:rPr lang="es-ES" sz="3000" b="0" i="1" baseline="0" dirty="0">
                <a:latin typeface="Times New Roman" pitchFamily="18" charset="0"/>
              </a:rPr>
              <a:t> b</a:t>
            </a:r>
            <a:r>
              <a:rPr lang="es-ES" sz="3000" b="0" baseline="0" dirty="0">
                <a:latin typeface="Times New Roman" pitchFamily="18" charset="0"/>
              </a:rPr>
              <a:t>(</a:t>
            </a:r>
            <a:r>
              <a:rPr lang="es-ES" sz="3000" b="0" i="1" baseline="0" dirty="0">
                <a:latin typeface="Times New Roman" pitchFamily="18" charset="0"/>
              </a:rPr>
              <a:t>x – c</a:t>
            </a:r>
            <a:r>
              <a:rPr lang="es-ES" sz="3000" b="0" baseline="0" dirty="0" smtClean="0">
                <a:latin typeface="Times New Roman" pitchFamily="18" charset="0"/>
              </a:rPr>
              <a:t>)</a:t>
            </a:r>
            <a:r>
              <a:rPr lang="es-ES" sz="3000" b="0" i="1" baseline="0" dirty="0" smtClean="0">
                <a:latin typeface="Times New Roman" pitchFamily="18" charset="0"/>
              </a:rPr>
              <a:t> </a:t>
            </a:r>
            <a:endParaRPr lang="en-US" sz="3000" b="0" i="1" baseline="0" dirty="0">
              <a:latin typeface="Times New Roman" pitchFamily="18" charset="0"/>
            </a:endParaRPr>
          </a:p>
        </p:txBody>
      </p:sp>
      <p:sp>
        <p:nvSpPr>
          <p:cNvPr id="1636357" name="Text Box 5"/>
          <p:cNvSpPr txBox="1">
            <a:spLocks noChangeArrowheads="1"/>
          </p:cNvSpPr>
          <p:nvPr/>
        </p:nvSpPr>
        <p:spPr bwMode="auto">
          <a:xfrm>
            <a:off x="4791075" y="1185863"/>
            <a:ext cx="4048125" cy="1214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fontAlgn="base">
              <a:spcBef>
                <a:spcPct val="0"/>
              </a:spcBef>
              <a:spcAft>
                <a:spcPct val="0"/>
              </a:spcAft>
              <a:defRPr sz="2400">
                <a:solidFill>
                  <a:schemeClr val="tx1"/>
                </a:solidFill>
                <a:latin typeface="Arial" charset="0"/>
              </a:defRPr>
            </a:lvl6pPr>
            <a:lvl7pPr marL="2971800" indent="-228600" fontAlgn="base">
              <a:spcBef>
                <a:spcPct val="0"/>
              </a:spcBef>
              <a:spcAft>
                <a:spcPct val="0"/>
              </a:spcAft>
              <a:defRPr sz="2400">
                <a:solidFill>
                  <a:schemeClr val="tx1"/>
                </a:solidFill>
                <a:latin typeface="Arial" charset="0"/>
              </a:defRPr>
            </a:lvl7pPr>
            <a:lvl8pPr marL="3429000" indent="-228600" fontAlgn="base">
              <a:spcBef>
                <a:spcPct val="0"/>
              </a:spcBef>
              <a:spcAft>
                <a:spcPct val="0"/>
              </a:spcAft>
              <a:defRPr sz="2400">
                <a:solidFill>
                  <a:schemeClr val="tx1"/>
                </a:solidFill>
                <a:latin typeface="Arial" charset="0"/>
              </a:defRPr>
            </a:lvl8pPr>
            <a:lvl9pPr marL="3886200" indent="-228600" fontAlgn="base">
              <a:spcBef>
                <a:spcPct val="0"/>
              </a:spcBef>
              <a:spcAft>
                <a:spcPct val="0"/>
              </a:spcAft>
              <a:defRPr sz="2400">
                <a:solidFill>
                  <a:schemeClr val="tx1"/>
                </a:solidFill>
                <a:latin typeface="Arial" charset="0"/>
              </a:defRPr>
            </a:lvl9pPr>
          </a:lstStyle>
          <a:p>
            <a:pPr>
              <a:spcBef>
                <a:spcPct val="50000"/>
              </a:spcBef>
            </a:pPr>
            <a:r>
              <a:rPr lang="en-US" baseline="0">
                <a:solidFill>
                  <a:srgbClr val="C8225D"/>
                </a:solidFill>
                <a:latin typeface="Times New Roman" pitchFamily="18" charset="0"/>
              </a:rPr>
              <a:t>EXAMPLE</a:t>
            </a:r>
            <a:r>
              <a:rPr lang="en-US" baseline="0">
                <a:latin typeface="Times New Roman" pitchFamily="18" charset="0"/>
              </a:rPr>
              <a:t> </a:t>
            </a:r>
            <a:r>
              <a:rPr lang="en-US" b="0" i="1" baseline="0">
                <a:latin typeface="Times New Roman" pitchFamily="18" charset="0"/>
              </a:rPr>
              <a:t>Graph</a:t>
            </a:r>
          </a:p>
          <a:p>
            <a:pPr>
              <a:spcBef>
                <a:spcPct val="50000"/>
              </a:spcBef>
            </a:pPr>
            <a:r>
              <a:rPr lang="en-US" b="0" i="1" baseline="0">
                <a:latin typeface="Times New Roman" pitchFamily="18" charset="0"/>
              </a:rPr>
              <a:t>                                           </a:t>
            </a:r>
            <a:r>
              <a:rPr lang="en-US" b="0" baseline="0">
                <a:latin typeface="Times New Roman" pitchFamily="18" charset="0"/>
              </a:rPr>
              <a:t>.</a:t>
            </a:r>
          </a:p>
        </p:txBody>
      </p:sp>
      <p:pic>
        <p:nvPicPr>
          <p:cNvPr id="3152909" name="Picture 13" descr="Pink tissue pape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9288" y="5091113"/>
            <a:ext cx="323850" cy="7620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152908" name="Picture 12" descr="Pink tissue pape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943475" y="2847975"/>
            <a:ext cx="3743325" cy="3324225"/>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5"/>
          <p:cNvSpPr>
            <a:spLocks noGrp="1"/>
          </p:cNvSpPr>
          <p:nvPr>
            <p:ph type="sldNum" sz="quarter" idx="10"/>
          </p:nvPr>
        </p:nvSpPr>
        <p:spPr/>
        <p:txBody>
          <a:bodyPr/>
          <a:lstStyle/>
          <a:p>
            <a:fld id="{3B284EA3-7CCF-48CF-AFA9-BA2E6AF9C373}" type="slidenum">
              <a:rPr lang="en-US"/>
              <a:pPr/>
              <a:t>10</a:t>
            </a:fld>
            <a:endParaRPr lang="en-CA"/>
          </a:p>
        </p:txBody>
      </p:sp>
      <p:sp>
        <p:nvSpPr>
          <p:cNvPr id="11" name="Footer Placeholder 6"/>
          <p:cNvSpPr>
            <a:spLocks noGrp="1"/>
          </p:cNvSpPr>
          <p:nvPr>
            <p:ph type="ftr" sz="quarter" idx="11"/>
          </p:nvPr>
        </p:nvSpPr>
        <p:spPr/>
        <p:txBody>
          <a:bodyPr/>
          <a:lstStyle/>
          <a:p>
            <a:r>
              <a:rPr lang="en-US"/>
              <a:t>© 2010 Pearson Education, Inc.  All rights reserved</a:t>
            </a:r>
          </a:p>
        </p:txBody>
      </p:sp>
      <p:sp>
        <p:nvSpPr>
          <p:cNvPr id="3154946" name="Text Box 4"/>
          <p:cNvSpPr txBox="1">
            <a:spLocks noChangeArrowheads="1"/>
          </p:cNvSpPr>
          <p:nvPr/>
        </p:nvSpPr>
        <p:spPr bwMode="auto">
          <a:xfrm>
            <a:off x="609600" y="912813"/>
            <a:ext cx="4181475" cy="5716587"/>
          </a:xfrm>
          <a:prstGeom prst="rect">
            <a:avLst/>
          </a:prstGeom>
          <a:solidFill>
            <a:srgbClr val="FAF2D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fontAlgn="base">
              <a:spcBef>
                <a:spcPct val="0"/>
              </a:spcBef>
              <a:spcAft>
                <a:spcPct val="0"/>
              </a:spcAft>
              <a:defRPr sz="2400">
                <a:solidFill>
                  <a:schemeClr val="tx1"/>
                </a:solidFill>
                <a:latin typeface="Arial" charset="0"/>
              </a:defRPr>
            </a:lvl6pPr>
            <a:lvl7pPr marL="2971800" indent="-228600" fontAlgn="base">
              <a:spcBef>
                <a:spcPct val="0"/>
              </a:spcBef>
              <a:spcAft>
                <a:spcPct val="0"/>
              </a:spcAft>
              <a:defRPr sz="2400">
                <a:solidFill>
                  <a:schemeClr val="tx1"/>
                </a:solidFill>
                <a:latin typeface="Arial" charset="0"/>
              </a:defRPr>
            </a:lvl7pPr>
            <a:lvl8pPr marL="3429000" indent="-228600" fontAlgn="base">
              <a:spcBef>
                <a:spcPct val="0"/>
              </a:spcBef>
              <a:spcAft>
                <a:spcPct val="0"/>
              </a:spcAft>
              <a:defRPr sz="2400">
                <a:solidFill>
                  <a:schemeClr val="tx1"/>
                </a:solidFill>
                <a:latin typeface="Arial" charset="0"/>
              </a:defRPr>
            </a:lvl8pPr>
            <a:lvl9pPr marL="3886200" indent="-228600" fontAlgn="base">
              <a:spcBef>
                <a:spcPct val="0"/>
              </a:spcBef>
              <a:spcAft>
                <a:spcPct val="0"/>
              </a:spcAft>
              <a:defRPr sz="2400">
                <a:solidFill>
                  <a:schemeClr val="tx1"/>
                </a:solidFill>
                <a:latin typeface="Arial" charset="0"/>
              </a:defRPr>
            </a:lvl9pPr>
          </a:lstStyle>
          <a:p>
            <a:pPr>
              <a:spcBef>
                <a:spcPct val="50000"/>
              </a:spcBef>
            </a:pPr>
            <a:r>
              <a:rPr lang="en-US" baseline="0" dirty="0">
                <a:solidFill>
                  <a:srgbClr val="C8225D"/>
                </a:solidFill>
                <a:latin typeface="Times New Roman" pitchFamily="18" charset="0"/>
              </a:rPr>
              <a:t>OBJECTIVE</a:t>
            </a:r>
            <a:r>
              <a:rPr lang="en-US" baseline="0" dirty="0">
                <a:latin typeface="Times New Roman" pitchFamily="18" charset="0"/>
              </a:rPr>
              <a:t> </a:t>
            </a:r>
            <a:r>
              <a:rPr lang="en-US" b="0" i="1" baseline="0" dirty="0">
                <a:latin typeface="Times New Roman" pitchFamily="18" charset="0"/>
              </a:rPr>
              <a:t>Graph a function of the form </a:t>
            </a:r>
            <a:r>
              <a:rPr lang="es-ES" b="0" i="1" baseline="0" dirty="0">
                <a:latin typeface="Times New Roman" pitchFamily="18" charset="0"/>
              </a:rPr>
              <a:t>y</a:t>
            </a:r>
            <a:r>
              <a:rPr lang="es-ES" b="0" i="1" baseline="0" dirty="0">
                <a:latin typeface="Times New Roman" pitchFamily="18" charset="0"/>
                <a:cs typeface="Times New Roman" pitchFamily="18" charset="0"/>
              </a:rPr>
              <a:t> </a:t>
            </a:r>
            <a:r>
              <a:rPr lang="es-ES" b="0" i="1" baseline="0" dirty="0">
                <a:latin typeface="Times New Roman" pitchFamily="18" charset="0"/>
              </a:rPr>
              <a:t>=</a:t>
            </a:r>
            <a:r>
              <a:rPr lang="es-ES" b="0" i="1" baseline="0" dirty="0">
                <a:latin typeface="Times New Roman" pitchFamily="18" charset="0"/>
                <a:cs typeface="Times New Roman" pitchFamily="18" charset="0"/>
              </a:rPr>
              <a:t> </a:t>
            </a:r>
            <a:r>
              <a:rPr lang="es-ES" b="0" i="1" baseline="0" dirty="0">
                <a:latin typeface="Times New Roman" pitchFamily="18" charset="0"/>
              </a:rPr>
              <a:t>a</a:t>
            </a:r>
            <a:r>
              <a:rPr lang="es-ES" b="0" i="1" baseline="0" dirty="0">
                <a:latin typeface="Times New Roman" pitchFamily="18" charset="0"/>
                <a:cs typeface="Times New Roman" pitchFamily="18" charset="0"/>
              </a:rPr>
              <a:t> </a:t>
            </a:r>
            <a:r>
              <a:rPr lang="es-ES" b="0" baseline="0" dirty="0">
                <a:latin typeface="Times New Roman" pitchFamily="18" charset="0"/>
              </a:rPr>
              <a:t>tan</a:t>
            </a:r>
            <a:r>
              <a:rPr lang="es-ES" b="0" i="1" baseline="0" dirty="0">
                <a:latin typeface="Times New Roman" pitchFamily="18" charset="0"/>
                <a:cs typeface="Times New Roman" pitchFamily="18" charset="0"/>
              </a:rPr>
              <a:t> </a:t>
            </a:r>
            <a:r>
              <a:rPr lang="es-ES" b="0" baseline="0" dirty="0">
                <a:latin typeface="Times New Roman" pitchFamily="18" charset="0"/>
              </a:rPr>
              <a:t>[</a:t>
            </a:r>
            <a:r>
              <a:rPr lang="es-ES" b="0" i="1" baseline="0" dirty="0">
                <a:latin typeface="Times New Roman" pitchFamily="18" charset="0"/>
              </a:rPr>
              <a:t>b</a:t>
            </a:r>
            <a:r>
              <a:rPr lang="es-ES" b="0" baseline="0" dirty="0">
                <a:latin typeface="Times New Roman" pitchFamily="18" charset="0"/>
              </a:rPr>
              <a:t>(</a:t>
            </a:r>
            <a:r>
              <a:rPr lang="es-ES" b="0" i="1" baseline="0" dirty="0">
                <a:latin typeface="Times New Roman" pitchFamily="18" charset="0"/>
              </a:rPr>
              <a:t>x – c</a:t>
            </a:r>
            <a:r>
              <a:rPr lang="es-ES" b="0" baseline="0" dirty="0" smtClean="0">
                <a:latin typeface="Times New Roman" pitchFamily="18" charset="0"/>
              </a:rPr>
              <a:t>)]</a:t>
            </a:r>
            <a:r>
              <a:rPr lang="es-ES" b="0" i="1" baseline="0" dirty="0" smtClean="0">
                <a:latin typeface="Times New Roman" pitchFamily="18" charset="0"/>
              </a:rPr>
              <a:t>, </a:t>
            </a:r>
            <a:r>
              <a:rPr lang="en-US" b="0" i="1" baseline="0" dirty="0">
                <a:latin typeface="Times New Roman" pitchFamily="18" charset="0"/>
              </a:rPr>
              <a:t>where b</a:t>
            </a:r>
            <a:r>
              <a:rPr lang="en-US" b="0" i="1" baseline="0" dirty="0">
                <a:latin typeface="Times New Roman" pitchFamily="18" charset="0"/>
                <a:cs typeface="Times New Roman" pitchFamily="18" charset="0"/>
              </a:rPr>
              <a:t> </a:t>
            </a:r>
            <a:r>
              <a:rPr lang="en-US" b="0" i="1" baseline="0" dirty="0">
                <a:latin typeface="Times New Roman" pitchFamily="18" charset="0"/>
              </a:rPr>
              <a:t>&gt;</a:t>
            </a:r>
            <a:r>
              <a:rPr lang="en-US" b="0" i="1" baseline="0" dirty="0">
                <a:latin typeface="Times New Roman" pitchFamily="18" charset="0"/>
                <a:cs typeface="Times New Roman" pitchFamily="18" charset="0"/>
              </a:rPr>
              <a:t> </a:t>
            </a:r>
            <a:r>
              <a:rPr lang="en-US" b="0" i="1" baseline="0" dirty="0">
                <a:latin typeface="Times New Roman" pitchFamily="18" charset="0"/>
              </a:rPr>
              <a:t>0, by finding the period and phase shift</a:t>
            </a:r>
            <a:r>
              <a:rPr lang="en-US" b="0" i="1" baseline="0" dirty="0" smtClean="0">
                <a:latin typeface="Times New Roman" pitchFamily="18" charset="0"/>
              </a:rPr>
              <a:t>.</a:t>
            </a:r>
          </a:p>
          <a:p>
            <a:pPr>
              <a:spcBef>
                <a:spcPct val="50000"/>
              </a:spcBef>
            </a:pPr>
            <a:endParaRPr lang="en-US" b="0" i="1" baseline="0" dirty="0">
              <a:latin typeface="Times New Roman" pitchFamily="18" charset="0"/>
            </a:endParaRPr>
          </a:p>
          <a:p>
            <a:pPr>
              <a:spcBef>
                <a:spcPct val="50000"/>
              </a:spcBef>
            </a:pPr>
            <a:r>
              <a:rPr lang="en-US" baseline="0" dirty="0">
                <a:latin typeface="Times New Roman" pitchFamily="18" charset="0"/>
              </a:rPr>
              <a:t>Step 2 continued </a:t>
            </a:r>
            <a:r>
              <a:rPr lang="en-US" b="0" baseline="0" dirty="0">
                <a:latin typeface="Times New Roman" pitchFamily="18" charset="0"/>
              </a:rPr>
              <a:t>Locate two adjacent vertical asymptotes. For </a:t>
            </a:r>
            <a:r>
              <a:rPr lang="es-ES" b="0" i="1" baseline="0" dirty="0">
                <a:solidFill>
                  <a:srgbClr val="EC008D"/>
                </a:solidFill>
                <a:latin typeface="Times New Roman" pitchFamily="18" charset="0"/>
              </a:rPr>
              <a:t>y</a:t>
            </a:r>
            <a:r>
              <a:rPr lang="es-ES" b="0" i="1" baseline="0" dirty="0">
                <a:solidFill>
                  <a:srgbClr val="EC008D"/>
                </a:solidFill>
                <a:latin typeface="Times New Roman" pitchFamily="18" charset="0"/>
                <a:cs typeface="Times New Roman" pitchFamily="18" charset="0"/>
              </a:rPr>
              <a:t> </a:t>
            </a:r>
            <a:r>
              <a:rPr lang="es-ES" b="0" i="1" baseline="0" dirty="0">
                <a:solidFill>
                  <a:srgbClr val="EC008D"/>
                </a:solidFill>
                <a:latin typeface="Times New Roman" pitchFamily="18" charset="0"/>
              </a:rPr>
              <a:t>=</a:t>
            </a:r>
            <a:r>
              <a:rPr lang="es-ES" b="0" i="1" baseline="0" dirty="0">
                <a:solidFill>
                  <a:srgbClr val="EC008D"/>
                </a:solidFill>
                <a:latin typeface="Times New Roman" pitchFamily="18" charset="0"/>
                <a:cs typeface="Times New Roman" pitchFamily="18" charset="0"/>
              </a:rPr>
              <a:t> </a:t>
            </a:r>
            <a:r>
              <a:rPr lang="es-ES" b="0" i="1" baseline="0" dirty="0">
                <a:solidFill>
                  <a:srgbClr val="EC008D"/>
                </a:solidFill>
                <a:latin typeface="Times New Roman" pitchFamily="18" charset="0"/>
              </a:rPr>
              <a:t>a</a:t>
            </a:r>
            <a:r>
              <a:rPr lang="es-ES" b="0" i="1" baseline="0" dirty="0">
                <a:solidFill>
                  <a:srgbClr val="EC008D"/>
                </a:solidFill>
                <a:latin typeface="Times New Roman" pitchFamily="18" charset="0"/>
                <a:cs typeface="Times New Roman" pitchFamily="18" charset="0"/>
              </a:rPr>
              <a:t> </a:t>
            </a:r>
            <a:r>
              <a:rPr lang="es-ES" b="0" baseline="0" dirty="0">
                <a:solidFill>
                  <a:srgbClr val="EC008D"/>
                </a:solidFill>
                <a:latin typeface="Times New Roman" pitchFamily="18" charset="0"/>
              </a:rPr>
              <a:t>tan</a:t>
            </a:r>
            <a:r>
              <a:rPr lang="es-ES" b="0" i="1" baseline="0" dirty="0">
                <a:solidFill>
                  <a:srgbClr val="EC008D"/>
                </a:solidFill>
                <a:latin typeface="Times New Roman" pitchFamily="18" charset="0"/>
                <a:cs typeface="Times New Roman" pitchFamily="18" charset="0"/>
              </a:rPr>
              <a:t> </a:t>
            </a:r>
            <a:r>
              <a:rPr lang="es-ES" b="0" baseline="0" dirty="0">
                <a:solidFill>
                  <a:srgbClr val="EC008D"/>
                </a:solidFill>
                <a:latin typeface="Times New Roman" pitchFamily="18" charset="0"/>
              </a:rPr>
              <a:t>[</a:t>
            </a:r>
            <a:r>
              <a:rPr lang="es-ES" b="0" i="1" baseline="0" dirty="0">
                <a:solidFill>
                  <a:srgbClr val="EC008D"/>
                </a:solidFill>
                <a:latin typeface="Times New Roman" pitchFamily="18" charset="0"/>
              </a:rPr>
              <a:t>b</a:t>
            </a:r>
            <a:r>
              <a:rPr lang="es-ES" b="0" baseline="0" dirty="0">
                <a:solidFill>
                  <a:srgbClr val="EC008D"/>
                </a:solidFill>
                <a:latin typeface="Times New Roman" pitchFamily="18" charset="0"/>
              </a:rPr>
              <a:t>(</a:t>
            </a:r>
            <a:r>
              <a:rPr lang="es-ES" b="0" i="1" baseline="0" dirty="0">
                <a:solidFill>
                  <a:srgbClr val="EC008D"/>
                </a:solidFill>
                <a:latin typeface="Times New Roman" pitchFamily="18" charset="0"/>
              </a:rPr>
              <a:t>x – c</a:t>
            </a:r>
            <a:r>
              <a:rPr lang="es-ES" b="0" baseline="0" dirty="0">
                <a:solidFill>
                  <a:srgbClr val="EC008D"/>
                </a:solidFill>
                <a:latin typeface="Times New Roman" pitchFamily="18" charset="0"/>
              </a:rPr>
              <a:t>)]</a:t>
            </a:r>
            <a:r>
              <a:rPr lang="en-US" b="0" baseline="0" dirty="0">
                <a:latin typeface="Times New Roman" pitchFamily="18" charset="0"/>
              </a:rPr>
              <a:t> solve</a:t>
            </a:r>
          </a:p>
          <a:p>
            <a:pPr>
              <a:spcBef>
                <a:spcPct val="75000"/>
              </a:spcBef>
            </a:pPr>
            <a:r>
              <a:rPr lang="en-US" b="0" i="1" baseline="0" dirty="0">
                <a:latin typeface="Times New Roman" pitchFamily="18" charset="0"/>
              </a:rPr>
              <a:t>b</a:t>
            </a:r>
            <a:r>
              <a:rPr lang="en-US" b="0" baseline="0" dirty="0">
                <a:latin typeface="Times New Roman" pitchFamily="18" charset="0"/>
              </a:rPr>
              <a:t>(</a:t>
            </a:r>
            <a:r>
              <a:rPr lang="en-US" b="0" i="1" baseline="0" dirty="0">
                <a:latin typeface="Times New Roman" pitchFamily="18" charset="0"/>
              </a:rPr>
              <a:t>x</a:t>
            </a:r>
            <a:r>
              <a:rPr lang="en-US" b="0" baseline="0" dirty="0">
                <a:latin typeface="Times New Roman" pitchFamily="18" charset="0"/>
                <a:cs typeface="Times New Roman" pitchFamily="18" charset="0"/>
              </a:rPr>
              <a:t> </a:t>
            </a:r>
            <a:r>
              <a:rPr lang="en-US" b="0" baseline="0" dirty="0">
                <a:latin typeface="Times New Roman" pitchFamily="18" charset="0"/>
              </a:rPr>
              <a:t>–</a:t>
            </a:r>
            <a:r>
              <a:rPr lang="en-US" b="0" baseline="0" dirty="0">
                <a:latin typeface="Times New Roman" pitchFamily="18" charset="0"/>
                <a:cs typeface="Times New Roman" pitchFamily="18" charset="0"/>
              </a:rPr>
              <a:t> </a:t>
            </a:r>
            <a:r>
              <a:rPr lang="en-US" b="0" i="1" baseline="0" dirty="0">
                <a:latin typeface="Times New Roman" pitchFamily="18" charset="0"/>
              </a:rPr>
              <a:t>c</a:t>
            </a:r>
            <a:r>
              <a:rPr lang="en-US" b="0" baseline="0" dirty="0">
                <a:latin typeface="Times New Roman" pitchFamily="18" charset="0"/>
              </a:rPr>
              <a:t>) = –       and </a:t>
            </a:r>
          </a:p>
          <a:p>
            <a:pPr>
              <a:spcBef>
                <a:spcPct val="75000"/>
              </a:spcBef>
            </a:pPr>
            <a:r>
              <a:rPr lang="en-US" b="0" i="1" baseline="0" dirty="0">
                <a:latin typeface="Times New Roman" pitchFamily="18" charset="0"/>
              </a:rPr>
              <a:t>b</a:t>
            </a:r>
            <a:r>
              <a:rPr lang="en-US" b="0" baseline="0" dirty="0">
                <a:latin typeface="Times New Roman" pitchFamily="18" charset="0"/>
              </a:rPr>
              <a:t>(</a:t>
            </a:r>
            <a:r>
              <a:rPr lang="en-US" b="0" i="1" baseline="0" dirty="0">
                <a:latin typeface="Times New Roman" pitchFamily="18" charset="0"/>
              </a:rPr>
              <a:t>x</a:t>
            </a:r>
            <a:r>
              <a:rPr lang="en-US" b="0" baseline="0" dirty="0">
                <a:latin typeface="Times New Roman" pitchFamily="18" charset="0"/>
                <a:cs typeface="Times New Roman" pitchFamily="18" charset="0"/>
              </a:rPr>
              <a:t> </a:t>
            </a:r>
            <a:r>
              <a:rPr lang="en-US" b="0" baseline="0" dirty="0">
                <a:latin typeface="Times New Roman" pitchFamily="18" charset="0"/>
              </a:rPr>
              <a:t>– </a:t>
            </a:r>
            <a:r>
              <a:rPr lang="en-US" b="0" i="1" baseline="0" dirty="0">
                <a:latin typeface="Times New Roman" pitchFamily="18" charset="0"/>
              </a:rPr>
              <a:t>c</a:t>
            </a:r>
            <a:r>
              <a:rPr lang="en-US" b="0" baseline="0" dirty="0">
                <a:latin typeface="Times New Roman" pitchFamily="18" charset="0"/>
              </a:rPr>
              <a:t>) =      .</a:t>
            </a:r>
          </a:p>
          <a:p>
            <a:pPr>
              <a:spcBef>
                <a:spcPct val="75000"/>
              </a:spcBef>
            </a:pPr>
            <a:endParaRPr lang="en-US" b="0" baseline="0" dirty="0">
              <a:latin typeface="Times New Roman" pitchFamily="18" charset="0"/>
            </a:endParaRPr>
          </a:p>
        </p:txBody>
      </p:sp>
      <p:pic>
        <p:nvPicPr>
          <p:cNvPr id="3154947" name="Picture 3" descr="Pink tissue pap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8838" y="4452938"/>
            <a:ext cx="323850" cy="7620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154948" name="Picture 4" descr="Pink tissue pape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43475" y="1524000"/>
            <a:ext cx="3209925" cy="8763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154949" name="Rectangle 5"/>
          <p:cNvSpPr>
            <a:spLocks noChangeArrowheads="1"/>
          </p:cNvSpPr>
          <p:nvPr/>
        </p:nvSpPr>
        <p:spPr bwMode="auto">
          <a:xfrm>
            <a:off x="609600" y="379413"/>
            <a:ext cx="2209800" cy="533400"/>
          </a:xfrm>
          <a:prstGeom prst="rect">
            <a:avLst/>
          </a:prstGeom>
          <a:solidFill>
            <a:srgbClr val="C8225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b="0" baseline="0">
                <a:solidFill>
                  <a:schemeClr val="bg1"/>
                </a:solidFill>
              </a:rPr>
              <a:t>EXAMPLE 1</a:t>
            </a:r>
          </a:p>
        </p:txBody>
      </p:sp>
      <p:sp>
        <p:nvSpPr>
          <p:cNvPr id="3154950" name="Rectangle 6"/>
          <p:cNvSpPr>
            <a:spLocks noChangeArrowheads="1"/>
          </p:cNvSpPr>
          <p:nvPr/>
        </p:nvSpPr>
        <p:spPr bwMode="auto">
          <a:xfrm>
            <a:off x="2817813" y="152400"/>
            <a:ext cx="6021387" cy="760413"/>
          </a:xfrm>
          <a:prstGeom prst="rect">
            <a:avLst/>
          </a:prstGeom>
          <a:noFill/>
          <a:ln w="25400">
            <a:solidFill>
              <a:schemeClr val="tx1"/>
            </a:solidFill>
            <a:miter lim="800000"/>
            <a:headEnd/>
            <a:tailEnd/>
          </a:ln>
          <a:effectLst/>
          <a:extLst>
            <a:ext uri="{909E8E84-426E-40DD-AFC4-6F175D3DCCD1}">
              <a14:hiddenFill xmlns:a14="http://schemas.microsoft.com/office/drawing/2010/main">
                <a:solidFill>
                  <a:srgbClr val="E7DA7D"/>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s-ES" sz="3000" b="0" baseline="0" dirty="0" err="1">
                <a:latin typeface="Times New Roman" pitchFamily="18" charset="0"/>
              </a:rPr>
              <a:t>Graphing</a:t>
            </a:r>
            <a:r>
              <a:rPr lang="es-ES" sz="3000" b="0" i="1" baseline="0" dirty="0">
                <a:latin typeface="Times New Roman" pitchFamily="18" charset="0"/>
              </a:rPr>
              <a:t> y = a </a:t>
            </a:r>
            <a:r>
              <a:rPr lang="es-ES" sz="3000" b="0" baseline="0" dirty="0">
                <a:latin typeface="Times New Roman" pitchFamily="18" charset="0"/>
              </a:rPr>
              <a:t>tan</a:t>
            </a:r>
            <a:r>
              <a:rPr lang="es-ES" sz="3000" b="0" i="1" baseline="0" dirty="0">
                <a:latin typeface="Times New Roman" pitchFamily="18" charset="0"/>
              </a:rPr>
              <a:t> b</a:t>
            </a:r>
            <a:r>
              <a:rPr lang="es-ES" sz="3000" b="0" baseline="0" dirty="0">
                <a:latin typeface="Times New Roman" pitchFamily="18" charset="0"/>
              </a:rPr>
              <a:t>(</a:t>
            </a:r>
            <a:r>
              <a:rPr lang="es-ES" sz="3000" b="0" i="1" baseline="0" dirty="0">
                <a:latin typeface="Times New Roman" pitchFamily="18" charset="0"/>
              </a:rPr>
              <a:t>x – c</a:t>
            </a:r>
            <a:r>
              <a:rPr lang="es-ES" sz="3000" b="0" baseline="0" dirty="0" smtClean="0">
                <a:latin typeface="Times New Roman" pitchFamily="18" charset="0"/>
              </a:rPr>
              <a:t>)</a:t>
            </a:r>
            <a:endParaRPr lang="en-US" sz="3000" b="0" i="1" baseline="0" dirty="0">
              <a:latin typeface="Times New Roman" pitchFamily="18" charset="0"/>
            </a:endParaRPr>
          </a:p>
        </p:txBody>
      </p:sp>
      <p:sp>
        <p:nvSpPr>
          <p:cNvPr id="1636357" name="Text Box 5"/>
          <p:cNvSpPr txBox="1">
            <a:spLocks noChangeArrowheads="1"/>
          </p:cNvSpPr>
          <p:nvPr/>
        </p:nvSpPr>
        <p:spPr bwMode="auto">
          <a:xfrm>
            <a:off x="4791075" y="1185863"/>
            <a:ext cx="4048125" cy="1214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fontAlgn="base">
              <a:spcBef>
                <a:spcPct val="0"/>
              </a:spcBef>
              <a:spcAft>
                <a:spcPct val="0"/>
              </a:spcAft>
              <a:defRPr sz="2400">
                <a:solidFill>
                  <a:schemeClr val="tx1"/>
                </a:solidFill>
                <a:latin typeface="Arial" charset="0"/>
              </a:defRPr>
            </a:lvl6pPr>
            <a:lvl7pPr marL="2971800" indent="-228600" fontAlgn="base">
              <a:spcBef>
                <a:spcPct val="0"/>
              </a:spcBef>
              <a:spcAft>
                <a:spcPct val="0"/>
              </a:spcAft>
              <a:defRPr sz="2400">
                <a:solidFill>
                  <a:schemeClr val="tx1"/>
                </a:solidFill>
                <a:latin typeface="Arial" charset="0"/>
              </a:defRPr>
            </a:lvl7pPr>
            <a:lvl8pPr marL="3429000" indent="-228600" fontAlgn="base">
              <a:spcBef>
                <a:spcPct val="0"/>
              </a:spcBef>
              <a:spcAft>
                <a:spcPct val="0"/>
              </a:spcAft>
              <a:defRPr sz="2400">
                <a:solidFill>
                  <a:schemeClr val="tx1"/>
                </a:solidFill>
                <a:latin typeface="Arial" charset="0"/>
              </a:defRPr>
            </a:lvl8pPr>
            <a:lvl9pPr marL="3886200" indent="-228600" fontAlgn="base">
              <a:spcBef>
                <a:spcPct val="0"/>
              </a:spcBef>
              <a:spcAft>
                <a:spcPct val="0"/>
              </a:spcAft>
              <a:defRPr sz="2400">
                <a:solidFill>
                  <a:schemeClr val="tx1"/>
                </a:solidFill>
                <a:latin typeface="Arial" charset="0"/>
              </a:defRPr>
            </a:lvl9pPr>
          </a:lstStyle>
          <a:p>
            <a:pPr>
              <a:spcBef>
                <a:spcPct val="50000"/>
              </a:spcBef>
            </a:pPr>
            <a:r>
              <a:rPr lang="en-US" baseline="0">
                <a:solidFill>
                  <a:srgbClr val="C8225D"/>
                </a:solidFill>
                <a:latin typeface="Times New Roman" pitchFamily="18" charset="0"/>
              </a:rPr>
              <a:t>EXAMPLE</a:t>
            </a:r>
            <a:r>
              <a:rPr lang="en-US" baseline="0">
                <a:latin typeface="Times New Roman" pitchFamily="18" charset="0"/>
              </a:rPr>
              <a:t> </a:t>
            </a:r>
            <a:r>
              <a:rPr lang="en-US" b="0" i="1" baseline="0">
                <a:latin typeface="Times New Roman" pitchFamily="18" charset="0"/>
              </a:rPr>
              <a:t>Graph</a:t>
            </a:r>
          </a:p>
          <a:p>
            <a:pPr>
              <a:spcBef>
                <a:spcPct val="50000"/>
              </a:spcBef>
            </a:pPr>
            <a:r>
              <a:rPr lang="en-US" b="0" i="1" baseline="0">
                <a:latin typeface="Times New Roman" pitchFamily="18" charset="0"/>
              </a:rPr>
              <a:t>                                           </a:t>
            </a:r>
            <a:r>
              <a:rPr lang="en-US" b="0" baseline="0">
                <a:latin typeface="Times New Roman" pitchFamily="18" charset="0"/>
              </a:rPr>
              <a:t>.</a:t>
            </a:r>
          </a:p>
        </p:txBody>
      </p:sp>
      <p:pic>
        <p:nvPicPr>
          <p:cNvPr id="3154952" name="Picture 8" descr="Pink tissue pape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19288" y="5091113"/>
            <a:ext cx="323850" cy="7620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154954" name="Picture 10" descr="Pink tissue pape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34000" y="2943225"/>
            <a:ext cx="3048000" cy="371475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lide Number Placeholder 5"/>
          <p:cNvSpPr>
            <a:spLocks noGrp="1"/>
          </p:cNvSpPr>
          <p:nvPr>
            <p:ph type="sldNum" sz="quarter" idx="10"/>
          </p:nvPr>
        </p:nvSpPr>
        <p:spPr/>
        <p:txBody>
          <a:bodyPr/>
          <a:lstStyle/>
          <a:p>
            <a:fld id="{CD8C35B2-CE41-4575-90A2-B41114DB724D}" type="slidenum">
              <a:rPr lang="en-US"/>
              <a:pPr/>
              <a:t>11</a:t>
            </a:fld>
            <a:endParaRPr lang="en-CA"/>
          </a:p>
        </p:txBody>
      </p:sp>
      <p:sp>
        <p:nvSpPr>
          <p:cNvPr id="15" name="Footer Placeholder 6"/>
          <p:cNvSpPr>
            <a:spLocks noGrp="1"/>
          </p:cNvSpPr>
          <p:nvPr>
            <p:ph type="ftr" sz="quarter" idx="11"/>
          </p:nvPr>
        </p:nvSpPr>
        <p:spPr/>
        <p:txBody>
          <a:bodyPr/>
          <a:lstStyle/>
          <a:p>
            <a:r>
              <a:rPr lang="en-US"/>
              <a:t>© 2010 Pearson Education, Inc.  All rights reserved</a:t>
            </a:r>
          </a:p>
        </p:txBody>
      </p:sp>
      <p:sp>
        <p:nvSpPr>
          <p:cNvPr id="3156994" name="Text Box 4"/>
          <p:cNvSpPr txBox="1">
            <a:spLocks noChangeArrowheads="1"/>
          </p:cNvSpPr>
          <p:nvPr/>
        </p:nvSpPr>
        <p:spPr bwMode="auto">
          <a:xfrm>
            <a:off x="609600" y="990601"/>
            <a:ext cx="4181475" cy="5638800"/>
          </a:xfrm>
          <a:prstGeom prst="rect">
            <a:avLst/>
          </a:prstGeom>
          <a:solidFill>
            <a:srgbClr val="FAF2D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fontAlgn="base">
              <a:spcBef>
                <a:spcPct val="0"/>
              </a:spcBef>
              <a:spcAft>
                <a:spcPct val="0"/>
              </a:spcAft>
              <a:defRPr sz="2400">
                <a:solidFill>
                  <a:schemeClr val="tx1"/>
                </a:solidFill>
                <a:latin typeface="Arial" charset="0"/>
              </a:defRPr>
            </a:lvl6pPr>
            <a:lvl7pPr marL="2971800" indent="-228600" fontAlgn="base">
              <a:spcBef>
                <a:spcPct val="0"/>
              </a:spcBef>
              <a:spcAft>
                <a:spcPct val="0"/>
              </a:spcAft>
              <a:defRPr sz="2400">
                <a:solidFill>
                  <a:schemeClr val="tx1"/>
                </a:solidFill>
                <a:latin typeface="Arial" charset="0"/>
              </a:defRPr>
            </a:lvl7pPr>
            <a:lvl8pPr marL="3429000" indent="-228600" fontAlgn="base">
              <a:spcBef>
                <a:spcPct val="0"/>
              </a:spcBef>
              <a:spcAft>
                <a:spcPct val="0"/>
              </a:spcAft>
              <a:defRPr sz="2400">
                <a:solidFill>
                  <a:schemeClr val="tx1"/>
                </a:solidFill>
                <a:latin typeface="Arial" charset="0"/>
              </a:defRPr>
            </a:lvl8pPr>
            <a:lvl9pPr marL="3886200" indent="-228600" fontAlgn="base">
              <a:spcBef>
                <a:spcPct val="0"/>
              </a:spcBef>
              <a:spcAft>
                <a:spcPct val="0"/>
              </a:spcAft>
              <a:defRPr sz="2400">
                <a:solidFill>
                  <a:schemeClr val="tx1"/>
                </a:solidFill>
                <a:latin typeface="Arial" charset="0"/>
              </a:defRPr>
            </a:lvl9pPr>
          </a:lstStyle>
          <a:p>
            <a:pPr>
              <a:spcBef>
                <a:spcPct val="50000"/>
              </a:spcBef>
            </a:pPr>
            <a:r>
              <a:rPr lang="en-US" baseline="0" dirty="0">
                <a:solidFill>
                  <a:srgbClr val="C8225D"/>
                </a:solidFill>
                <a:latin typeface="Times New Roman" pitchFamily="18" charset="0"/>
              </a:rPr>
              <a:t>OBJECTIVE</a:t>
            </a:r>
            <a:r>
              <a:rPr lang="en-US" baseline="0" dirty="0">
                <a:latin typeface="Times New Roman" pitchFamily="18" charset="0"/>
              </a:rPr>
              <a:t> </a:t>
            </a:r>
            <a:r>
              <a:rPr lang="en-US" b="0" i="1" baseline="0" dirty="0">
                <a:latin typeface="Times New Roman" pitchFamily="18" charset="0"/>
              </a:rPr>
              <a:t>Graph a function of the form </a:t>
            </a:r>
            <a:r>
              <a:rPr lang="es-ES" b="0" i="1" baseline="0" dirty="0">
                <a:latin typeface="Times New Roman" pitchFamily="18" charset="0"/>
              </a:rPr>
              <a:t>y</a:t>
            </a:r>
            <a:r>
              <a:rPr lang="es-ES" b="0" i="1" baseline="0" dirty="0">
                <a:latin typeface="Times New Roman" pitchFamily="18" charset="0"/>
                <a:cs typeface="Times New Roman" pitchFamily="18" charset="0"/>
              </a:rPr>
              <a:t> </a:t>
            </a:r>
            <a:r>
              <a:rPr lang="es-ES" b="0" i="1" baseline="0" dirty="0">
                <a:latin typeface="Times New Roman" pitchFamily="18" charset="0"/>
              </a:rPr>
              <a:t>=</a:t>
            </a:r>
            <a:r>
              <a:rPr lang="es-ES" b="0" i="1" baseline="0" dirty="0">
                <a:latin typeface="Times New Roman" pitchFamily="18" charset="0"/>
                <a:cs typeface="Times New Roman" pitchFamily="18" charset="0"/>
              </a:rPr>
              <a:t> </a:t>
            </a:r>
            <a:r>
              <a:rPr lang="es-ES" b="0" i="1" baseline="0" dirty="0">
                <a:latin typeface="Times New Roman" pitchFamily="18" charset="0"/>
              </a:rPr>
              <a:t>a</a:t>
            </a:r>
            <a:r>
              <a:rPr lang="es-ES" b="0" i="1" baseline="0" dirty="0">
                <a:latin typeface="Times New Roman" pitchFamily="18" charset="0"/>
                <a:cs typeface="Times New Roman" pitchFamily="18" charset="0"/>
              </a:rPr>
              <a:t> </a:t>
            </a:r>
            <a:r>
              <a:rPr lang="es-ES" b="0" baseline="0" dirty="0">
                <a:latin typeface="Times New Roman" pitchFamily="18" charset="0"/>
              </a:rPr>
              <a:t>tan</a:t>
            </a:r>
            <a:r>
              <a:rPr lang="es-ES" b="0" i="1" baseline="0" dirty="0">
                <a:latin typeface="Times New Roman" pitchFamily="18" charset="0"/>
                <a:cs typeface="Times New Roman" pitchFamily="18" charset="0"/>
              </a:rPr>
              <a:t> </a:t>
            </a:r>
            <a:r>
              <a:rPr lang="es-ES" b="0" baseline="0" dirty="0">
                <a:latin typeface="Times New Roman" pitchFamily="18" charset="0"/>
              </a:rPr>
              <a:t>[</a:t>
            </a:r>
            <a:r>
              <a:rPr lang="es-ES" b="0" i="1" baseline="0" dirty="0">
                <a:latin typeface="Times New Roman" pitchFamily="18" charset="0"/>
              </a:rPr>
              <a:t>b</a:t>
            </a:r>
            <a:r>
              <a:rPr lang="es-ES" b="0" baseline="0" dirty="0">
                <a:latin typeface="Times New Roman" pitchFamily="18" charset="0"/>
              </a:rPr>
              <a:t>(</a:t>
            </a:r>
            <a:r>
              <a:rPr lang="es-ES" b="0" i="1" baseline="0" dirty="0">
                <a:latin typeface="Times New Roman" pitchFamily="18" charset="0"/>
              </a:rPr>
              <a:t>x – c</a:t>
            </a:r>
            <a:r>
              <a:rPr lang="es-ES" b="0" baseline="0" dirty="0" smtClean="0">
                <a:latin typeface="Times New Roman" pitchFamily="18" charset="0"/>
              </a:rPr>
              <a:t>)]</a:t>
            </a:r>
            <a:r>
              <a:rPr lang="es-ES" b="0" i="1" baseline="0" dirty="0" smtClean="0">
                <a:latin typeface="Times New Roman" pitchFamily="18" charset="0"/>
              </a:rPr>
              <a:t>, </a:t>
            </a:r>
            <a:r>
              <a:rPr lang="en-US" b="0" i="1" baseline="0" dirty="0">
                <a:latin typeface="Times New Roman" pitchFamily="18" charset="0"/>
              </a:rPr>
              <a:t>where b</a:t>
            </a:r>
            <a:r>
              <a:rPr lang="en-US" b="0" i="1" baseline="0" dirty="0">
                <a:latin typeface="Times New Roman" pitchFamily="18" charset="0"/>
                <a:cs typeface="Times New Roman" pitchFamily="18" charset="0"/>
              </a:rPr>
              <a:t> </a:t>
            </a:r>
            <a:r>
              <a:rPr lang="en-US" b="0" i="1" baseline="0" dirty="0">
                <a:latin typeface="Times New Roman" pitchFamily="18" charset="0"/>
              </a:rPr>
              <a:t>&gt;</a:t>
            </a:r>
            <a:r>
              <a:rPr lang="en-US" b="0" i="1" baseline="0" dirty="0">
                <a:latin typeface="Times New Roman" pitchFamily="18" charset="0"/>
                <a:cs typeface="Times New Roman" pitchFamily="18" charset="0"/>
              </a:rPr>
              <a:t> </a:t>
            </a:r>
            <a:r>
              <a:rPr lang="en-US" b="0" i="1" baseline="0" dirty="0">
                <a:latin typeface="Times New Roman" pitchFamily="18" charset="0"/>
              </a:rPr>
              <a:t>0, by finding the period and phase shift</a:t>
            </a:r>
            <a:r>
              <a:rPr lang="en-US" b="0" i="1" baseline="0" dirty="0" smtClean="0">
                <a:latin typeface="Times New Roman" pitchFamily="18" charset="0"/>
              </a:rPr>
              <a:t>.</a:t>
            </a:r>
          </a:p>
          <a:p>
            <a:pPr>
              <a:spcBef>
                <a:spcPct val="50000"/>
              </a:spcBef>
            </a:pPr>
            <a:endParaRPr lang="en-US" b="0" i="1" baseline="0" dirty="0">
              <a:latin typeface="Times New Roman" pitchFamily="18" charset="0"/>
            </a:endParaRPr>
          </a:p>
          <a:p>
            <a:pPr>
              <a:spcBef>
                <a:spcPct val="50000"/>
              </a:spcBef>
            </a:pPr>
            <a:r>
              <a:rPr lang="en-US" baseline="0" dirty="0">
                <a:latin typeface="Times New Roman" pitchFamily="18" charset="0"/>
              </a:rPr>
              <a:t>Step 3 </a:t>
            </a:r>
            <a:r>
              <a:rPr lang="en-US" b="0" baseline="0" dirty="0">
                <a:latin typeface="Times New Roman" pitchFamily="18" charset="0"/>
              </a:rPr>
              <a:t>Divide the interval on the </a:t>
            </a:r>
            <a:r>
              <a:rPr lang="en-US" b="0" i="1" baseline="0" dirty="0">
                <a:latin typeface="Times New Roman" pitchFamily="18" charset="0"/>
              </a:rPr>
              <a:t>x</a:t>
            </a:r>
            <a:r>
              <a:rPr lang="en-US" b="0" baseline="0" dirty="0">
                <a:latin typeface="Times New Roman" pitchFamily="18" charset="0"/>
              </a:rPr>
              <a:t>-axis between the two vertical asymptotes into four equal parts,</a:t>
            </a:r>
          </a:p>
          <a:p>
            <a:pPr>
              <a:spcBef>
                <a:spcPct val="50000"/>
              </a:spcBef>
            </a:pPr>
            <a:r>
              <a:rPr lang="en-US" b="0" baseline="0" dirty="0">
                <a:latin typeface="Times New Roman" pitchFamily="18" charset="0"/>
              </a:rPr>
              <a:t>each of length</a:t>
            </a:r>
          </a:p>
        </p:txBody>
      </p:sp>
      <p:pic>
        <p:nvPicPr>
          <p:cNvPr id="3156996" name="Picture 4" descr="Pink tissue pap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43475" y="1524000"/>
            <a:ext cx="3209925" cy="8763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156997" name="Rectangle 5"/>
          <p:cNvSpPr>
            <a:spLocks noChangeArrowheads="1"/>
          </p:cNvSpPr>
          <p:nvPr/>
        </p:nvSpPr>
        <p:spPr bwMode="auto">
          <a:xfrm>
            <a:off x="609600" y="379413"/>
            <a:ext cx="2209800" cy="533400"/>
          </a:xfrm>
          <a:prstGeom prst="rect">
            <a:avLst/>
          </a:prstGeom>
          <a:solidFill>
            <a:srgbClr val="C8225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b="0" baseline="0">
                <a:solidFill>
                  <a:schemeClr val="bg1"/>
                </a:solidFill>
              </a:rPr>
              <a:t>EXAMPLE 1</a:t>
            </a:r>
          </a:p>
        </p:txBody>
      </p:sp>
      <p:sp>
        <p:nvSpPr>
          <p:cNvPr id="3156998" name="Rectangle 6"/>
          <p:cNvSpPr>
            <a:spLocks noChangeArrowheads="1"/>
          </p:cNvSpPr>
          <p:nvPr/>
        </p:nvSpPr>
        <p:spPr bwMode="auto">
          <a:xfrm>
            <a:off x="2817813" y="152400"/>
            <a:ext cx="6021387" cy="838200"/>
          </a:xfrm>
          <a:prstGeom prst="rect">
            <a:avLst/>
          </a:prstGeom>
          <a:noFill/>
          <a:ln w="25400">
            <a:solidFill>
              <a:schemeClr val="tx1"/>
            </a:solidFill>
            <a:miter lim="800000"/>
            <a:headEnd/>
            <a:tailEnd/>
          </a:ln>
          <a:effectLst/>
          <a:extLst>
            <a:ext uri="{909E8E84-426E-40DD-AFC4-6F175D3DCCD1}">
              <a14:hiddenFill xmlns:a14="http://schemas.microsoft.com/office/drawing/2010/main">
                <a:solidFill>
                  <a:srgbClr val="E7DA7D"/>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s-ES" sz="3000" b="0" baseline="0" dirty="0" err="1">
                <a:latin typeface="Times New Roman" pitchFamily="18" charset="0"/>
              </a:rPr>
              <a:t>Graphing</a:t>
            </a:r>
            <a:r>
              <a:rPr lang="es-ES" sz="3000" b="0" i="1" baseline="0" dirty="0">
                <a:latin typeface="Times New Roman" pitchFamily="18" charset="0"/>
              </a:rPr>
              <a:t> y = a </a:t>
            </a:r>
            <a:r>
              <a:rPr lang="es-ES" sz="3000" b="0" baseline="0" dirty="0">
                <a:latin typeface="Times New Roman" pitchFamily="18" charset="0"/>
              </a:rPr>
              <a:t>tan</a:t>
            </a:r>
            <a:r>
              <a:rPr lang="es-ES" sz="3000" b="0" i="1" baseline="0" dirty="0">
                <a:latin typeface="Times New Roman" pitchFamily="18" charset="0"/>
              </a:rPr>
              <a:t> b</a:t>
            </a:r>
            <a:r>
              <a:rPr lang="es-ES" sz="3000" b="0" baseline="0" dirty="0">
                <a:latin typeface="Times New Roman" pitchFamily="18" charset="0"/>
              </a:rPr>
              <a:t>(</a:t>
            </a:r>
            <a:r>
              <a:rPr lang="es-ES" sz="3000" b="0" i="1" baseline="0" dirty="0">
                <a:latin typeface="Times New Roman" pitchFamily="18" charset="0"/>
              </a:rPr>
              <a:t>x – c</a:t>
            </a:r>
            <a:r>
              <a:rPr lang="es-ES" sz="3000" b="0" baseline="0" dirty="0" smtClean="0">
                <a:latin typeface="Times New Roman" pitchFamily="18" charset="0"/>
              </a:rPr>
              <a:t>)</a:t>
            </a:r>
            <a:endParaRPr lang="en-US" sz="3000" b="0" i="1" baseline="0" dirty="0">
              <a:latin typeface="Times New Roman" pitchFamily="18" charset="0"/>
            </a:endParaRPr>
          </a:p>
        </p:txBody>
      </p:sp>
      <p:sp>
        <p:nvSpPr>
          <p:cNvPr id="1636357" name="Text Box 5"/>
          <p:cNvSpPr txBox="1">
            <a:spLocks noChangeArrowheads="1"/>
          </p:cNvSpPr>
          <p:nvPr/>
        </p:nvSpPr>
        <p:spPr bwMode="auto">
          <a:xfrm>
            <a:off x="4791075" y="1185863"/>
            <a:ext cx="4048125" cy="1214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fontAlgn="base">
              <a:spcBef>
                <a:spcPct val="0"/>
              </a:spcBef>
              <a:spcAft>
                <a:spcPct val="0"/>
              </a:spcAft>
              <a:defRPr sz="2400">
                <a:solidFill>
                  <a:schemeClr val="tx1"/>
                </a:solidFill>
                <a:latin typeface="Arial" charset="0"/>
              </a:defRPr>
            </a:lvl6pPr>
            <a:lvl7pPr marL="2971800" indent="-228600" fontAlgn="base">
              <a:spcBef>
                <a:spcPct val="0"/>
              </a:spcBef>
              <a:spcAft>
                <a:spcPct val="0"/>
              </a:spcAft>
              <a:defRPr sz="2400">
                <a:solidFill>
                  <a:schemeClr val="tx1"/>
                </a:solidFill>
                <a:latin typeface="Arial" charset="0"/>
              </a:defRPr>
            </a:lvl7pPr>
            <a:lvl8pPr marL="3429000" indent="-228600" fontAlgn="base">
              <a:spcBef>
                <a:spcPct val="0"/>
              </a:spcBef>
              <a:spcAft>
                <a:spcPct val="0"/>
              </a:spcAft>
              <a:defRPr sz="2400">
                <a:solidFill>
                  <a:schemeClr val="tx1"/>
                </a:solidFill>
                <a:latin typeface="Arial" charset="0"/>
              </a:defRPr>
            </a:lvl8pPr>
            <a:lvl9pPr marL="3886200" indent="-228600" fontAlgn="base">
              <a:spcBef>
                <a:spcPct val="0"/>
              </a:spcBef>
              <a:spcAft>
                <a:spcPct val="0"/>
              </a:spcAft>
              <a:defRPr sz="2400">
                <a:solidFill>
                  <a:schemeClr val="tx1"/>
                </a:solidFill>
                <a:latin typeface="Arial" charset="0"/>
              </a:defRPr>
            </a:lvl9pPr>
          </a:lstStyle>
          <a:p>
            <a:pPr>
              <a:spcBef>
                <a:spcPct val="50000"/>
              </a:spcBef>
            </a:pPr>
            <a:r>
              <a:rPr lang="en-US" baseline="0">
                <a:solidFill>
                  <a:srgbClr val="C8225D"/>
                </a:solidFill>
                <a:latin typeface="Times New Roman" pitchFamily="18" charset="0"/>
              </a:rPr>
              <a:t>EXAMPLE</a:t>
            </a:r>
            <a:r>
              <a:rPr lang="en-US" baseline="0">
                <a:latin typeface="Times New Roman" pitchFamily="18" charset="0"/>
              </a:rPr>
              <a:t> </a:t>
            </a:r>
            <a:r>
              <a:rPr lang="en-US" b="0" i="1" baseline="0">
                <a:latin typeface="Times New Roman" pitchFamily="18" charset="0"/>
              </a:rPr>
              <a:t>Graph</a:t>
            </a:r>
          </a:p>
          <a:p>
            <a:pPr>
              <a:spcBef>
                <a:spcPct val="50000"/>
              </a:spcBef>
            </a:pPr>
            <a:r>
              <a:rPr lang="en-US" b="0" i="1" baseline="0">
                <a:latin typeface="Times New Roman" pitchFamily="18" charset="0"/>
              </a:rPr>
              <a:t>                                           </a:t>
            </a:r>
            <a:r>
              <a:rPr lang="en-US" b="0" baseline="0">
                <a:latin typeface="Times New Roman" pitchFamily="18" charset="0"/>
              </a:rPr>
              <a:t>.</a:t>
            </a:r>
          </a:p>
        </p:txBody>
      </p:sp>
      <p:pic>
        <p:nvPicPr>
          <p:cNvPr id="3157002" name="Picture 10" descr="Pink tissue pape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66988" y="4319588"/>
            <a:ext cx="971550" cy="847725"/>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157003" name="Picture 11" descr="Pink tissue pape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38750" y="2943225"/>
            <a:ext cx="1009650" cy="942975"/>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 Box 5"/>
          <p:cNvSpPr txBox="1">
            <a:spLocks noChangeArrowheads="1"/>
          </p:cNvSpPr>
          <p:nvPr/>
        </p:nvSpPr>
        <p:spPr bwMode="auto">
          <a:xfrm>
            <a:off x="4791075" y="3205163"/>
            <a:ext cx="4200525" cy="1214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57200" indent="-457200">
              <a:defRPr sz="2400">
                <a:solidFill>
                  <a:schemeClr val="tx1"/>
                </a:solidFill>
                <a:latin typeface="Arial" charset="0"/>
              </a:defRPr>
            </a:lvl1pPr>
            <a:lvl2pPr marL="914400" indent="-457200">
              <a:defRPr sz="2400">
                <a:solidFill>
                  <a:schemeClr val="tx1"/>
                </a:solidFill>
                <a:latin typeface="Arial" charset="0"/>
              </a:defRPr>
            </a:lvl2pPr>
            <a:lvl3pPr marL="1371600" indent="-457200">
              <a:defRPr sz="2400">
                <a:solidFill>
                  <a:schemeClr val="tx1"/>
                </a:solidFill>
                <a:latin typeface="Arial" charset="0"/>
              </a:defRPr>
            </a:lvl3pPr>
            <a:lvl4pPr marL="1828800" indent="-457200">
              <a:defRPr sz="2400">
                <a:solidFill>
                  <a:schemeClr val="tx1"/>
                </a:solidFill>
                <a:latin typeface="Arial" charset="0"/>
              </a:defRPr>
            </a:lvl4pPr>
            <a:lvl5pPr marL="2286000" indent="-457200">
              <a:defRPr sz="2400">
                <a:solidFill>
                  <a:schemeClr val="tx1"/>
                </a:solidFill>
                <a:latin typeface="Arial" charset="0"/>
              </a:defRPr>
            </a:lvl5pPr>
            <a:lvl6pPr marL="2743200" indent="-457200" fontAlgn="base">
              <a:spcBef>
                <a:spcPct val="0"/>
              </a:spcBef>
              <a:spcAft>
                <a:spcPct val="0"/>
              </a:spcAft>
              <a:defRPr sz="2400">
                <a:solidFill>
                  <a:schemeClr val="tx1"/>
                </a:solidFill>
                <a:latin typeface="Arial" charset="0"/>
              </a:defRPr>
            </a:lvl6pPr>
            <a:lvl7pPr marL="3200400" indent="-457200" fontAlgn="base">
              <a:spcBef>
                <a:spcPct val="0"/>
              </a:spcBef>
              <a:spcAft>
                <a:spcPct val="0"/>
              </a:spcAft>
              <a:defRPr sz="2400">
                <a:solidFill>
                  <a:schemeClr val="tx1"/>
                </a:solidFill>
                <a:latin typeface="Arial" charset="0"/>
              </a:defRPr>
            </a:lvl7pPr>
            <a:lvl8pPr marL="3657600" indent="-457200" fontAlgn="base">
              <a:spcBef>
                <a:spcPct val="0"/>
              </a:spcBef>
              <a:spcAft>
                <a:spcPct val="0"/>
              </a:spcAft>
              <a:defRPr sz="2400">
                <a:solidFill>
                  <a:schemeClr val="tx1"/>
                </a:solidFill>
                <a:latin typeface="Arial" charset="0"/>
              </a:defRPr>
            </a:lvl8pPr>
            <a:lvl9pPr marL="4114800" indent="-457200" fontAlgn="base">
              <a:spcBef>
                <a:spcPct val="0"/>
              </a:spcBef>
              <a:spcAft>
                <a:spcPct val="0"/>
              </a:spcAft>
              <a:defRPr sz="2400">
                <a:solidFill>
                  <a:schemeClr val="tx1"/>
                </a:solidFill>
                <a:latin typeface="Arial" charset="0"/>
              </a:defRPr>
            </a:lvl9pPr>
          </a:lstStyle>
          <a:p>
            <a:pPr>
              <a:spcBef>
                <a:spcPct val="50000"/>
              </a:spcBef>
            </a:pPr>
            <a:r>
              <a:rPr lang="en-US" baseline="0">
                <a:latin typeface="Times New Roman" pitchFamily="18" charset="0"/>
              </a:rPr>
              <a:t>3.</a:t>
            </a:r>
            <a:r>
              <a:rPr lang="en-US" b="0" baseline="0">
                <a:latin typeface="Times New Roman" pitchFamily="18" charset="0"/>
              </a:rPr>
              <a:t>                has a length of</a:t>
            </a:r>
          </a:p>
          <a:p>
            <a:pPr>
              <a:spcBef>
                <a:spcPct val="150000"/>
              </a:spcBef>
            </a:pPr>
            <a:r>
              <a:rPr lang="en-US" b="0" baseline="0">
                <a:latin typeface="Times New Roman" pitchFamily="18" charset="0"/>
              </a:rPr>
              <a:t>and                          Division pts:</a:t>
            </a:r>
            <a:endParaRPr lang="en-US" baseline="0">
              <a:latin typeface="Times New Roman" pitchFamily="18" charset="0"/>
            </a:endParaRPr>
          </a:p>
        </p:txBody>
      </p:sp>
      <p:pic>
        <p:nvPicPr>
          <p:cNvPr id="3157005" name="Picture 13" descr="Pink tissue pape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229600" y="3081338"/>
            <a:ext cx="409575" cy="752475"/>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157006" name="Picture 14" descr="Pink tissue pape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410200" y="3886200"/>
            <a:ext cx="1752600" cy="9144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157007" name="Picture 15" descr="Pink tissue pape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814888" y="4838700"/>
            <a:ext cx="4067175" cy="8763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157008" name="Picture 16" descr="Pink tissue pape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857750" y="5715000"/>
            <a:ext cx="2981325" cy="8763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5"/>
          <p:cNvSpPr>
            <a:spLocks noGrp="1"/>
          </p:cNvSpPr>
          <p:nvPr>
            <p:ph type="sldNum" sz="quarter" idx="10"/>
          </p:nvPr>
        </p:nvSpPr>
        <p:spPr/>
        <p:txBody>
          <a:bodyPr/>
          <a:lstStyle/>
          <a:p>
            <a:fld id="{64BE040A-7413-4E13-A9BA-889D57193A0A}" type="slidenum">
              <a:rPr lang="en-US"/>
              <a:pPr/>
              <a:t>12</a:t>
            </a:fld>
            <a:endParaRPr lang="en-CA"/>
          </a:p>
        </p:txBody>
      </p:sp>
      <p:sp>
        <p:nvSpPr>
          <p:cNvPr id="9" name="Footer Placeholder 6"/>
          <p:cNvSpPr>
            <a:spLocks noGrp="1"/>
          </p:cNvSpPr>
          <p:nvPr>
            <p:ph type="ftr" sz="quarter" idx="11"/>
          </p:nvPr>
        </p:nvSpPr>
        <p:spPr/>
        <p:txBody>
          <a:bodyPr/>
          <a:lstStyle/>
          <a:p>
            <a:r>
              <a:rPr lang="en-US"/>
              <a:t>© 2010 Pearson Education, Inc.  All rights reserved</a:t>
            </a:r>
          </a:p>
        </p:txBody>
      </p:sp>
      <p:pic>
        <p:nvPicPr>
          <p:cNvPr id="3159054" name="Picture 14" descr="Pink tissue pap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43450" y="2871788"/>
            <a:ext cx="4324350" cy="379095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159042" name="Text Box 4"/>
          <p:cNvSpPr txBox="1">
            <a:spLocks noChangeArrowheads="1"/>
          </p:cNvSpPr>
          <p:nvPr/>
        </p:nvSpPr>
        <p:spPr bwMode="auto">
          <a:xfrm>
            <a:off x="609600" y="1190625"/>
            <a:ext cx="4181475" cy="5438775"/>
          </a:xfrm>
          <a:prstGeom prst="rect">
            <a:avLst/>
          </a:prstGeom>
          <a:solidFill>
            <a:srgbClr val="FAF2D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fontAlgn="base">
              <a:spcBef>
                <a:spcPct val="0"/>
              </a:spcBef>
              <a:spcAft>
                <a:spcPct val="0"/>
              </a:spcAft>
              <a:defRPr sz="2400">
                <a:solidFill>
                  <a:schemeClr val="tx1"/>
                </a:solidFill>
                <a:latin typeface="Arial" charset="0"/>
              </a:defRPr>
            </a:lvl6pPr>
            <a:lvl7pPr marL="2971800" indent="-228600" fontAlgn="base">
              <a:spcBef>
                <a:spcPct val="0"/>
              </a:spcBef>
              <a:spcAft>
                <a:spcPct val="0"/>
              </a:spcAft>
              <a:defRPr sz="2400">
                <a:solidFill>
                  <a:schemeClr val="tx1"/>
                </a:solidFill>
                <a:latin typeface="Arial" charset="0"/>
              </a:defRPr>
            </a:lvl7pPr>
            <a:lvl8pPr marL="3429000" indent="-228600" fontAlgn="base">
              <a:spcBef>
                <a:spcPct val="0"/>
              </a:spcBef>
              <a:spcAft>
                <a:spcPct val="0"/>
              </a:spcAft>
              <a:defRPr sz="2400">
                <a:solidFill>
                  <a:schemeClr val="tx1"/>
                </a:solidFill>
                <a:latin typeface="Arial" charset="0"/>
              </a:defRPr>
            </a:lvl8pPr>
            <a:lvl9pPr marL="3886200" indent="-228600" fontAlgn="base">
              <a:spcBef>
                <a:spcPct val="0"/>
              </a:spcBef>
              <a:spcAft>
                <a:spcPct val="0"/>
              </a:spcAft>
              <a:defRPr sz="2400">
                <a:solidFill>
                  <a:schemeClr val="tx1"/>
                </a:solidFill>
                <a:latin typeface="Arial" charset="0"/>
              </a:defRPr>
            </a:lvl9pPr>
          </a:lstStyle>
          <a:p>
            <a:pPr>
              <a:spcBef>
                <a:spcPct val="50000"/>
              </a:spcBef>
            </a:pPr>
            <a:r>
              <a:rPr lang="en-US" baseline="0" dirty="0">
                <a:solidFill>
                  <a:srgbClr val="C8225D"/>
                </a:solidFill>
                <a:latin typeface="Times New Roman" pitchFamily="18" charset="0"/>
              </a:rPr>
              <a:t>OBJECTIVE</a:t>
            </a:r>
            <a:r>
              <a:rPr lang="en-US" baseline="0" dirty="0">
                <a:latin typeface="Times New Roman" pitchFamily="18" charset="0"/>
              </a:rPr>
              <a:t> </a:t>
            </a:r>
            <a:r>
              <a:rPr lang="en-US" b="0" i="1" baseline="0" dirty="0">
                <a:latin typeface="Times New Roman" pitchFamily="18" charset="0"/>
              </a:rPr>
              <a:t>Graph a function of the form </a:t>
            </a:r>
            <a:r>
              <a:rPr lang="es-ES" b="0" i="1" baseline="0" dirty="0">
                <a:latin typeface="Times New Roman" pitchFamily="18" charset="0"/>
              </a:rPr>
              <a:t>y</a:t>
            </a:r>
            <a:r>
              <a:rPr lang="es-ES" b="0" i="1" baseline="0" dirty="0">
                <a:latin typeface="Times New Roman" pitchFamily="18" charset="0"/>
                <a:cs typeface="Times New Roman" pitchFamily="18" charset="0"/>
              </a:rPr>
              <a:t> </a:t>
            </a:r>
            <a:r>
              <a:rPr lang="es-ES" b="0" i="1" baseline="0" dirty="0">
                <a:latin typeface="Times New Roman" pitchFamily="18" charset="0"/>
              </a:rPr>
              <a:t>=</a:t>
            </a:r>
            <a:r>
              <a:rPr lang="es-ES" b="0" i="1" baseline="0" dirty="0">
                <a:latin typeface="Times New Roman" pitchFamily="18" charset="0"/>
                <a:cs typeface="Times New Roman" pitchFamily="18" charset="0"/>
              </a:rPr>
              <a:t> </a:t>
            </a:r>
            <a:r>
              <a:rPr lang="es-ES" b="0" i="1" baseline="0" dirty="0">
                <a:latin typeface="Times New Roman" pitchFamily="18" charset="0"/>
              </a:rPr>
              <a:t>a</a:t>
            </a:r>
            <a:r>
              <a:rPr lang="es-ES" b="0" i="1" baseline="0" dirty="0">
                <a:latin typeface="Times New Roman" pitchFamily="18" charset="0"/>
                <a:cs typeface="Times New Roman" pitchFamily="18" charset="0"/>
              </a:rPr>
              <a:t> </a:t>
            </a:r>
            <a:r>
              <a:rPr lang="es-ES" b="0" baseline="0" dirty="0">
                <a:latin typeface="Times New Roman" pitchFamily="18" charset="0"/>
              </a:rPr>
              <a:t>tan</a:t>
            </a:r>
            <a:r>
              <a:rPr lang="es-ES" b="0" i="1" baseline="0" dirty="0">
                <a:latin typeface="Times New Roman" pitchFamily="18" charset="0"/>
                <a:cs typeface="Times New Roman" pitchFamily="18" charset="0"/>
              </a:rPr>
              <a:t> </a:t>
            </a:r>
            <a:r>
              <a:rPr lang="es-ES" b="0" baseline="0" dirty="0">
                <a:latin typeface="Times New Roman" pitchFamily="18" charset="0"/>
              </a:rPr>
              <a:t>[</a:t>
            </a:r>
            <a:r>
              <a:rPr lang="es-ES" b="0" i="1" baseline="0" dirty="0">
                <a:latin typeface="Times New Roman" pitchFamily="18" charset="0"/>
              </a:rPr>
              <a:t>b</a:t>
            </a:r>
            <a:r>
              <a:rPr lang="es-ES" b="0" baseline="0" dirty="0">
                <a:latin typeface="Times New Roman" pitchFamily="18" charset="0"/>
              </a:rPr>
              <a:t>(</a:t>
            </a:r>
            <a:r>
              <a:rPr lang="es-ES" b="0" i="1" baseline="0" dirty="0">
                <a:latin typeface="Times New Roman" pitchFamily="18" charset="0"/>
              </a:rPr>
              <a:t>x – c</a:t>
            </a:r>
            <a:r>
              <a:rPr lang="es-ES" b="0" baseline="0" dirty="0" smtClean="0">
                <a:latin typeface="Times New Roman" pitchFamily="18" charset="0"/>
              </a:rPr>
              <a:t>)]</a:t>
            </a:r>
            <a:r>
              <a:rPr lang="es-ES" b="0" i="1" baseline="0" dirty="0" smtClean="0">
                <a:latin typeface="Times New Roman" pitchFamily="18" charset="0"/>
              </a:rPr>
              <a:t>, </a:t>
            </a:r>
            <a:r>
              <a:rPr lang="en-US" b="0" i="1" baseline="0" dirty="0">
                <a:latin typeface="Times New Roman" pitchFamily="18" charset="0"/>
              </a:rPr>
              <a:t>where b</a:t>
            </a:r>
            <a:r>
              <a:rPr lang="en-US" b="0" i="1" baseline="0" dirty="0">
                <a:latin typeface="Times New Roman" pitchFamily="18" charset="0"/>
                <a:cs typeface="Times New Roman" pitchFamily="18" charset="0"/>
              </a:rPr>
              <a:t> </a:t>
            </a:r>
            <a:r>
              <a:rPr lang="en-US" b="0" i="1" baseline="0" dirty="0">
                <a:latin typeface="Times New Roman" pitchFamily="18" charset="0"/>
              </a:rPr>
              <a:t>&gt;</a:t>
            </a:r>
            <a:r>
              <a:rPr lang="en-US" b="0" i="1" baseline="0" dirty="0">
                <a:latin typeface="Times New Roman" pitchFamily="18" charset="0"/>
                <a:cs typeface="Times New Roman" pitchFamily="18" charset="0"/>
              </a:rPr>
              <a:t> </a:t>
            </a:r>
            <a:r>
              <a:rPr lang="en-US" b="0" i="1" baseline="0" dirty="0">
                <a:latin typeface="Times New Roman" pitchFamily="18" charset="0"/>
              </a:rPr>
              <a:t>0, by finding the period and phase shift.</a:t>
            </a:r>
          </a:p>
          <a:p>
            <a:pPr>
              <a:spcBef>
                <a:spcPct val="50000"/>
              </a:spcBef>
            </a:pPr>
            <a:r>
              <a:rPr lang="en-US" baseline="0" dirty="0">
                <a:latin typeface="Times New Roman" pitchFamily="18" charset="0"/>
              </a:rPr>
              <a:t>Step 4 </a:t>
            </a:r>
            <a:r>
              <a:rPr lang="en-US" b="0" baseline="0" dirty="0">
                <a:latin typeface="Times New Roman" pitchFamily="18" charset="0"/>
              </a:rPr>
              <a:t>Evaluate the function at the three </a:t>
            </a:r>
            <a:r>
              <a:rPr lang="en-US" b="0" i="1" baseline="0" dirty="0">
                <a:latin typeface="Times New Roman" pitchFamily="18" charset="0"/>
              </a:rPr>
              <a:t>x</a:t>
            </a:r>
            <a:r>
              <a:rPr lang="en-US" b="0" baseline="0" dirty="0">
                <a:latin typeface="Times New Roman" pitchFamily="18" charset="0"/>
              </a:rPr>
              <a:t> values found in Step 3 that are the division points of the interval.</a:t>
            </a:r>
          </a:p>
        </p:txBody>
      </p:sp>
      <p:pic>
        <p:nvPicPr>
          <p:cNvPr id="3159043" name="Picture 3" descr="Pink tissue pape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43475" y="1524000"/>
            <a:ext cx="3209925" cy="8763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159044" name="Rectangle 4"/>
          <p:cNvSpPr>
            <a:spLocks noChangeArrowheads="1"/>
          </p:cNvSpPr>
          <p:nvPr/>
        </p:nvSpPr>
        <p:spPr bwMode="auto">
          <a:xfrm>
            <a:off x="609600" y="379413"/>
            <a:ext cx="2209800" cy="533400"/>
          </a:xfrm>
          <a:prstGeom prst="rect">
            <a:avLst/>
          </a:prstGeom>
          <a:solidFill>
            <a:srgbClr val="C8225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b="0" baseline="0">
                <a:solidFill>
                  <a:schemeClr val="bg1"/>
                </a:solidFill>
              </a:rPr>
              <a:t>EXAMPLE 1</a:t>
            </a:r>
          </a:p>
        </p:txBody>
      </p:sp>
      <p:sp>
        <p:nvSpPr>
          <p:cNvPr id="3159045" name="Rectangle 5"/>
          <p:cNvSpPr>
            <a:spLocks noChangeArrowheads="1"/>
          </p:cNvSpPr>
          <p:nvPr/>
        </p:nvSpPr>
        <p:spPr bwMode="auto">
          <a:xfrm>
            <a:off x="2817813" y="152400"/>
            <a:ext cx="6021387" cy="990600"/>
          </a:xfrm>
          <a:prstGeom prst="rect">
            <a:avLst/>
          </a:prstGeom>
          <a:noFill/>
          <a:ln w="25400">
            <a:solidFill>
              <a:schemeClr val="tx1"/>
            </a:solidFill>
            <a:miter lim="800000"/>
            <a:headEnd/>
            <a:tailEnd/>
          </a:ln>
          <a:effectLst/>
          <a:extLst>
            <a:ext uri="{909E8E84-426E-40DD-AFC4-6F175D3DCCD1}">
              <a14:hiddenFill xmlns:a14="http://schemas.microsoft.com/office/drawing/2010/main">
                <a:solidFill>
                  <a:srgbClr val="E7DA7D"/>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s-ES" sz="3000" b="0" baseline="0" dirty="0" err="1">
                <a:latin typeface="Times New Roman" pitchFamily="18" charset="0"/>
              </a:rPr>
              <a:t>Graphing</a:t>
            </a:r>
            <a:r>
              <a:rPr lang="es-ES" sz="3000" b="0" i="1" baseline="0" dirty="0">
                <a:latin typeface="Times New Roman" pitchFamily="18" charset="0"/>
              </a:rPr>
              <a:t> y = a </a:t>
            </a:r>
            <a:r>
              <a:rPr lang="es-ES" sz="3000" b="0" baseline="0" dirty="0">
                <a:latin typeface="Times New Roman" pitchFamily="18" charset="0"/>
              </a:rPr>
              <a:t>tan</a:t>
            </a:r>
            <a:r>
              <a:rPr lang="es-ES" sz="3000" b="0" i="1" baseline="0" dirty="0">
                <a:latin typeface="Times New Roman" pitchFamily="18" charset="0"/>
              </a:rPr>
              <a:t> b</a:t>
            </a:r>
            <a:r>
              <a:rPr lang="es-ES" sz="3000" b="0" baseline="0" dirty="0">
                <a:latin typeface="Times New Roman" pitchFamily="18" charset="0"/>
              </a:rPr>
              <a:t>(</a:t>
            </a:r>
            <a:r>
              <a:rPr lang="es-ES" sz="3000" b="0" i="1" baseline="0" dirty="0">
                <a:latin typeface="Times New Roman" pitchFamily="18" charset="0"/>
              </a:rPr>
              <a:t>x – c</a:t>
            </a:r>
            <a:r>
              <a:rPr lang="es-ES" sz="3000" b="0" baseline="0" dirty="0" smtClean="0">
                <a:latin typeface="Times New Roman" pitchFamily="18" charset="0"/>
              </a:rPr>
              <a:t>)</a:t>
            </a:r>
            <a:endParaRPr lang="en-US" sz="3000" b="0" i="1" baseline="0" dirty="0">
              <a:latin typeface="Times New Roman" pitchFamily="18" charset="0"/>
            </a:endParaRPr>
          </a:p>
        </p:txBody>
      </p:sp>
      <p:sp>
        <p:nvSpPr>
          <p:cNvPr id="1636357" name="Text Box 5"/>
          <p:cNvSpPr txBox="1">
            <a:spLocks noChangeArrowheads="1"/>
          </p:cNvSpPr>
          <p:nvPr/>
        </p:nvSpPr>
        <p:spPr bwMode="auto">
          <a:xfrm>
            <a:off x="4791075" y="1185863"/>
            <a:ext cx="4048125" cy="1214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fontAlgn="base">
              <a:spcBef>
                <a:spcPct val="0"/>
              </a:spcBef>
              <a:spcAft>
                <a:spcPct val="0"/>
              </a:spcAft>
              <a:defRPr sz="2400">
                <a:solidFill>
                  <a:schemeClr val="tx1"/>
                </a:solidFill>
                <a:latin typeface="Arial" charset="0"/>
              </a:defRPr>
            </a:lvl6pPr>
            <a:lvl7pPr marL="2971800" indent="-228600" fontAlgn="base">
              <a:spcBef>
                <a:spcPct val="0"/>
              </a:spcBef>
              <a:spcAft>
                <a:spcPct val="0"/>
              </a:spcAft>
              <a:defRPr sz="2400">
                <a:solidFill>
                  <a:schemeClr val="tx1"/>
                </a:solidFill>
                <a:latin typeface="Arial" charset="0"/>
              </a:defRPr>
            </a:lvl7pPr>
            <a:lvl8pPr marL="3429000" indent="-228600" fontAlgn="base">
              <a:spcBef>
                <a:spcPct val="0"/>
              </a:spcBef>
              <a:spcAft>
                <a:spcPct val="0"/>
              </a:spcAft>
              <a:defRPr sz="2400">
                <a:solidFill>
                  <a:schemeClr val="tx1"/>
                </a:solidFill>
                <a:latin typeface="Arial" charset="0"/>
              </a:defRPr>
            </a:lvl8pPr>
            <a:lvl9pPr marL="3886200" indent="-228600" fontAlgn="base">
              <a:spcBef>
                <a:spcPct val="0"/>
              </a:spcBef>
              <a:spcAft>
                <a:spcPct val="0"/>
              </a:spcAft>
              <a:defRPr sz="2400">
                <a:solidFill>
                  <a:schemeClr val="tx1"/>
                </a:solidFill>
                <a:latin typeface="Arial" charset="0"/>
              </a:defRPr>
            </a:lvl9pPr>
          </a:lstStyle>
          <a:p>
            <a:pPr>
              <a:spcBef>
                <a:spcPct val="50000"/>
              </a:spcBef>
            </a:pPr>
            <a:r>
              <a:rPr lang="en-US" baseline="0">
                <a:solidFill>
                  <a:srgbClr val="C8225D"/>
                </a:solidFill>
                <a:latin typeface="Times New Roman" pitchFamily="18" charset="0"/>
              </a:rPr>
              <a:t>EXAMPLE</a:t>
            </a:r>
            <a:r>
              <a:rPr lang="en-US" baseline="0">
                <a:latin typeface="Times New Roman" pitchFamily="18" charset="0"/>
              </a:rPr>
              <a:t> </a:t>
            </a:r>
            <a:r>
              <a:rPr lang="en-US" b="0" i="1" baseline="0">
                <a:latin typeface="Times New Roman" pitchFamily="18" charset="0"/>
              </a:rPr>
              <a:t>Graph</a:t>
            </a:r>
          </a:p>
          <a:p>
            <a:pPr>
              <a:spcBef>
                <a:spcPct val="50000"/>
              </a:spcBef>
            </a:pPr>
            <a:r>
              <a:rPr lang="en-US" b="0" i="1" baseline="0">
                <a:latin typeface="Times New Roman" pitchFamily="18" charset="0"/>
              </a:rPr>
              <a:t>                                           </a:t>
            </a:r>
            <a:r>
              <a:rPr lang="en-US" b="0" baseline="0">
                <a:latin typeface="Times New Roman" pitchFamily="18" charset="0"/>
              </a:rPr>
              <a:t>.</a:t>
            </a:r>
          </a:p>
        </p:txBody>
      </p:sp>
    </p:spTree>
  </p:cSld>
  <p:clrMapOvr>
    <a:masterClrMapping/>
  </p:clrMapOvr>
  <p:transition spd="med"/>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5"/>
          <p:cNvSpPr>
            <a:spLocks noGrp="1"/>
          </p:cNvSpPr>
          <p:nvPr>
            <p:ph type="sldNum" sz="quarter" idx="10"/>
          </p:nvPr>
        </p:nvSpPr>
        <p:spPr/>
        <p:txBody>
          <a:bodyPr/>
          <a:lstStyle/>
          <a:p>
            <a:fld id="{03FDCBF5-FC7D-4FB0-868C-E1DEABF3A9C7}" type="slidenum">
              <a:rPr lang="en-US"/>
              <a:pPr/>
              <a:t>13</a:t>
            </a:fld>
            <a:endParaRPr lang="en-CA"/>
          </a:p>
        </p:txBody>
      </p:sp>
      <p:sp>
        <p:nvSpPr>
          <p:cNvPr id="10" name="Footer Placeholder 6"/>
          <p:cNvSpPr>
            <a:spLocks noGrp="1"/>
          </p:cNvSpPr>
          <p:nvPr>
            <p:ph type="ftr" sz="quarter" idx="11"/>
          </p:nvPr>
        </p:nvSpPr>
        <p:spPr/>
        <p:txBody>
          <a:bodyPr/>
          <a:lstStyle/>
          <a:p>
            <a:r>
              <a:rPr lang="en-US"/>
              <a:t>© 2010 Pearson Education, Inc.  All rights reserved</a:t>
            </a:r>
          </a:p>
        </p:txBody>
      </p:sp>
      <p:pic>
        <p:nvPicPr>
          <p:cNvPr id="3161097" name="Picture 9" descr="Pink tissue pap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00613" y="2314575"/>
            <a:ext cx="4181475" cy="43434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161091" name="Text Box 4"/>
          <p:cNvSpPr txBox="1">
            <a:spLocks noChangeArrowheads="1"/>
          </p:cNvSpPr>
          <p:nvPr/>
        </p:nvSpPr>
        <p:spPr bwMode="auto">
          <a:xfrm>
            <a:off x="609600" y="990601"/>
            <a:ext cx="4181475" cy="5638800"/>
          </a:xfrm>
          <a:prstGeom prst="rect">
            <a:avLst/>
          </a:prstGeom>
          <a:solidFill>
            <a:srgbClr val="FAF2DA"/>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fontAlgn="base">
              <a:spcBef>
                <a:spcPct val="0"/>
              </a:spcBef>
              <a:spcAft>
                <a:spcPct val="0"/>
              </a:spcAft>
              <a:defRPr sz="2400">
                <a:solidFill>
                  <a:schemeClr val="tx1"/>
                </a:solidFill>
                <a:latin typeface="Arial" charset="0"/>
              </a:defRPr>
            </a:lvl6pPr>
            <a:lvl7pPr marL="2971800" indent="-228600" fontAlgn="base">
              <a:spcBef>
                <a:spcPct val="0"/>
              </a:spcBef>
              <a:spcAft>
                <a:spcPct val="0"/>
              </a:spcAft>
              <a:defRPr sz="2400">
                <a:solidFill>
                  <a:schemeClr val="tx1"/>
                </a:solidFill>
                <a:latin typeface="Arial" charset="0"/>
              </a:defRPr>
            </a:lvl7pPr>
            <a:lvl8pPr marL="3429000" indent="-228600" fontAlgn="base">
              <a:spcBef>
                <a:spcPct val="0"/>
              </a:spcBef>
              <a:spcAft>
                <a:spcPct val="0"/>
              </a:spcAft>
              <a:defRPr sz="2400">
                <a:solidFill>
                  <a:schemeClr val="tx1"/>
                </a:solidFill>
                <a:latin typeface="Arial" charset="0"/>
              </a:defRPr>
            </a:lvl8pPr>
            <a:lvl9pPr marL="3886200" indent="-228600" fontAlgn="base">
              <a:spcBef>
                <a:spcPct val="0"/>
              </a:spcBef>
              <a:spcAft>
                <a:spcPct val="0"/>
              </a:spcAft>
              <a:defRPr sz="2400">
                <a:solidFill>
                  <a:schemeClr val="tx1"/>
                </a:solidFill>
                <a:latin typeface="Arial" charset="0"/>
              </a:defRPr>
            </a:lvl9pPr>
          </a:lstStyle>
          <a:p>
            <a:pPr>
              <a:spcBef>
                <a:spcPct val="50000"/>
              </a:spcBef>
            </a:pPr>
            <a:r>
              <a:rPr lang="en-US" baseline="0" dirty="0">
                <a:solidFill>
                  <a:srgbClr val="C8225D"/>
                </a:solidFill>
                <a:latin typeface="Times New Roman" pitchFamily="18" charset="0"/>
              </a:rPr>
              <a:t>OBJECTIVE</a:t>
            </a:r>
            <a:r>
              <a:rPr lang="en-US" baseline="0" dirty="0">
                <a:latin typeface="Times New Roman" pitchFamily="18" charset="0"/>
              </a:rPr>
              <a:t> </a:t>
            </a:r>
            <a:r>
              <a:rPr lang="en-US" b="0" i="1" baseline="0" dirty="0">
                <a:latin typeface="Times New Roman" pitchFamily="18" charset="0"/>
              </a:rPr>
              <a:t>Graph a function of the form </a:t>
            </a:r>
            <a:r>
              <a:rPr lang="es-ES" b="0" i="1" baseline="0" dirty="0">
                <a:latin typeface="Times New Roman" pitchFamily="18" charset="0"/>
              </a:rPr>
              <a:t>y</a:t>
            </a:r>
            <a:r>
              <a:rPr lang="es-ES" b="0" i="1" baseline="0" dirty="0">
                <a:latin typeface="Times New Roman" pitchFamily="18" charset="0"/>
                <a:cs typeface="Times New Roman" pitchFamily="18" charset="0"/>
              </a:rPr>
              <a:t> </a:t>
            </a:r>
            <a:r>
              <a:rPr lang="es-ES" b="0" i="1" baseline="0" dirty="0">
                <a:latin typeface="Times New Roman" pitchFamily="18" charset="0"/>
              </a:rPr>
              <a:t>=</a:t>
            </a:r>
            <a:r>
              <a:rPr lang="es-ES" b="0" i="1" baseline="0" dirty="0">
                <a:latin typeface="Times New Roman" pitchFamily="18" charset="0"/>
                <a:cs typeface="Times New Roman" pitchFamily="18" charset="0"/>
              </a:rPr>
              <a:t> </a:t>
            </a:r>
            <a:r>
              <a:rPr lang="es-ES" b="0" i="1" baseline="0" dirty="0">
                <a:latin typeface="Times New Roman" pitchFamily="18" charset="0"/>
              </a:rPr>
              <a:t>a</a:t>
            </a:r>
            <a:r>
              <a:rPr lang="es-ES" b="0" i="1" baseline="0" dirty="0">
                <a:latin typeface="Times New Roman" pitchFamily="18" charset="0"/>
                <a:cs typeface="Times New Roman" pitchFamily="18" charset="0"/>
              </a:rPr>
              <a:t> </a:t>
            </a:r>
            <a:r>
              <a:rPr lang="es-ES" b="0" baseline="0" dirty="0">
                <a:latin typeface="Times New Roman" pitchFamily="18" charset="0"/>
              </a:rPr>
              <a:t>tan</a:t>
            </a:r>
            <a:r>
              <a:rPr lang="es-ES" b="0" i="1" baseline="0" dirty="0">
                <a:latin typeface="Times New Roman" pitchFamily="18" charset="0"/>
                <a:cs typeface="Times New Roman" pitchFamily="18" charset="0"/>
              </a:rPr>
              <a:t> </a:t>
            </a:r>
            <a:r>
              <a:rPr lang="es-ES" b="0" baseline="0" dirty="0">
                <a:latin typeface="Times New Roman" pitchFamily="18" charset="0"/>
              </a:rPr>
              <a:t>[</a:t>
            </a:r>
            <a:r>
              <a:rPr lang="es-ES" b="0" i="1" baseline="0" dirty="0">
                <a:latin typeface="Times New Roman" pitchFamily="18" charset="0"/>
              </a:rPr>
              <a:t>b</a:t>
            </a:r>
            <a:r>
              <a:rPr lang="es-ES" b="0" baseline="0" dirty="0">
                <a:latin typeface="Times New Roman" pitchFamily="18" charset="0"/>
              </a:rPr>
              <a:t>(</a:t>
            </a:r>
            <a:r>
              <a:rPr lang="es-ES" b="0" i="1" baseline="0" dirty="0">
                <a:latin typeface="Times New Roman" pitchFamily="18" charset="0"/>
              </a:rPr>
              <a:t>x – c</a:t>
            </a:r>
            <a:r>
              <a:rPr lang="es-ES" b="0" baseline="0" dirty="0" smtClean="0">
                <a:latin typeface="Times New Roman" pitchFamily="18" charset="0"/>
              </a:rPr>
              <a:t>)]</a:t>
            </a:r>
            <a:r>
              <a:rPr lang="es-ES" b="0" i="1" baseline="0" dirty="0" smtClean="0">
                <a:latin typeface="Times New Roman" pitchFamily="18" charset="0"/>
              </a:rPr>
              <a:t>, </a:t>
            </a:r>
            <a:r>
              <a:rPr lang="en-US" b="0" i="1" baseline="0" dirty="0">
                <a:latin typeface="Times New Roman" pitchFamily="18" charset="0"/>
              </a:rPr>
              <a:t>where b</a:t>
            </a:r>
            <a:r>
              <a:rPr lang="en-US" b="0" i="1" baseline="0" dirty="0">
                <a:latin typeface="Times New Roman" pitchFamily="18" charset="0"/>
                <a:cs typeface="Times New Roman" pitchFamily="18" charset="0"/>
              </a:rPr>
              <a:t> </a:t>
            </a:r>
            <a:r>
              <a:rPr lang="en-US" b="0" i="1" baseline="0" dirty="0">
                <a:latin typeface="Times New Roman" pitchFamily="18" charset="0"/>
              </a:rPr>
              <a:t>&gt;</a:t>
            </a:r>
            <a:r>
              <a:rPr lang="en-US" b="0" i="1" baseline="0" dirty="0">
                <a:latin typeface="Times New Roman" pitchFamily="18" charset="0"/>
                <a:cs typeface="Times New Roman" pitchFamily="18" charset="0"/>
              </a:rPr>
              <a:t> </a:t>
            </a:r>
            <a:r>
              <a:rPr lang="en-US" b="0" i="1" baseline="0" dirty="0">
                <a:latin typeface="Times New Roman" pitchFamily="18" charset="0"/>
              </a:rPr>
              <a:t>0, by finding the period and phase shift</a:t>
            </a:r>
            <a:r>
              <a:rPr lang="en-US" b="0" i="1" baseline="0" dirty="0" smtClean="0">
                <a:latin typeface="Times New Roman" pitchFamily="18" charset="0"/>
              </a:rPr>
              <a:t>.</a:t>
            </a:r>
          </a:p>
          <a:p>
            <a:pPr>
              <a:spcBef>
                <a:spcPct val="50000"/>
              </a:spcBef>
            </a:pPr>
            <a:endParaRPr lang="en-US" b="0" i="1" baseline="0" dirty="0">
              <a:latin typeface="Times New Roman" pitchFamily="18" charset="0"/>
            </a:endParaRPr>
          </a:p>
          <a:p>
            <a:pPr>
              <a:spcBef>
                <a:spcPct val="50000"/>
              </a:spcBef>
            </a:pPr>
            <a:r>
              <a:rPr lang="en-US" baseline="0" dirty="0">
                <a:latin typeface="Times New Roman" pitchFamily="18" charset="0"/>
              </a:rPr>
              <a:t>Step 5 </a:t>
            </a:r>
            <a:r>
              <a:rPr lang="en-US" b="0" baseline="0" dirty="0">
                <a:latin typeface="Times New Roman" pitchFamily="18" charset="0"/>
              </a:rPr>
              <a:t>Sketch the vertical asymptotes using the values found in Step 2. Connect the points in Step 4 with a smooth curve in the standard shape of a cycle for the given function. Repeat the graph to the left and </a:t>
            </a:r>
          </a:p>
          <a:p>
            <a:pPr>
              <a:spcBef>
                <a:spcPct val="50000"/>
              </a:spcBef>
            </a:pPr>
            <a:r>
              <a:rPr lang="en-US" b="0" baseline="0" dirty="0">
                <a:latin typeface="Times New Roman" pitchFamily="18" charset="0"/>
              </a:rPr>
              <a:t>right over intervals of length     .</a:t>
            </a:r>
          </a:p>
        </p:txBody>
      </p:sp>
      <p:pic>
        <p:nvPicPr>
          <p:cNvPr id="3161092" name="Picture 4" descr="Pink tissue pape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43475" y="1524000"/>
            <a:ext cx="3209925" cy="876300"/>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161093" name="Rectangle 5"/>
          <p:cNvSpPr>
            <a:spLocks noChangeArrowheads="1"/>
          </p:cNvSpPr>
          <p:nvPr/>
        </p:nvSpPr>
        <p:spPr bwMode="auto">
          <a:xfrm>
            <a:off x="609600" y="379413"/>
            <a:ext cx="2209800" cy="533400"/>
          </a:xfrm>
          <a:prstGeom prst="rect">
            <a:avLst/>
          </a:prstGeom>
          <a:solidFill>
            <a:srgbClr val="C8225D"/>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b="0" baseline="0">
                <a:solidFill>
                  <a:schemeClr val="bg1"/>
                </a:solidFill>
              </a:rPr>
              <a:t>EXAMPLE 1</a:t>
            </a:r>
          </a:p>
        </p:txBody>
      </p:sp>
      <p:sp>
        <p:nvSpPr>
          <p:cNvPr id="3161094" name="Rectangle 6"/>
          <p:cNvSpPr>
            <a:spLocks noChangeArrowheads="1"/>
          </p:cNvSpPr>
          <p:nvPr/>
        </p:nvSpPr>
        <p:spPr bwMode="auto">
          <a:xfrm>
            <a:off x="2817813" y="152400"/>
            <a:ext cx="6021387" cy="838200"/>
          </a:xfrm>
          <a:prstGeom prst="rect">
            <a:avLst/>
          </a:prstGeom>
          <a:noFill/>
          <a:ln w="25400">
            <a:solidFill>
              <a:schemeClr val="tx1"/>
            </a:solidFill>
            <a:miter lim="800000"/>
            <a:headEnd/>
            <a:tailEnd/>
          </a:ln>
          <a:effectLst/>
          <a:extLst>
            <a:ext uri="{909E8E84-426E-40DD-AFC4-6F175D3DCCD1}">
              <a14:hiddenFill xmlns:a14="http://schemas.microsoft.com/office/drawing/2010/main">
                <a:solidFill>
                  <a:srgbClr val="E7DA7D"/>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s-ES" sz="3000" b="0" baseline="0" dirty="0" err="1">
                <a:latin typeface="Times New Roman" pitchFamily="18" charset="0"/>
              </a:rPr>
              <a:t>Graphing</a:t>
            </a:r>
            <a:r>
              <a:rPr lang="es-ES" sz="3000" b="0" i="1" baseline="0" dirty="0">
                <a:latin typeface="Times New Roman" pitchFamily="18" charset="0"/>
              </a:rPr>
              <a:t> y = a </a:t>
            </a:r>
            <a:r>
              <a:rPr lang="es-ES" sz="3000" b="0" baseline="0" dirty="0">
                <a:latin typeface="Times New Roman" pitchFamily="18" charset="0"/>
              </a:rPr>
              <a:t>tan</a:t>
            </a:r>
            <a:r>
              <a:rPr lang="es-ES" sz="3000" b="0" i="1" baseline="0" dirty="0">
                <a:latin typeface="Times New Roman" pitchFamily="18" charset="0"/>
              </a:rPr>
              <a:t> b</a:t>
            </a:r>
            <a:r>
              <a:rPr lang="es-ES" sz="3000" b="0" baseline="0" dirty="0">
                <a:latin typeface="Times New Roman" pitchFamily="18" charset="0"/>
              </a:rPr>
              <a:t>(</a:t>
            </a:r>
            <a:r>
              <a:rPr lang="es-ES" sz="3000" b="0" i="1" baseline="0" dirty="0">
                <a:latin typeface="Times New Roman" pitchFamily="18" charset="0"/>
              </a:rPr>
              <a:t>x – c</a:t>
            </a:r>
            <a:r>
              <a:rPr lang="es-ES" sz="3000" b="0" baseline="0" dirty="0" smtClean="0">
                <a:latin typeface="Times New Roman" pitchFamily="18" charset="0"/>
              </a:rPr>
              <a:t>)</a:t>
            </a:r>
            <a:endParaRPr lang="en-US" sz="3000" b="0" i="1" baseline="0" dirty="0">
              <a:latin typeface="Times New Roman" pitchFamily="18" charset="0"/>
            </a:endParaRPr>
          </a:p>
        </p:txBody>
      </p:sp>
      <p:sp>
        <p:nvSpPr>
          <p:cNvPr id="1636357" name="Text Box 5"/>
          <p:cNvSpPr txBox="1">
            <a:spLocks noChangeArrowheads="1"/>
          </p:cNvSpPr>
          <p:nvPr/>
        </p:nvSpPr>
        <p:spPr bwMode="auto">
          <a:xfrm>
            <a:off x="4791075" y="1185863"/>
            <a:ext cx="4048125" cy="1214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fontAlgn="base">
              <a:spcBef>
                <a:spcPct val="0"/>
              </a:spcBef>
              <a:spcAft>
                <a:spcPct val="0"/>
              </a:spcAft>
              <a:defRPr sz="2400">
                <a:solidFill>
                  <a:schemeClr val="tx1"/>
                </a:solidFill>
                <a:latin typeface="Arial" charset="0"/>
              </a:defRPr>
            </a:lvl6pPr>
            <a:lvl7pPr marL="2971800" indent="-228600" fontAlgn="base">
              <a:spcBef>
                <a:spcPct val="0"/>
              </a:spcBef>
              <a:spcAft>
                <a:spcPct val="0"/>
              </a:spcAft>
              <a:defRPr sz="2400">
                <a:solidFill>
                  <a:schemeClr val="tx1"/>
                </a:solidFill>
                <a:latin typeface="Arial" charset="0"/>
              </a:defRPr>
            </a:lvl7pPr>
            <a:lvl8pPr marL="3429000" indent="-228600" fontAlgn="base">
              <a:spcBef>
                <a:spcPct val="0"/>
              </a:spcBef>
              <a:spcAft>
                <a:spcPct val="0"/>
              </a:spcAft>
              <a:defRPr sz="2400">
                <a:solidFill>
                  <a:schemeClr val="tx1"/>
                </a:solidFill>
                <a:latin typeface="Arial" charset="0"/>
              </a:defRPr>
            </a:lvl8pPr>
            <a:lvl9pPr marL="3886200" indent="-228600" fontAlgn="base">
              <a:spcBef>
                <a:spcPct val="0"/>
              </a:spcBef>
              <a:spcAft>
                <a:spcPct val="0"/>
              </a:spcAft>
              <a:defRPr sz="2400">
                <a:solidFill>
                  <a:schemeClr val="tx1"/>
                </a:solidFill>
                <a:latin typeface="Arial" charset="0"/>
              </a:defRPr>
            </a:lvl9pPr>
          </a:lstStyle>
          <a:p>
            <a:pPr>
              <a:spcBef>
                <a:spcPct val="50000"/>
              </a:spcBef>
            </a:pPr>
            <a:r>
              <a:rPr lang="en-US" baseline="0">
                <a:solidFill>
                  <a:srgbClr val="C8225D"/>
                </a:solidFill>
                <a:latin typeface="Times New Roman" pitchFamily="18" charset="0"/>
              </a:rPr>
              <a:t>EXAMPLE</a:t>
            </a:r>
            <a:r>
              <a:rPr lang="en-US" baseline="0">
                <a:latin typeface="Times New Roman" pitchFamily="18" charset="0"/>
              </a:rPr>
              <a:t> </a:t>
            </a:r>
            <a:r>
              <a:rPr lang="en-US" b="0" i="1" baseline="0">
                <a:latin typeface="Times New Roman" pitchFamily="18" charset="0"/>
              </a:rPr>
              <a:t>Graph</a:t>
            </a:r>
          </a:p>
          <a:p>
            <a:pPr>
              <a:spcBef>
                <a:spcPct val="50000"/>
              </a:spcBef>
            </a:pPr>
            <a:r>
              <a:rPr lang="en-US" b="0" i="1" baseline="0">
                <a:latin typeface="Times New Roman" pitchFamily="18" charset="0"/>
              </a:rPr>
              <a:t>                                           </a:t>
            </a:r>
            <a:r>
              <a:rPr lang="en-US" b="0" baseline="0">
                <a:latin typeface="Times New Roman" pitchFamily="18" charset="0"/>
              </a:rPr>
              <a:t>.</a:t>
            </a:r>
          </a:p>
        </p:txBody>
      </p:sp>
      <p:pic>
        <p:nvPicPr>
          <p:cNvPr id="3161096" name="Picture 8" descr="Pink tissue pape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57675" y="5857875"/>
            <a:ext cx="314325" cy="695325"/>
          </a:xfrm>
          <a:prstGeom prst="rect">
            <a:avLst/>
          </a:prstGeom>
          <a:noFill/>
          <a:ln>
            <a:noFill/>
          </a:ln>
          <a:effectLst/>
          <a:extLst>
            <a:ext uri="{909E8E84-426E-40DD-AFC4-6F175D3DCCD1}">
              <a14:hiddenFill xmlns:a14="http://schemas.microsoft.com/office/drawing/2010/main">
                <a:blipFill dpi="0" rotWithShape="0">
                  <a:blip r:embed="rId4"/>
                  <a:srcRect/>
                  <a:tile tx="0" ty="0" sx="100000" sy="100000" flip="none" algn="tl"/>
                </a:blip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359F6D65-6659-404E-A15A-A62158EDC8C9}" type="slidenum">
              <a:rPr lang="en-US" smtClean="0"/>
              <a:pPr/>
              <a:t>14</a:t>
            </a:fld>
            <a:endParaRPr lang="en-CA"/>
          </a:p>
        </p:txBody>
      </p:sp>
      <p:sp>
        <p:nvSpPr>
          <p:cNvPr id="3" name="Footer Placeholder 2"/>
          <p:cNvSpPr>
            <a:spLocks noGrp="1"/>
          </p:cNvSpPr>
          <p:nvPr>
            <p:ph type="ftr" sz="quarter" idx="11"/>
          </p:nvPr>
        </p:nvSpPr>
        <p:spPr/>
        <p:txBody>
          <a:bodyPr/>
          <a:lstStyle/>
          <a:p>
            <a:r>
              <a:rPr lang="en-US" smtClean="0"/>
              <a:t>© 2010 Pearson Education, Inc.  All rights reserved</a:t>
            </a:r>
            <a:endParaRPr lang="en-US"/>
          </a:p>
        </p:txBody>
      </p:sp>
      <p:pic>
        <p:nvPicPr>
          <p:cNvPr id="3163138" name="Picture 2" descr="Pink tissue pap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4967" y="914400"/>
            <a:ext cx="5643033" cy="4232275"/>
          </a:xfrm>
          <a:prstGeom prst="rect">
            <a:avLst/>
          </a:prstGeom>
          <a:noFill/>
          <a:ln>
            <a:noFill/>
          </a:ln>
          <a:effectLst/>
          <a:extLst>
            <a:ext uri="{909E8E84-426E-40DD-AFC4-6F175D3DCCD1}">
              <a14:hiddenFill xmlns:a14="http://schemas.microsoft.com/office/drawing/2010/main">
                <a:blipFill dpi="0" rotWithShape="0">
                  <a:blip/>
                  <a:srcRect/>
                  <a:tile tx="0" ty="0" sx="100000" sy="100000" flip="none" algn="tl"/>
                </a:blipFill>
              </a14:hiddenFill>
            </a:ext>
            <a:ext uri="{91240B29-F687-4F45-9708-019B960494DF}">
              <a14:hiddenLine xmlns:a14="http://schemas.microsoft.com/office/drawing/2010/main" w="9525" cap="flat" cmpd="sng">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1371600" y="533400"/>
            <a:ext cx="5867400" cy="584775"/>
          </a:xfrm>
          <a:prstGeom prst="rect">
            <a:avLst/>
          </a:prstGeom>
          <a:noFill/>
        </p:spPr>
        <p:txBody>
          <a:bodyPr wrap="square" rtlCol="0">
            <a:spAutoFit/>
          </a:bodyPr>
          <a:lstStyle/>
          <a:p>
            <a:r>
              <a:rPr lang="en-US" dirty="0" smtClean="0"/>
              <a:t>Be aware that we should still be able to resolve the numerical portion of a problem like Example 4.</a:t>
            </a:r>
            <a:endParaRPr lang="en-US" dirty="0"/>
          </a:p>
        </p:txBody>
      </p:sp>
      <p:sp>
        <p:nvSpPr>
          <p:cNvPr id="6" name="TextBox 5"/>
          <p:cNvSpPr txBox="1"/>
          <p:nvPr/>
        </p:nvSpPr>
        <p:spPr>
          <a:xfrm>
            <a:off x="1214967" y="5410200"/>
            <a:ext cx="6024033" cy="584775"/>
          </a:xfrm>
          <a:prstGeom prst="rect">
            <a:avLst/>
          </a:prstGeom>
          <a:noFill/>
        </p:spPr>
        <p:txBody>
          <a:bodyPr wrap="square" rtlCol="0">
            <a:spAutoFit/>
          </a:bodyPr>
          <a:lstStyle/>
          <a:p>
            <a:r>
              <a:rPr lang="en-US" dirty="0" smtClean="0"/>
              <a:t>The graph would tell us about the tendency of the values over the interval, but we can get the range without graphing. </a:t>
            </a:r>
            <a:endParaRPr lang="en-US" dirty="0"/>
          </a:p>
        </p:txBody>
      </p:sp>
    </p:spTree>
    <p:extLst>
      <p:ext uri="{BB962C8B-B14F-4D97-AF65-F5344CB8AC3E}">
        <p14:creationId xmlns:p14="http://schemas.microsoft.com/office/powerpoint/2010/main" val="383428972"/>
      </p:ext>
    </p:extLst>
  </p:cSld>
  <p:clrMapOvr>
    <a:masterClrMapping/>
  </p:clrMapOvr>
  <p:transition spd="med"/>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lends">
  <a:themeElements>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CA" sz="2400" b="1" i="0" u="none" strike="noStrike" cap="none" normalizeH="0" baseline="30000" smtClean="0">
            <a:ln>
              <a:noFill/>
            </a:ln>
            <a:solidFill>
              <a:schemeClr val="tx1"/>
            </a:solidFill>
            <a:effectLst/>
            <a:latin typeface="Arial"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CA" sz="2400" b="1" i="0" u="none" strike="noStrike" cap="none" normalizeH="0" baseline="30000" smtClean="0">
            <a:ln>
              <a:noFill/>
            </a:ln>
            <a:solidFill>
              <a:schemeClr val="tx1"/>
            </a:solidFill>
            <a:effectLst/>
            <a:latin typeface="Arial" charset="0"/>
          </a:defRPr>
        </a:defPPr>
      </a:lstStyle>
    </a:lnDef>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3">
        <a:dk1>
          <a:srgbClr val="000000"/>
        </a:dk1>
        <a:lt1>
          <a:srgbClr val="FFFFFF"/>
        </a:lt1>
        <a:dk2>
          <a:srgbClr val="000000"/>
        </a:dk2>
        <a:lt2>
          <a:srgbClr val="5F5F5F"/>
        </a:lt2>
        <a:accent1>
          <a:srgbClr val="EAEAEA"/>
        </a:accent1>
        <a:accent2>
          <a:srgbClr val="808080"/>
        </a:accent2>
        <a:accent3>
          <a:srgbClr val="FFFFFF"/>
        </a:accent3>
        <a:accent4>
          <a:srgbClr val="000000"/>
        </a:accent4>
        <a:accent5>
          <a:srgbClr val="F3F3F3"/>
        </a:accent5>
        <a:accent6>
          <a:srgbClr val="737373"/>
        </a:accent6>
        <a:hlink>
          <a:srgbClr val="4D4D4D"/>
        </a:hlink>
        <a:folHlink>
          <a:srgbClr val="C0C0C0"/>
        </a:folHlink>
      </a:clrScheme>
      <a:clrMap bg1="lt1" tx1="dk1" bg2="lt2" tx2="dk2" accent1="accent1" accent2="accent2" accent3="accent3" accent4="accent4" accent5="accent5" accent6="accent6" hlink="hlink" folHlink="folHlink"/>
    </a:extraClrScheme>
    <a:extraClrScheme>
      <a:clrScheme name="Blends 4">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
      <a:clrScheme name="Blends 7">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Office\Templates\Presentation Designs\Blends.pot</Template>
  <TotalTime>32631</TotalTime>
  <Words>606</Words>
  <Application>Microsoft Office PowerPoint</Application>
  <PresentationFormat>Letter Paper (8.5x11 in)</PresentationFormat>
  <Paragraphs>140</Paragraphs>
  <Slides>14</Slides>
  <Notes>13</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2</vt:i4>
      </vt:variant>
      <vt:variant>
        <vt:lpstr>Slide Titles</vt:lpstr>
      </vt:variant>
      <vt:variant>
        <vt:i4>14</vt:i4>
      </vt:variant>
    </vt:vector>
  </HeadingPairs>
  <TitlesOfParts>
    <vt:vector size="23" baseType="lpstr">
      <vt:lpstr>Arial</vt:lpstr>
      <vt:lpstr>Times New Roman</vt:lpstr>
      <vt:lpstr>Tahoma</vt:lpstr>
      <vt:lpstr>Wingdings</vt:lpstr>
      <vt:lpstr>Arial Narrow</vt:lpstr>
      <vt:lpstr>ヒラギノ角ゴ Pro W3</vt:lpstr>
      <vt:lpstr>Blends</vt:lpstr>
      <vt:lpstr>MathType 6.0 Equation</vt:lpstr>
      <vt:lpstr>MathType 5.0 Equation</vt:lpstr>
      <vt:lpstr>PowerPoint Presentation</vt:lpstr>
      <vt:lpstr>Graphs of the Other Trigonometric Functions</vt:lpstr>
      <vt:lpstr>TANGENT FUNCTION</vt:lpstr>
      <vt:lpstr>GRAPH OF THE TANGENT FUNCTION</vt:lpstr>
      <vt:lpstr>TANGENT AND COTANGENT FUNCTIONS</vt:lpstr>
      <vt:lpstr>MAIN FACTS ABOUT y = tan x</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2010 Pearson Education, Inc.  All rights reserved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Section 4.5</dc:title>
  <dc:subject>Graphs of the Other Trigonometric Functions</dc:subject>
  <dc:creator>Accumedia jbooze@accumediaps.com</dc:creator>
  <cp:lastModifiedBy>milligan</cp:lastModifiedBy>
  <cp:revision>1459</cp:revision>
  <cp:lastPrinted>2001-11-04T00:51:13Z</cp:lastPrinted>
  <dcterms:created xsi:type="dcterms:W3CDTF">2005-02-25T19:46:41Z</dcterms:created>
  <dcterms:modified xsi:type="dcterms:W3CDTF">2010-11-25T03:37:46Z</dcterms:modified>
</cp:coreProperties>
</file>