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4"/>
  </p:notesMasterIdLst>
  <p:handoutMasterIdLst>
    <p:handoutMasterId r:id="rId35"/>
  </p:handoutMasterIdLst>
  <p:sldIdLst>
    <p:sldId id="813" r:id="rId2"/>
    <p:sldId id="840" r:id="rId3"/>
    <p:sldId id="841" r:id="rId4"/>
    <p:sldId id="842" r:id="rId5"/>
    <p:sldId id="843" r:id="rId6"/>
    <p:sldId id="844" r:id="rId7"/>
    <p:sldId id="845" r:id="rId8"/>
    <p:sldId id="846" r:id="rId9"/>
    <p:sldId id="847" r:id="rId10"/>
    <p:sldId id="848" r:id="rId11"/>
    <p:sldId id="849" r:id="rId12"/>
    <p:sldId id="850" r:id="rId13"/>
    <p:sldId id="851" r:id="rId14"/>
    <p:sldId id="852" r:id="rId15"/>
    <p:sldId id="853" r:id="rId16"/>
    <p:sldId id="854" r:id="rId17"/>
    <p:sldId id="855" r:id="rId18"/>
    <p:sldId id="856" r:id="rId19"/>
    <p:sldId id="865" r:id="rId20"/>
    <p:sldId id="857" r:id="rId21"/>
    <p:sldId id="858" r:id="rId22"/>
    <p:sldId id="866" r:id="rId23"/>
    <p:sldId id="867" r:id="rId24"/>
    <p:sldId id="859" r:id="rId25"/>
    <p:sldId id="869" r:id="rId26"/>
    <p:sldId id="868" r:id="rId27"/>
    <p:sldId id="860" r:id="rId28"/>
    <p:sldId id="861" r:id="rId29"/>
    <p:sldId id="862" r:id="rId30"/>
    <p:sldId id="870" r:id="rId31"/>
    <p:sldId id="871" r:id="rId32"/>
    <p:sldId id="872" r:id="rId33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18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66" d="100"/>
          <a:sy n="66" d="100"/>
        </p:scale>
        <p:origin x="-474" y="-132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1.wmf"/><Relationship Id="rId5" Type="http://schemas.openxmlformats.org/officeDocument/2006/relationships/image" Target="../media/image19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4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4" Type="http://schemas.openxmlformats.org/officeDocument/2006/relationships/image" Target="../media/image4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4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Relationship Id="rId4" Type="http://schemas.openxmlformats.org/officeDocument/2006/relationships/image" Target="../media/image86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79.wmf"/><Relationship Id="rId4" Type="http://schemas.openxmlformats.org/officeDocument/2006/relationships/image" Target="../media/image90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4" Type="http://schemas.openxmlformats.org/officeDocument/2006/relationships/image" Target="../media/image9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0C3D0EF7-BAD0-4E98-B4B4-0B98E8BB7C2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2724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AFD3FE1C-D0CB-42E8-B366-2B0D623E1D10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80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AD4044-082D-4D1E-8A79-394243A87A11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C79AD9-DF0D-46A0-A5B1-58944A4D258D}" type="slidenum">
              <a:rPr lang="en-CA"/>
              <a:pPr/>
              <a:t>2</a:t>
            </a:fld>
            <a:endParaRPr lang="en-CA"/>
          </a:p>
        </p:txBody>
      </p:sp>
      <p:sp>
        <p:nvSpPr>
          <p:cNvPr id="2411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DD83FE-8E9B-4FF8-A244-0C75A3045EDA}" type="slidenum">
              <a:rPr lang="en-CA"/>
              <a:pPr/>
              <a:t>3</a:t>
            </a:fld>
            <a:endParaRPr lang="en-CA"/>
          </a:p>
        </p:txBody>
      </p:sp>
      <p:sp>
        <p:nvSpPr>
          <p:cNvPr id="31641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4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8CEB98-C516-4D37-8C39-65A9B1F7A089}" type="slidenum">
              <a:rPr lang="en-CA"/>
              <a:pPr/>
              <a:t>4</a:t>
            </a:fld>
            <a:endParaRPr lang="en-CA"/>
          </a:p>
        </p:txBody>
      </p:sp>
      <p:sp>
        <p:nvSpPr>
          <p:cNvPr id="31662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6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1D0E06-76BB-4F35-983D-5C4C81DE4A96}" type="slidenum">
              <a:rPr lang="en-CA"/>
              <a:pPr/>
              <a:t>5</a:t>
            </a:fld>
            <a:endParaRPr lang="en-CA"/>
          </a:p>
        </p:txBody>
      </p:sp>
      <p:sp>
        <p:nvSpPr>
          <p:cNvPr id="31682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8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04E3C9-E21C-4F55-A8C1-E3E20C25D80B}" type="slidenum">
              <a:rPr lang="en-CA"/>
              <a:pPr/>
              <a:t>6</a:t>
            </a:fld>
            <a:endParaRPr lang="en-CA"/>
          </a:p>
        </p:txBody>
      </p:sp>
      <p:sp>
        <p:nvSpPr>
          <p:cNvPr id="31703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0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4A9D58-F0B4-4084-BC89-729D124DEA8E}" type="slidenum">
              <a:rPr lang="en-CA"/>
              <a:pPr/>
              <a:t>7</a:t>
            </a:fld>
            <a:endParaRPr lang="en-CA"/>
          </a:p>
        </p:txBody>
      </p:sp>
      <p:sp>
        <p:nvSpPr>
          <p:cNvPr id="31723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2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0311EF-2313-4218-A406-EF3D8B52223B}" type="slidenum">
              <a:rPr lang="en-CA"/>
              <a:pPr/>
              <a:t>8</a:t>
            </a:fld>
            <a:endParaRPr lang="en-CA"/>
          </a:p>
        </p:txBody>
      </p:sp>
      <p:sp>
        <p:nvSpPr>
          <p:cNvPr id="31744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705E58-BF7D-454A-BF7D-B2B640B70186}" type="slidenum">
              <a:rPr lang="en-CA"/>
              <a:pPr/>
              <a:t>9</a:t>
            </a:fld>
            <a:endParaRPr lang="en-CA"/>
          </a:p>
        </p:txBody>
      </p:sp>
      <p:sp>
        <p:nvSpPr>
          <p:cNvPr id="3176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6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79D6DE-D689-459F-9CAA-84A46AC4210E}" type="slidenum">
              <a:rPr lang="en-CA"/>
              <a:pPr/>
              <a:t>10</a:t>
            </a:fld>
            <a:endParaRPr lang="en-CA"/>
          </a:p>
        </p:txBody>
      </p:sp>
      <p:sp>
        <p:nvSpPr>
          <p:cNvPr id="31784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8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D54AB9-600E-4A37-890D-AA8FFA97131D}" type="slidenum">
              <a:rPr lang="en-CA"/>
              <a:pPr/>
              <a:t>11</a:t>
            </a:fld>
            <a:endParaRPr lang="en-CA"/>
          </a:p>
        </p:txBody>
      </p:sp>
      <p:sp>
        <p:nvSpPr>
          <p:cNvPr id="31805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0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E08EDA-113E-4581-BC0F-81F22F4E63EA}" type="slidenum">
              <a:rPr lang="en-CA"/>
              <a:pPr/>
              <a:t>12</a:t>
            </a:fld>
            <a:endParaRPr lang="en-CA"/>
          </a:p>
        </p:txBody>
      </p:sp>
      <p:sp>
        <p:nvSpPr>
          <p:cNvPr id="31825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2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900DFD-FFF3-4382-B09D-572E3DC94B98}" type="slidenum">
              <a:rPr lang="en-CA"/>
              <a:pPr/>
              <a:t>13</a:t>
            </a:fld>
            <a:endParaRPr lang="en-CA"/>
          </a:p>
        </p:txBody>
      </p:sp>
      <p:sp>
        <p:nvSpPr>
          <p:cNvPr id="31846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4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194977-2845-4799-BC14-F7ADB1F041BE}" type="slidenum">
              <a:rPr lang="en-CA"/>
              <a:pPr/>
              <a:t>14</a:t>
            </a:fld>
            <a:endParaRPr lang="en-CA"/>
          </a:p>
        </p:txBody>
      </p:sp>
      <p:sp>
        <p:nvSpPr>
          <p:cNvPr id="31866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6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19D99C-B7A0-4EB4-9E1B-0E20D7FC2D94}" type="slidenum">
              <a:rPr lang="en-CA"/>
              <a:pPr/>
              <a:t>15</a:t>
            </a:fld>
            <a:endParaRPr lang="en-CA"/>
          </a:p>
        </p:txBody>
      </p:sp>
      <p:sp>
        <p:nvSpPr>
          <p:cNvPr id="31887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8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90AD64-A610-40FB-99D6-728CCB7C141D}" type="slidenum">
              <a:rPr lang="en-CA"/>
              <a:pPr/>
              <a:t>16</a:t>
            </a:fld>
            <a:endParaRPr lang="en-CA"/>
          </a:p>
        </p:txBody>
      </p:sp>
      <p:sp>
        <p:nvSpPr>
          <p:cNvPr id="31907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0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696E78-82B2-493A-B26F-D298F81208D5}" type="slidenum">
              <a:rPr lang="en-CA"/>
              <a:pPr/>
              <a:t>17</a:t>
            </a:fld>
            <a:endParaRPr lang="en-CA"/>
          </a:p>
        </p:txBody>
      </p:sp>
      <p:sp>
        <p:nvSpPr>
          <p:cNvPr id="31928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2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8EF24E-F1E2-483C-B9CD-FD454FF635CC}" type="slidenum">
              <a:rPr lang="en-CA"/>
              <a:pPr/>
              <a:t>18</a:t>
            </a:fld>
            <a:endParaRPr lang="en-CA"/>
          </a:p>
        </p:txBody>
      </p:sp>
      <p:sp>
        <p:nvSpPr>
          <p:cNvPr id="31948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4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6464F5-61EE-4FA6-AB7B-1303FADA7B04}" type="slidenum">
              <a:rPr lang="en-CA"/>
              <a:pPr/>
              <a:t>19</a:t>
            </a:fld>
            <a:endParaRPr lang="en-CA"/>
          </a:p>
        </p:txBody>
      </p:sp>
      <p:sp>
        <p:nvSpPr>
          <p:cNvPr id="32133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E4D90D-22F8-48D6-80CE-1EC2120FBEC3}" type="slidenum">
              <a:rPr lang="en-CA"/>
              <a:pPr/>
              <a:t>20</a:t>
            </a:fld>
            <a:endParaRPr lang="en-CA"/>
          </a:p>
        </p:txBody>
      </p:sp>
      <p:sp>
        <p:nvSpPr>
          <p:cNvPr id="31969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6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7CBCD7-5B4F-4CC2-9DA9-22A078DAF289}" type="slidenum">
              <a:rPr lang="en-CA"/>
              <a:pPr/>
              <a:t>21</a:t>
            </a:fld>
            <a:endParaRPr lang="en-CA"/>
          </a:p>
        </p:txBody>
      </p:sp>
      <p:sp>
        <p:nvSpPr>
          <p:cNvPr id="31989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8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0697B1-3CEF-4B67-85A4-93DE901B6D2F}" type="slidenum">
              <a:rPr lang="en-CA"/>
              <a:pPr/>
              <a:t>22</a:t>
            </a:fld>
            <a:endParaRPr lang="en-CA"/>
          </a:p>
        </p:txBody>
      </p:sp>
      <p:sp>
        <p:nvSpPr>
          <p:cNvPr id="32153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E1A0B5-D7DB-4AA6-AC73-BFD2E5F6A69C}" type="slidenum">
              <a:rPr lang="en-CA"/>
              <a:pPr/>
              <a:t>23</a:t>
            </a:fld>
            <a:endParaRPr lang="en-CA"/>
          </a:p>
        </p:txBody>
      </p:sp>
      <p:sp>
        <p:nvSpPr>
          <p:cNvPr id="32174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C230FF-C996-46FC-B5AE-4DD10DAD1E8E}" type="slidenum">
              <a:rPr lang="en-CA"/>
              <a:pPr/>
              <a:t>24</a:t>
            </a:fld>
            <a:endParaRPr lang="en-CA"/>
          </a:p>
        </p:txBody>
      </p:sp>
      <p:sp>
        <p:nvSpPr>
          <p:cNvPr id="32010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555304-7465-4FC1-9D8D-CC495D4C51AB}" type="slidenum">
              <a:rPr lang="en-CA"/>
              <a:pPr/>
              <a:t>25</a:t>
            </a:fld>
            <a:endParaRPr lang="en-CA"/>
          </a:p>
        </p:txBody>
      </p:sp>
      <p:sp>
        <p:nvSpPr>
          <p:cNvPr id="32215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9CC303-7E7C-46FF-86AA-79292161E13D}" type="slidenum">
              <a:rPr lang="en-CA"/>
              <a:pPr/>
              <a:t>26</a:t>
            </a:fld>
            <a:endParaRPr lang="en-CA"/>
          </a:p>
        </p:txBody>
      </p:sp>
      <p:sp>
        <p:nvSpPr>
          <p:cNvPr id="32194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7E1174-CBDA-4511-B5B5-263308C17CEA}" type="slidenum">
              <a:rPr lang="en-CA"/>
              <a:pPr/>
              <a:t>27</a:t>
            </a:fld>
            <a:endParaRPr lang="en-CA"/>
          </a:p>
        </p:txBody>
      </p:sp>
      <p:sp>
        <p:nvSpPr>
          <p:cNvPr id="32030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DD57EB-FA15-4DC9-8830-71EF6675BD0E}" type="slidenum">
              <a:rPr lang="en-CA"/>
              <a:pPr/>
              <a:t>28</a:t>
            </a:fld>
            <a:endParaRPr lang="en-CA"/>
          </a:p>
        </p:txBody>
      </p:sp>
      <p:sp>
        <p:nvSpPr>
          <p:cNvPr id="32051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ECC54E-C1D3-4720-8B39-EE8BF3DD7493}" type="slidenum">
              <a:rPr lang="en-CA"/>
              <a:pPr/>
              <a:t>29</a:t>
            </a:fld>
            <a:endParaRPr lang="en-CA"/>
          </a:p>
        </p:txBody>
      </p:sp>
      <p:sp>
        <p:nvSpPr>
          <p:cNvPr id="32071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4F93A1-32DB-4576-8D6D-DFD25932AC5F}" type="slidenum">
              <a:rPr lang="en-CA"/>
              <a:pPr/>
              <a:t>30</a:t>
            </a:fld>
            <a:endParaRPr lang="en-CA"/>
          </a:p>
        </p:txBody>
      </p:sp>
      <p:sp>
        <p:nvSpPr>
          <p:cNvPr id="32235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1B9F0F-792E-4763-98C6-4A544F40A309}" type="slidenum">
              <a:rPr lang="en-CA"/>
              <a:pPr/>
              <a:t>31</a:t>
            </a:fld>
            <a:endParaRPr lang="en-CA"/>
          </a:p>
        </p:txBody>
      </p:sp>
      <p:sp>
        <p:nvSpPr>
          <p:cNvPr id="3225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AF8BF0-3B5E-4581-87C9-B897E427762B}" type="slidenum">
              <a:rPr lang="en-CA"/>
              <a:pPr/>
              <a:t>32</a:t>
            </a:fld>
            <a:endParaRPr lang="en-CA"/>
          </a:p>
        </p:txBody>
      </p:sp>
      <p:sp>
        <p:nvSpPr>
          <p:cNvPr id="32276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721EF0C-89D6-4D0F-B46A-420DDF0187E2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D74158-CAD3-4E43-9154-DC9A45A5BBB1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26299132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B575F66-8F41-4A46-8CC6-5BA2DC7D4E9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23079135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C1EB12F-EA82-4C59-A3F5-0D493B8D3EC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202590341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45D7A9A-2268-440E-8354-5A816750E212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882614565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34A12C-1C79-4120-BFFD-698558019F4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555421138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9D1E302-81A5-4438-9B8C-271134D16530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53226968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0534F21-6B12-4D9E-8156-EBE69BFB8C9E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34090683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4D26359-2B60-4270-B05D-090794562BC9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725744082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3BE74F-AE06-407F-B037-292FDF9A8BF5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277483108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0C2B4B-BF19-467D-98C3-689D3850FE92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03220729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110A2C8-F247-4C52-893D-94399E0DE2E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6883244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8F6B0C2F-569D-4021-AE38-2BA66CC1C9C7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5" Type="http://schemas.openxmlformats.org/officeDocument/2006/relationships/image" Target="../media/image8.wmf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3.wmf"/><Relationship Id="rId18" Type="http://schemas.openxmlformats.org/officeDocument/2006/relationships/oleObject" Target="../embeddings/oleObject13.bin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7.bin"/><Relationship Id="rId12" Type="http://schemas.openxmlformats.org/officeDocument/2006/relationships/oleObject" Target="../embeddings/oleObject10.bin"/><Relationship Id="rId17" Type="http://schemas.openxmlformats.org/officeDocument/2006/relationships/image" Target="../media/image15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12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image" Target="../media/image14.wmf"/><Relationship Id="rId10" Type="http://schemas.openxmlformats.org/officeDocument/2006/relationships/image" Target="../media/image12.wmf"/><Relationship Id="rId19" Type="http://schemas.openxmlformats.org/officeDocument/2006/relationships/image" Target="../media/image1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18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8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.jpeg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1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7.bin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24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28.bin"/><Relationship Id="rId10" Type="http://schemas.openxmlformats.org/officeDocument/2006/relationships/image" Target="../media/image27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29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30.bin"/><Relationship Id="rId12" Type="http://schemas.openxmlformats.org/officeDocument/2006/relationships/image" Target="../media/image3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32.bin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2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.jpeg"/><Relationship Id="rId5" Type="http://schemas.openxmlformats.org/officeDocument/2006/relationships/image" Target="../media/image33.wmf"/><Relationship Id="rId4" Type="http://schemas.openxmlformats.org/officeDocument/2006/relationships/oleObject" Target="../embeddings/oleObject3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1.jpeg"/><Relationship Id="rId4" Type="http://schemas.openxmlformats.org/officeDocument/2006/relationships/image" Target="../media/image37.png"/><Relationship Id="rId9" Type="http://schemas.openxmlformats.org/officeDocument/2006/relationships/image" Target="../media/image36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.jpeg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oleObject" Target="../embeddings/oleObject42.bin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4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0.w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42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40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4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4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.jpeg"/><Relationship Id="rId5" Type="http://schemas.openxmlformats.org/officeDocument/2006/relationships/image" Target="../media/image47.wmf"/><Relationship Id="rId10" Type="http://schemas.openxmlformats.org/officeDocument/2006/relationships/image" Target="../media/image49.wmf"/><Relationship Id="rId4" Type="http://schemas.openxmlformats.org/officeDocument/2006/relationships/oleObject" Target="../embeddings/oleObject46.bin"/><Relationship Id="rId9" Type="http://schemas.openxmlformats.org/officeDocument/2006/relationships/oleObject" Target="../embeddings/oleObject4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49.bin"/><Relationship Id="rId10" Type="http://schemas.openxmlformats.org/officeDocument/2006/relationships/image" Target="../media/image55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5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image" Target="../media/image60.png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5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55.bin"/><Relationship Id="rId5" Type="http://schemas.openxmlformats.org/officeDocument/2006/relationships/image" Target="../media/image56.wmf"/><Relationship Id="rId10" Type="http://schemas.openxmlformats.org/officeDocument/2006/relationships/image" Target="../media/image58.wmf"/><Relationship Id="rId4" Type="http://schemas.openxmlformats.org/officeDocument/2006/relationships/oleObject" Target="../embeddings/oleObject52.bin"/><Relationship Id="rId9" Type="http://schemas.openxmlformats.org/officeDocument/2006/relationships/oleObject" Target="../embeddings/oleObject5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image" Target="../media/image65.png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64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59.bin"/><Relationship Id="rId5" Type="http://schemas.openxmlformats.org/officeDocument/2006/relationships/image" Target="../media/image61.wmf"/><Relationship Id="rId10" Type="http://schemas.openxmlformats.org/officeDocument/2006/relationships/image" Target="../media/image63.wmf"/><Relationship Id="rId4" Type="http://schemas.openxmlformats.org/officeDocument/2006/relationships/oleObject" Target="../embeddings/oleObject56.bin"/><Relationship Id="rId9" Type="http://schemas.openxmlformats.org/officeDocument/2006/relationships/oleObject" Target="../embeddings/oleObject58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1.jpe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oleObject" Target="../embeddings/oleObject64.bin"/><Relationship Id="rId3" Type="http://schemas.openxmlformats.org/officeDocument/2006/relationships/notesSlide" Target="../notesSlides/notesSlide26.xml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8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63.bin"/><Relationship Id="rId5" Type="http://schemas.openxmlformats.org/officeDocument/2006/relationships/image" Target="../media/image78.wmf"/><Relationship Id="rId10" Type="http://schemas.openxmlformats.org/officeDocument/2006/relationships/image" Target="../media/image80.wmf"/><Relationship Id="rId4" Type="http://schemas.openxmlformats.org/officeDocument/2006/relationships/oleObject" Target="../embeddings/oleObject60.bin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82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13" Type="http://schemas.openxmlformats.org/officeDocument/2006/relationships/image" Target="../media/image86.wmf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83.wmf"/><Relationship Id="rId12" Type="http://schemas.openxmlformats.org/officeDocument/2006/relationships/oleObject" Target="../embeddings/oleObject6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85.wmf"/><Relationship Id="rId5" Type="http://schemas.openxmlformats.org/officeDocument/2006/relationships/image" Target="../media/image1.jpeg"/><Relationship Id="rId10" Type="http://schemas.openxmlformats.org/officeDocument/2006/relationships/oleObject" Target="../embeddings/oleObject67.bin"/><Relationship Id="rId4" Type="http://schemas.openxmlformats.org/officeDocument/2006/relationships/image" Target="../media/image87.png"/><Relationship Id="rId9" Type="http://schemas.openxmlformats.org/officeDocument/2006/relationships/image" Target="../media/image8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70.bin"/><Relationship Id="rId12" Type="http://schemas.openxmlformats.org/officeDocument/2006/relationships/image" Target="../media/image90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72.bin"/><Relationship Id="rId5" Type="http://schemas.openxmlformats.org/officeDocument/2006/relationships/image" Target="../media/image79.wmf"/><Relationship Id="rId10" Type="http://schemas.openxmlformats.org/officeDocument/2006/relationships/image" Target="../media/image89.wmf"/><Relationship Id="rId4" Type="http://schemas.openxmlformats.org/officeDocument/2006/relationships/oleObject" Target="../embeddings/oleObject69.bin"/><Relationship Id="rId9" Type="http://schemas.openxmlformats.org/officeDocument/2006/relationships/oleObject" Target="../embeddings/oleObject71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13" Type="http://schemas.openxmlformats.org/officeDocument/2006/relationships/image" Target="../media/image94.wmf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91.wmf"/><Relationship Id="rId12" Type="http://schemas.openxmlformats.org/officeDocument/2006/relationships/oleObject" Target="../embeddings/oleObject7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93.wmf"/><Relationship Id="rId5" Type="http://schemas.openxmlformats.org/officeDocument/2006/relationships/image" Target="../media/image1.jpeg"/><Relationship Id="rId10" Type="http://schemas.openxmlformats.org/officeDocument/2006/relationships/oleObject" Target="../embeddings/oleObject75.bin"/><Relationship Id="rId4" Type="http://schemas.openxmlformats.org/officeDocument/2006/relationships/image" Target="../media/image95.png"/><Relationship Id="rId9" Type="http://schemas.openxmlformats.org/officeDocument/2006/relationships/image" Target="../media/image9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8.png"/><Relationship Id="rId4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06792-A82D-4CA9-BCDC-4F4389803083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4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Functions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1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96C09FDA-050B-4015-81A7-6E307E7C402E}" type="slidenum">
              <a:rPr lang="en-US"/>
              <a:pPr/>
              <a:t>2</a:t>
            </a:fld>
            <a:endParaRPr lang="en-CA"/>
          </a:p>
        </p:txBody>
      </p:sp>
      <p:sp>
        <p:nvSpPr>
          <p:cNvPr id="2410498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2422525" y="119063"/>
            <a:ext cx="6692900" cy="4476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solidFill>
                  <a:schemeClr val="tx1"/>
                </a:solidFill>
                <a:latin typeface="Arial Narrow" pitchFamily="34" charset="0"/>
              </a:rPr>
              <a:t>Inverse Trigonometric Functions</a:t>
            </a:r>
          </a:p>
        </p:txBody>
      </p:sp>
      <p:sp>
        <p:nvSpPr>
          <p:cNvPr id="2410499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/>
            <a:r>
              <a:rPr lang="en-US" sz="3600">
                <a:latin typeface="Arial Narrow" pitchFamily="34" charset="0"/>
              </a:rPr>
              <a:t>Graph and apply the inverse sine function.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Graph and apply the inverse cosine function.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Graph and apply the inverse tangent function.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Evaluate inverse trigonometric functions using a calculator.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Find exact values of composite functions involving the inverse trigonometric functions.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4.6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9685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25908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11" name="Rectangle 15"/>
          <p:cNvSpPr>
            <a:spLocks noChangeAspect="1" noChangeArrowheads="1"/>
          </p:cNvSpPr>
          <p:nvPr/>
        </p:nvSpPr>
        <p:spPr bwMode="auto">
          <a:xfrm>
            <a:off x="642938" y="3173413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10512" name="Rectangle 16"/>
          <p:cNvSpPr>
            <a:spLocks noChangeAspect="1" noChangeArrowheads="1"/>
          </p:cNvSpPr>
          <p:nvPr/>
        </p:nvSpPr>
        <p:spPr bwMode="auto">
          <a:xfrm>
            <a:off x="638175" y="37973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410513" name="Rectangle 17"/>
          <p:cNvSpPr>
            <a:spLocks noChangeAspect="1" noChangeArrowheads="1"/>
          </p:cNvSpPr>
          <p:nvPr/>
        </p:nvSpPr>
        <p:spPr bwMode="auto">
          <a:xfrm>
            <a:off x="638175" y="49530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E1DF2-34A7-4726-AF50-C13A11DD4C0D}" type="slidenum">
              <a:rPr lang="en-US"/>
              <a:pPr/>
              <a:t>3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163143" name="Picture 7" descr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87563"/>
            <a:ext cx="5532438" cy="400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63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SINE FUNCTION</a:t>
            </a:r>
          </a:p>
        </p:txBody>
      </p:sp>
      <p:graphicFrame>
        <p:nvGraphicFramePr>
          <p:cNvPr id="3163140" name="Object 4" descr="Pink tissue paper"/>
          <p:cNvGraphicFramePr>
            <a:graphicFrameLocks noChangeAspect="1"/>
          </p:cNvGraphicFramePr>
          <p:nvPr/>
        </p:nvGraphicFramePr>
        <p:xfrm>
          <a:off x="7048500" y="1728788"/>
          <a:ext cx="14859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145" name="Equation" r:id="rId5" imgW="1485900" imgH="1054100" progId="Equation.DSMT4">
                  <p:embed/>
                </p:oleObj>
              </mc:Choice>
              <mc:Fallback>
                <p:oleObj name="Equation" r:id="rId5" imgW="1485900" imgH="10541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728788"/>
                        <a:ext cx="14859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7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63141" name="Text Box 5" descr="Pink tissue paper"/>
          <p:cNvSpPr txBox="1">
            <a:spLocks noChangeArrowheads="1"/>
          </p:cNvSpPr>
          <p:nvPr/>
        </p:nvSpPr>
        <p:spPr bwMode="auto">
          <a:xfrm>
            <a:off x="609600" y="1219200"/>
            <a:ext cx="8153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7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we restrict the domain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to the                     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                                                 interval                ,</a:t>
            </a:r>
          </a:p>
        </p:txBody>
      </p:sp>
      <p:sp>
        <p:nvSpPr>
          <p:cNvPr id="3163142" name="Text Box 6" descr="Pink tissue paper"/>
          <p:cNvSpPr txBox="1">
            <a:spLocks noChangeArrowheads="1"/>
          </p:cNvSpPr>
          <p:nvPr/>
        </p:nvSpPr>
        <p:spPr bwMode="auto">
          <a:xfrm>
            <a:off x="6065838" y="2819400"/>
            <a:ext cx="2697162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7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then it is a one-to-one function and its inverse is also a function.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2A31A-93C8-43D7-B7E4-3AB621F6CB51}" type="slidenum">
              <a:rPr lang="en-US"/>
              <a:pPr/>
              <a:t>4</a:t>
            </a:fld>
            <a:endParaRPr lang="en-CA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165195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981200"/>
            <a:ext cx="608647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65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SINE FUNCTION</a:t>
            </a:r>
          </a:p>
        </p:txBody>
      </p:sp>
      <p:graphicFrame>
        <p:nvGraphicFramePr>
          <p:cNvPr id="3165188" name="Object 4" descr="Pink tissue paper"/>
          <p:cNvGraphicFramePr>
            <a:graphicFrameLocks noChangeAspect="1"/>
          </p:cNvGraphicFramePr>
          <p:nvPr/>
        </p:nvGraphicFramePr>
        <p:xfrm>
          <a:off x="6400800" y="838200"/>
          <a:ext cx="1968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198" name="Equation" r:id="rId6" imgW="1968500" imgH="939800" progId="Equation.DSMT4">
                  <p:embed/>
                </p:oleObj>
              </mc:Choice>
              <mc:Fallback>
                <p:oleObj name="Equation" r:id="rId6" imgW="1968500" imgH="939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838200"/>
                        <a:ext cx="1968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65189" name="Text Box 5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5791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inverse function for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x,</a:t>
            </a:r>
          </a:p>
          <a:p>
            <a:r>
              <a:rPr lang="en-US" sz="3200" b="0" baseline="0">
                <a:latin typeface="Times New Roman" pitchFamily="18" charset="0"/>
              </a:rPr>
              <a:t>is called the </a:t>
            </a:r>
            <a:r>
              <a:rPr lang="en-US" sz="3200" baseline="0">
                <a:latin typeface="Times New Roman" pitchFamily="18" charset="0"/>
              </a:rPr>
              <a:t>inverse sine</a:t>
            </a:r>
            <a:r>
              <a:rPr lang="en-US" sz="3200" b="0" baseline="0">
                <a:latin typeface="Times New Roman" pitchFamily="18" charset="0"/>
              </a:rPr>
              <a:t>, or </a:t>
            </a:r>
            <a:r>
              <a:rPr lang="en-US" sz="3200" baseline="0">
                <a:latin typeface="Times New Roman" pitchFamily="18" charset="0"/>
              </a:rPr>
              <a:t>arcsine,</a:t>
            </a:r>
          </a:p>
          <a:p>
            <a:r>
              <a:rPr lang="en-US" sz="3200" b="0" baseline="0">
                <a:latin typeface="Times New Roman" pitchFamily="18" charset="0"/>
              </a:rPr>
              <a:t>function.</a:t>
            </a:r>
          </a:p>
        </p:txBody>
      </p:sp>
      <p:sp>
        <p:nvSpPr>
          <p:cNvPr id="3165190" name="Text Box 6" descr="Pink tissue paper"/>
          <p:cNvSpPr txBox="1">
            <a:spLocks noChangeArrowheads="1"/>
          </p:cNvSpPr>
          <p:nvPr/>
        </p:nvSpPr>
        <p:spPr bwMode="auto">
          <a:xfrm>
            <a:off x="6400800" y="2057400"/>
            <a:ext cx="25908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graph is obtained by reflecting the graph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baseline="0">
                <a:latin typeface="Times New Roman" pitchFamily="18" charset="0"/>
              </a:rPr>
              <a:t>=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baseline="0">
                <a:latin typeface="Times New Roman" pitchFamily="18" charset="0"/>
              </a:rPr>
              <a:t>sin </a:t>
            </a:r>
            <a:r>
              <a:rPr lang="en-US" sz="3200" b="0" i="1" baseline="0">
                <a:latin typeface="Times New Roman" pitchFamily="18" charset="0"/>
              </a:rPr>
              <a:t>x, </a:t>
            </a:r>
            <a:r>
              <a:rPr lang="en-US" sz="3200" b="0" baseline="0">
                <a:latin typeface="Times New Roman" pitchFamily="18" charset="0"/>
              </a:rPr>
              <a:t>for</a:t>
            </a:r>
          </a:p>
        </p:txBody>
      </p:sp>
      <p:graphicFrame>
        <p:nvGraphicFramePr>
          <p:cNvPr id="3165192" name="Object 8" descr="Pink tissue paper"/>
          <p:cNvGraphicFramePr>
            <a:graphicFrameLocks noChangeAspect="1"/>
          </p:cNvGraphicFramePr>
          <p:nvPr/>
        </p:nvGraphicFramePr>
        <p:xfrm>
          <a:off x="6489700" y="4470400"/>
          <a:ext cx="1968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199" name="Equation" r:id="rId8" imgW="1968500" imgH="939800" progId="Equation.DSMT4">
                  <p:embed/>
                </p:oleObj>
              </mc:Choice>
              <mc:Fallback>
                <p:oleObj name="Equation" r:id="rId8" imgW="19685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9700" y="4470400"/>
                        <a:ext cx="1968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65194" name="Rectangle 10" descr="Pink tissue paper"/>
          <p:cNvSpPr>
            <a:spLocks noChangeArrowheads="1"/>
          </p:cNvSpPr>
          <p:nvPr/>
        </p:nvSpPr>
        <p:spPr bwMode="auto">
          <a:xfrm>
            <a:off x="6427788" y="5410200"/>
            <a:ext cx="19542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in the line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F07C9C-581F-432C-AE66-7A6C1439FA35}" type="slidenum">
              <a:rPr lang="en-US"/>
              <a:pPr/>
              <a:t>5</a:t>
            </a:fld>
            <a:endParaRPr lang="en-CA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67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SINE FUNCTION</a:t>
            </a:r>
          </a:p>
        </p:txBody>
      </p:sp>
      <p:graphicFrame>
        <p:nvGraphicFramePr>
          <p:cNvPr id="3167236" name="Object 4" descr="Pink tissue paper"/>
          <p:cNvGraphicFramePr>
            <a:graphicFrameLocks noChangeAspect="1"/>
          </p:cNvGraphicFramePr>
          <p:nvPr/>
        </p:nvGraphicFramePr>
        <p:xfrm>
          <a:off x="6324600" y="1955800"/>
          <a:ext cx="2133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246" name="Equation" r:id="rId4" imgW="2133600" imgH="939800" progId="Equation.DSMT4">
                  <p:embed/>
                </p:oleObj>
              </mc:Choice>
              <mc:Fallback>
                <p:oleObj name="Equation" r:id="rId4" imgW="2133600" imgH="939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1955800"/>
                        <a:ext cx="2133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67237" name="Text Box 5" descr="Pink tissue paper"/>
          <p:cNvSpPr txBox="1">
            <a:spLocks noChangeArrowheads="1"/>
          </p:cNvSpPr>
          <p:nvPr/>
        </p:nvSpPr>
        <p:spPr bwMode="auto">
          <a:xfrm>
            <a:off x="762000" y="1371600"/>
            <a:ext cx="4800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means sin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167238" name="Text Box 6" descr="Pink tissue paper"/>
          <p:cNvSpPr txBox="1">
            <a:spLocks noChangeArrowheads="1"/>
          </p:cNvSpPr>
          <p:nvPr/>
        </p:nvSpPr>
        <p:spPr bwMode="auto">
          <a:xfrm>
            <a:off x="2209800" y="2133600"/>
            <a:ext cx="4191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where –1 ≤ 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 ≤ 1</a:t>
            </a:r>
            <a:r>
              <a:rPr lang="en-US" sz="3200" b="0" i="1" baseline="0">
                <a:latin typeface="Times New Roman" pitchFamily="18" charset="0"/>
              </a:rPr>
              <a:t>  </a:t>
            </a:r>
            <a:r>
              <a:rPr lang="en-US" sz="3200" b="0" baseline="0">
                <a:latin typeface="Times New Roman" pitchFamily="18" charset="0"/>
              </a:rPr>
              <a:t>and </a:t>
            </a:r>
          </a:p>
        </p:txBody>
      </p:sp>
      <p:sp>
        <p:nvSpPr>
          <p:cNvPr id="3167239" name="Text Box 7" descr="Pink tissue paper"/>
          <p:cNvSpPr txBox="1">
            <a:spLocks noChangeArrowheads="1"/>
          </p:cNvSpPr>
          <p:nvPr/>
        </p:nvSpPr>
        <p:spPr bwMode="auto">
          <a:xfrm>
            <a:off x="762000" y="3200400"/>
            <a:ext cx="815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Read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as “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equals inverse sine at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.” </a:t>
            </a:r>
          </a:p>
        </p:txBody>
      </p:sp>
      <p:sp>
        <p:nvSpPr>
          <p:cNvPr id="3167240" name="Rectangle 8" descr="Pink tissue paper"/>
          <p:cNvSpPr>
            <a:spLocks noChangeArrowheads="1"/>
          </p:cNvSpPr>
          <p:nvPr/>
        </p:nvSpPr>
        <p:spPr bwMode="auto">
          <a:xfrm>
            <a:off x="700088" y="4191000"/>
            <a:ext cx="74533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 domain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is [–1, 1].</a:t>
            </a:r>
          </a:p>
        </p:txBody>
      </p:sp>
      <p:grpSp>
        <p:nvGrpSpPr>
          <p:cNvPr id="3167241" name="Group 9"/>
          <p:cNvGrpSpPr>
            <a:grpSpLocks/>
          </p:cNvGrpSpPr>
          <p:nvPr/>
        </p:nvGrpSpPr>
        <p:grpSpPr bwMode="auto">
          <a:xfrm>
            <a:off x="685800" y="5041900"/>
            <a:ext cx="6248400" cy="1054100"/>
            <a:chOff x="432" y="3176"/>
            <a:chExt cx="3936" cy="664"/>
          </a:xfrm>
        </p:grpSpPr>
        <p:graphicFrame>
          <p:nvGraphicFramePr>
            <p:cNvPr id="3167242" name="Object 10" descr="Pink tissue paper"/>
            <p:cNvGraphicFramePr>
              <a:graphicFrameLocks noChangeAspect="1"/>
            </p:cNvGraphicFramePr>
            <p:nvPr/>
          </p:nvGraphicFramePr>
          <p:xfrm>
            <a:off x="3320" y="3176"/>
            <a:ext cx="1048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7247" name="Equation" r:id="rId7" imgW="1663700" imgH="1054100" progId="Equation.DSMT4">
                    <p:embed/>
                  </p:oleObj>
                </mc:Choice>
                <mc:Fallback>
                  <p:oleObj name="Equation" r:id="rId7" imgW="1663700" imgH="10541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20" y="3176"/>
                          <a:ext cx="1048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67243" name="Rectangle 11" descr="Pink tissue paper"/>
            <p:cNvSpPr>
              <a:spLocks noChangeArrowheads="1"/>
            </p:cNvSpPr>
            <p:nvPr/>
          </p:nvSpPr>
          <p:spPr bwMode="auto">
            <a:xfrm>
              <a:off x="432" y="3310"/>
              <a:ext cx="283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The range of 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sin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 is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F85AF-1009-497F-B12B-478FB49180D6}" type="slidenum">
              <a:rPr lang="en-US"/>
              <a:pPr/>
              <a:t>6</a:t>
            </a:fld>
            <a:endParaRPr lang="en-CA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6928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16928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18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</a:t>
            </a:r>
            <a:r>
              <a:rPr lang="en-US" b="0" i="1" baseline="0">
                <a:latin typeface="Times New Roman" pitchFamily="18" charset="0"/>
              </a:rPr>
              <a:t>y</a:t>
            </a:r>
            <a:r>
              <a:rPr lang="en-US" b="0" baseline="0"/>
              <a:t> = sin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  <a:endParaRPr lang="en-US" b="0" baseline="0">
              <a:latin typeface="Times New Roman" pitchFamily="18" charset="0"/>
            </a:endParaRPr>
          </a:p>
        </p:txBody>
      </p:sp>
      <p:sp>
        <p:nvSpPr>
          <p:cNvPr id="3169284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values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graphicFrame>
        <p:nvGraphicFramePr>
          <p:cNvPr id="3169285" name="Object 5" descr="Pink tissue paper"/>
          <p:cNvGraphicFramePr>
            <a:graphicFrameLocks noChangeAspect="1"/>
          </p:cNvGraphicFramePr>
          <p:nvPr/>
        </p:nvGraphicFramePr>
        <p:xfrm>
          <a:off x="609600" y="1828800"/>
          <a:ext cx="24765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304" name="Equation" r:id="rId5" imgW="2476500" imgH="1028700" progId="Equation.DSMT4">
                  <p:embed/>
                </p:oleObj>
              </mc:Choice>
              <mc:Fallback>
                <p:oleObj name="Equation" r:id="rId5" imgW="2476500" imgH="10287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828800"/>
                        <a:ext cx="24765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9286" name="Object 6" descr="Pink tissue paper"/>
          <p:cNvGraphicFramePr>
            <a:graphicFrameLocks noChangeAspect="1"/>
          </p:cNvGraphicFramePr>
          <p:nvPr/>
        </p:nvGraphicFramePr>
        <p:xfrm>
          <a:off x="3568700" y="1828800"/>
          <a:ext cx="29083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305" name="Equation" r:id="rId7" imgW="2908300" imgH="1054100" progId="Equation.DSMT4">
                  <p:embed/>
                </p:oleObj>
              </mc:Choice>
              <mc:Fallback>
                <p:oleObj name="Equation" r:id="rId7" imgW="2908300" imgH="1054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8700" y="1828800"/>
                        <a:ext cx="29083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9287" name="Object 7" descr="Pink tissue paper"/>
          <p:cNvGraphicFramePr>
            <a:graphicFrameLocks noChangeAspect="1"/>
          </p:cNvGraphicFramePr>
          <p:nvPr/>
        </p:nvGraphicFramePr>
        <p:xfrm>
          <a:off x="6781800" y="2057400"/>
          <a:ext cx="2108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306" name="Equation" r:id="rId9" imgW="2108200" imgH="508000" progId="Equation.DSMT4">
                  <p:embed/>
                </p:oleObj>
              </mc:Choice>
              <mc:Fallback>
                <p:oleObj name="Equation" r:id="rId9" imgW="2108200" imgH="5080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2057400"/>
                        <a:ext cx="2108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69288" name="Group 8"/>
          <p:cNvGrpSpPr>
            <a:grpSpLocks/>
          </p:cNvGrpSpPr>
          <p:nvPr/>
        </p:nvGrpSpPr>
        <p:grpSpPr bwMode="auto">
          <a:xfrm>
            <a:off x="571500" y="2819400"/>
            <a:ext cx="2552700" cy="1447800"/>
            <a:chOff x="288" y="1776"/>
            <a:chExt cx="1608" cy="912"/>
          </a:xfrm>
        </p:grpSpPr>
        <p:sp>
          <p:nvSpPr>
            <p:cNvPr id="3169289" name="Text Box 9" descr="Pink tissue paper"/>
            <p:cNvSpPr txBox="1">
              <a:spLocks noChangeArrowheads="1"/>
            </p:cNvSpPr>
            <p:nvPr/>
          </p:nvSpPr>
          <p:spPr bwMode="auto">
            <a:xfrm>
              <a:off x="288" y="177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aphicFrame>
          <p:nvGraphicFramePr>
            <p:cNvPr id="3169290" name="Object 10" descr="Pink tissue paper"/>
            <p:cNvGraphicFramePr>
              <a:graphicFrameLocks noChangeAspect="1"/>
            </p:cNvGraphicFramePr>
            <p:nvPr/>
          </p:nvGraphicFramePr>
          <p:xfrm>
            <a:off x="336" y="2040"/>
            <a:ext cx="1560" cy="6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9307" name="Equation" r:id="rId11" imgW="2476500" imgH="1028700" progId="Equation.DSMT4">
                    <p:embed/>
                  </p:oleObj>
                </mc:Choice>
                <mc:Fallback>
                  <p:oleObj name="Equation" r:id="rId11" imgW="2476500" imgH="10287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" y="2040"/>
                          <a:ext cx="1560" cy="6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169291" name="Object 11" descr="Pink tissue paper"/>
          <p:cNvGraphicFramePr>
            <a:graphicFrameLocks noChangeAspect="1"/>
          </p:cNvGraphicFramePr>
          <p:nvPr/>
        </p:nvGraphicFramePr>
        <p:xfrm>
          <a:off x="3192463" y="3238500"/>
          <a:ext cx="5653087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308" name="Equation" r:id="rId12" imgW="5651500" imgH="1028700" progId="Equation.DSMT4">
                  <p:embed/>
                </p:oleObj>
              </mc:Choice>
              <mc:Fallback>
                <p:oleObj name="Equation" r:id="rId12" imgW="5651500" imgH="10287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2463" y="3238500"/>
                        <a:ext cx="5653087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9292" name="Object 12" descr="Pink tissue paper"/>
          <p:cNvGraphicFramePr>
            <a:graphicFrameLocks noChangeAspect="1"/>
          </p:cNvGraphicFramePr>
          <p:nvPr/>
        </p:nvGraphicFramePr>
        <p:xfrm>
          <a:off x="2692400" y="5448300"/>
          <a:ext cx="4546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309" name="Equation" r:id="rId14" imgW="4546600" imgH="1028700" progId="Equation.DSMT4">
                  <p:embed/>
                </p:oleObj>
              </mc:Choice>
              <mc:Fallback>
                <p:oleObj name="Equation" r:id="rId14" imgW="4546600" imgH="10287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2400" y="5448300"/>
                        <a:ext cx="45466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69293" name="Group 13"/>
          <p:cNvGrpSpPr>
            <a:grpSpLocks/>
          </p:cNvGrpSpPr>
          <p:nvPr/>
        </p:nvGrpSpPr>
        <p:grpSpPr bwMode="auto">
          <a:xfrm>
            <a:off x="931863" y="4267200"/>
            <a:ext cx="6948487" cy="2286000"/>
            <a:chOff x="587" y="2688"/>
            <a:chExt cx="4377" cy="1440"/>
          </a:xfrm>
        </p:grpSpPr>
        <p:graphicFrame>
          <p:nvGraphicFramePr>
            <p:cNvPr id="3169294" name="Object 14" descr="Pink tissue paper"/>
            <p:cNvGraphicFramePr>
              <a:graphicFrameLocks noChangeAspect="1"/>
            </p:cNvGraphicFramePr>
            <p:nvPr/>
          </p:nvGraphicFramePr>
          <p:xfrm>
            <a:off x="587" y="2688"/>
            <a:ext cx="4377" cy="6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9310" name="Equation" r:id="rId16" imgW="6946900" imgH="1028700" progId="Equation.DSMT4">
                    <p:embed/>
                  </p:oleObj>
                </mc:Choice>
                <mc:Fallback>
                  <p:oleObj name="Equation" r:id="rId16" imgW="6946900" imgH="1028700" progId="Equation.DSMT4">
                    <p:embed/>
                    <p:pic>
                      <p:nvPicPr>
                        <p:cNvPr id="0" name="Object 14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7" y="2688"/>
                          <a:ext cx="4377" cy="6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69295" name="Object 15" descr="Pink tissue paper"/>
            <p:cNvGraphicFramePr>
              <a:graphicFrameLocks noChangeAspect="1"/>
            </p:cNvGraphicFramePr>
            <p:nvPr/>
          </p:nvGraphicFramePr>
          <p:xfrm>
            <a:off x="608" y="3464"/>
            <a:ext cx="1024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9311" name="Equation" r:id="rId18" imgW="1625600" imgH="1054100" progId="Equation.DSMT4">
                    <p:embed/>
                  </p:oleObj>
                </mc:Choice>
                <mc:Fallback>
                  <p:oleObj name="Equation" r:id="rId18" imgW="1625600" imgH="1054100" progId="Equation.DSMT4">
                    <p:embed/>
                    <p:pic>
                      <p:nvPicPr>
                        <p:cNvPr id="0" name="Object 15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8" y="3464"/>
                          <a:ext cx="1024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77457F-4F1C-4CDD-B48C-04A33833482F}" type="slidenum">
              <a:rPr lang="en-US"/>
              <a:pPr/>
              <a:t>7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713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17133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</a:t>
            </a:r>
            <a:r>
              <a:rPr lang="en-US" b="0" i="1" baseline="0">
                <a:latin typeface="Times New Roman" pitchFamily="18" charset="0"/>
              </a:rPr>
              <a:t>y</a:t>
            </a:r>
            <a:r>
              <a:rPr lang="en-US" b="0" baseline="0">
                <a:latin typeface="Times New Roman" pitchFamily="18" charset="0"/>
              </a:rPr>
              <a:t> </a:t>
            </a:r>
            <a:r>
              <a:rPr lang="en-US" b="0" baseline="0"/>
              <a:t>= sin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</a:p>
        </p:txBody>
      </p:sp>
      <p:sp>
        <p:nvSpPr>
          <p:cNvPr id="3171332" name="Text Box 4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171333" name="Object 5" descr="Pink tissue paper"/>
          <p:cNvGraphicFramePr>
            <a:graphicFrameLocks noChangeAspect="1"/>
          </p:cNvGraphicFramePr>
          <p:nvPr/>
        </p:nvGraphicFramePr>
        <p:xfrm>
          <a:off x="444500" y="1435100"/>
          <a:ext cx="29083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345" name="Equation" r:id="rId5" imgW="2908300" imgH="1054100" progId="Equation.DSMT4">
                  <p:embed/>
                </p:oleObj>
              </mc:Choice>
              <mc:Fallback>
                <p:oleObj name="Equation" r:id="rId5" imgW="2908300" imgH="10541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1435100"/>
                        <a:ext cx="29083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1334" name="Object 6" descr="Pink tissue paper"/>
          <p:cNvGraphicFramePr>
            <a:graphicFrameLocks noChangeAspect="1"/>
          </p:cNvGraphicFramePr>
          <p:nvPr/>
        </p:nvGraphicFramePr>
        <p:xfrm>
          <a:off x="3440113" y="1447800"/>
          <a:ext cx="55514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346" name="Equation" r:id="rId7" imgW="5549900" imgH="939800" progId="Equation.DSMT4">
                  <p:embed/>
                </p:oleObj>
              </mc:Choice>
              <mc:Fallback>
                <p:oleObj name="Equation" r:id="rId7" imgW="5549900" imgH="9398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1447800"/>
                        <a:ext cx="55514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1335" name="Group 7"/>
          <p:cNvGrpSpPr>
            <a:grpSpLocks/>
          </p:cNvGrpSpPr>
          <p:nvPr/>
        </p:nvGrpSpPr>
        <p:grpSpPr bwMode="auto">
          <a:xfrm>
            <a:off x="893763" y="2463800"/>
            <a:ext cx="7977187" cy="2108200"/>
            <a:chOff x="563" y="1552"/>
            <a:chExt cx="5025" cy="1328"/>
          </a:xfrm>
        </p:grpSpPr>
        <p:graphicFrame>
          <p:nvGraphicFramePr>
            <p:cNvPr id="3171336" name="Object 8" descr="Pink tissue paper"/>
            <p:cNvGraphicFramePr>
              <a:graphicFrameLocks noChangeAspect="1"/>
            </p:cNvGraphicFramePr>
            <p:nvPr/>
          </p:nvGraphicFramePr>
          <p:xfrm>
            <a:off x="563" y="1552"/>
            <a:ext cx="5025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1347" name="Equation" r:id="rId9" imgW="7975600" imgH="1054100" progId="Equation.DSMT4">
                    <p:embed/>
                  </p:oleObj>
                </mc:Choice>
                <mc:Fallback>
                  <p:oleObj name="Equation" r:id="rId9" imgW="7975600" imgH="1054100" progId="Equation.DSMT4">
                    <p:embed/>
                    <p:pic>
                      <p:nvPicPr>
                        <p:cNvPr id="0" name="Object 8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3" y="1552"/>
                          <a:ext cx="5025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1337" name="Object 9" descr="Pink tissue paper"/>
            <p:cNvGraphicFramePr>
              <a:graphicFrameLocks noChangeAspect="1"/>
            </p:cNvGraphicFramePr>
            <p:nvPr/>
          </p:nvGraphicFramePr>
          <p:xfrm>
            <a:off x="583" y="2216"/>
            <a:ext cx="1024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1348" name="Equation" r:id="rId11" imgW="1625600" imgH="1054100" progId="Equation.DSMT4">
                    <p:embed/>
                  </p:oleObj>
                </mc:Choice>
                <mc:Fallback>
                  <p:oleObj name="Equation" r:id="rId11" imgW="1625600" imgH="1054100" progId="Equation.DSMT4">
                    <p:embed/>
                    <p:pic>
                      <p:nvPicPr>
                        <p:cNvPr id="0" name="Object 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3" y="2216"/>
                          <a:ext cx="1024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71338" name="Text Box 10" descr="Pink tissue paper"/>
          <p:cNvSpPr txBox="1">
            <a:spLocks noChangeArrowheads="1"/>
          </p:cNvSpPr>
          <p:nvPr/>
        </p:nvSpPr>
        <p:spPr bwMode="auto">
          <a:xfrm>
            <a:off x="381000" y="4953000"/>
            <a:ext cx="7848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Since 3 is not in the domain of the inverse sine function, which is [–1, 1], sin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3 does not exist.</a:t>
            </a:r>
          </a:p>
        </p:txBody>
      </p:sp>
      <p:graphicFrame>
        <p:nvGraphicFramePr>
          <p:cNvPr id="3171339" name="Object 11" descr="Pink tissue paper"/>
          <p:cNvGraphicFramePr>
            <a:graphicFrameLocks noChangeAspect="1"/>
          </p:cNvGraphicFramePr>
          <p:nvPr/>
        </p:nvGraphicFramePr>
        <p:xfrm>
          <a:off x="2743200" y="3505200"/>
          <a:ext cx="5132388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349" name="Equation" r:id="rId13" imgW="5130800" imgH="1054100" progId="Equation.DSMT4">
                  <p:embed/>
                </p:oleObj>
              </mc:Choice>
              <mc:Fallback>
                <p:oleObj name="Equation" r:id="rId13" imgW="5130800" imgH="10541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505200"/>
                        <a:ext cx="5132388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B81DD-91E4-4870-84D4-08198B4D24F1}" type="slidenum">
              <a:rPr lang="en-US"/>
              <a:pPr/>
              <a:t>8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7337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COSINE FUNCTION</a:t>
            </a:r>
          </a:p>
        </p:txBody>
      </p:sp>
      <p:sp>
        <p:nvSpPr>
          <p:cNvPr id="3173381" name="Text Box 5" descr="Pink tissue paper"/>
          <p:cNvSpPr txBox="1">
            <a:spLocks noChangeArrowheads="1"/>
          </p:cNvSpPr>
          <p:nvPr/>
        </p:nvSpPr>
        <p:spPr bwMode="auto">
          <a:xfrm>
            <a:off x="609600" y="1219200"/>
            <a:ext cx="8382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we restrict the domain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to the </a:t>
            </a:r>
          </a:p>
        </p:txBody>
      </p:sp>
      <p:sp>
        <p:nvSpPr>
          <p:cNvPr id="3173382" name="Text Box 6" descr="Pink tissue paper"/>
          <p:cNvSpPr txBox="1">
            <a:spLocks noChangeArrowheads="1"/>
          </p:cNvSpPr>
          <p:nvPr/>
        </p:nvSpPr>
        <p:spPr bwMode="auto">
          <a:xfrm>
            <a:off x="6019800" y="1676400"/>
            <a:ext cx="2697163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interval [0,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], </a:t>
            </a:r>
            <a:r>
              <a:rPr lang="en-US" sz="3200" b="0" baseline="0">
                <a:latin typeface="Times New Roman" pitchFamily="18" charset="0"/>
              </a:rPr>
              <a:t>then it is a one-to-one function and its inverse is also a function.</a:t>
            </a:r>
          </a:p>
        </p:txBody>
      </p:sp>
      <p:pic>
        <p:nvPicPr>
          <p:cNvPr id="3173383" name="Picture 7" descr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981200"/>
            <a:ext cx="5343525" cy="386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A6C0E-DDE7-4B7B-8814-654EBADBEDFB}" type="slidenum">
              <a:rPr lang="en-US"/>
              <a:pPr/>
              <a:t>9</a:t>
            </a:fld>
            <a:endParaRPr lang="en-CA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175436" name="Picture 1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38325"/>
            <a:ext cx="566737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COSINE FUNCTION</a:t>
            </a:r>
          </a:p>
        </p:txBody>
      </p:sp>
      <p:graphicFrame>
        <p:nvGraphicFramePr>
          <p:cNvPr id="3175428" name="Object 4" descr="Pink tissue paper"/>
          <p:cNvGraphicFramePr>
            <a:graphicFrameLocks noChangeAspect="1"/>
          </p:cNvGraphicFramePr>
          <p:nvPr/>
        </p:nvGraphicFramePr>
        <p:xfrm>
          <a:off x="6324600" y="1104900"/>
          <a:ext cx="1524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39" name="Equation" r:id="rId6" imgW="1524000" imgH="342900" progId="Equation.DSMT4">
                  <p:embed/>
                </p:oleObj>
              </mc:Choice>
              <mc:Fallback>
                <p:oleObj name="Equation" r:id="rId6" imgW="1524000" imgH="3429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1104900"/>
                        <a:ext cx="1524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429" name="Text Box 5" descr="Pink tissue paper"/>
          <p:cNvSpPr txBox="1">
            <a:spLocks noChangeArrowheads="1"/>
          </p:cNvSpPr>
          <p:nvPr/>
        </p:nvSpPr>
        <p:spPr bwMode="auto">
          <a:xfrm>
            <a:off x="533400" y="990600"/>
            <a:ext cx="5791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inverse function for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 </a:t>
            </a:r>
            <a:r>
              <a:rPr lang="en-US" sz="3200" b="0" i="1" baseline="0">
                <a:latin typeface="Times New Roman" pitchFamily="18" charset="0"/>
              </a:rPr>
              <a:t>x,</a:t>
            </a:r>
            <a:endParaRPr lang="en-US" sz="3200" b="0" baseline="0">
              <a:latin typeface="Times New Roman" pitchFamily="18" charset="0"/>
            </a:endParaRPr>
          </a:p>
        </p:txBody>
      </p:sp>
      <p:sp>
        <p:nvSpPr>
          <p:cNvPr id="3175430" name="Text Box 6" descr="Pink tissue paper"/>
          <p:cNvSpPr txBox="1">
            <a:spLocks noChangeArrowheads="1"/>
          </p:cNvSpPr>
          <p:nvPr/>
        </p:nvSpPr>
        <p:spPr bwMode="auto">
          <a:xfrm>
            <a:off x="5638800" y="1447800"/>
            <a:ext cx="34290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is called the </a:t>
            </a:r>
            <a:r>
              <a:rPr lang="en-US" sz="3200" baseline="0">
                <a:latin typeface="Times New Roman" pitchFamily="18" charset="0"/>
              </a:rPr>
              <a:t>inverse cosine</a:t>
            </a:r>
            <a:r>
              <a:rPr lang="en-US" sz="3200" b="0" baseline="0">
                <a:latin typeface="Times New Roman" pitchFamily="18" charset="0"/>
              </a:rPr>
              <a:t>, or </a:t>
            </a:r>
            <a:r>
              <a:rPr lang="en-US" sz="3200" baseline="0">
                <a:latin typeface="Times New Roman" pitchFamily="18" charset="0"/>
              </a:rPr>
              <a:t>arccosine</a:t>
            </a:r>
            <a:r>
              <a:rPr lang="en-US" sz="3200" b="0" baseline="0">
                <a:latin typeface="Times New Roman" pitchFamily="18" charset="0"/>
              </a:rPr>
              <a:t>, function.</a:t>
            </a:r>
          </a:p>
          <a:p>
            <a:r>
              <a:rPr lang="en-US" sz="3200" b="0" baseline="0">
                <a:latin typeface="Times New Roman" pitchFamily="18" charset="0"/>
              </a:rPr>
              <a:t>The graph is obtained by reflecting the graph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i="1" baseline="0">
                <a:latin typeface="Times New Roman" pitchFamily="18" charset="0"/>
              </a:rPr>
              <a:t>x, </a:t>
            </a:r>
            <a:r>
              <a:rPr lang="en-US" sz="3200" b="0" baseline="0">
                <a:latin typeface="Times New Roman" pitchFamily="18" charset="0"/>
              </a:rPr>
              <a:t>with</a:t>
            </a:r>
          </a:p>
        </p:txBody>
      </p:sp>
      <p:graphicFrame>
        <p:nvGraphicFramePr>
          <p:cNvPr id="3175431" name="Object 7" descr="Pink tissue paper"/>
          <p:cNvGraphicFramePr>
            <a:graphicFrameLocks noChangeAspect="1"/>
          </p:cNvGraphicFramePr>
          <p:nvPr/>
        </p:nvGraphicFramePr>
        <p:xfrm>
          <a:off x="5734050" y="5457825"/>
          <a:ext cx="1524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40" name="Equation" r:id="rId8" imgW="1524000" imgH="342900" progId="Equation.DSMT4">
                  <p:embed/>
                </p:oleObj>
              </mc:Choice>
              <mc:Fallback>
                <p:oleObj name="Equation" r:id="rId8" imgW="1524000" imgH="3429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4050" y="5457825"/>
                        <a:ext cx="1524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433" name="Rectangle 9" descr="Pink tissue paper"/>
          <p:cNvSpPr>
            <a:spLocks noChangeArrowheads="1"/>
          </p:cNvSpPr>
          <p:nvPr/>
        </p:nvSpPr>
        <p:spPr bwMode="auto">
          <a:xfrm>
            <a:off x="5638800" y="5334000"/>
            <a:ext cx="3124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                in the line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C911F-32C9-45F6-AF16-D544627A6578}" type="slidenum">
              <a:rPr lang="en-US"/>
              <a:pPr/>
              <a:t>10</a:t>
            </a:fld>
            <a:endParaRPr lang="en-CA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774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COSINE FUNCTION</a:t>
            </a:r>
          </a:p>
        </p:txBody>
      </p:sp>
      <p:graphicFrame>
        <p:nvGraphicFramePr>
          <p:cNvPr id="3177476" name="Object 4" descr="Pink tissue paper"/>
          <p:cNvGraphicFramePr>
            <a:graphicFrameLocks noChangeAspect="1"/>
          </p:cNvGraphicFramePr>
          <p:nvPr/>
        </p:nvGraphicFramePr>
        <p:xfrm>
          <a:off x="6019800" y="2095500"/>
          <a:ext cx="1651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486" name="Equation" r:id="rId4" imgW="1651000" imgH="431800" progId="Equation.DSMT4">
                  <p:embed/>
                </p:oleObj>
              </mc:Choice>
              <mc:Fallback>
                <p:oleObj name="Equation" r:id="rId4" imgW="1651000" imgH="431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2095500"/>
                        <a:ext cx="1651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7477" name="Text Box 5" descr="Pink tissue paper"/>
          <p:cNvSpPr txBox="1">
            <a:spLocks noChangeArrowheads="1"/>
          </p:cNvSpPr>
          <p:nvPr/>
        </p:nvSpPr>
        <p:spPr bwMode="auto">
          <a:xfrm>
            <a:off x="762000" y="1371600"/>
            <a:ext cx="8077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means cos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177478" name="Text Box 6" descr="Pink tissue paper"/>
          <p:cNvSpPr txBox="1">
            <a:spLocks noChangeArrowheads="1"/>
          </p:cNvSpPr>
          <p:nvPr/>
        </p:nvSpPr>
        <p:spPr bwMode="auto">
          <a:xfrm>
            <a:off x="2006600" y="1981200"/>
            <a:ext cx="396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where –1 ≤ 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 ≤ 1</a:t>
            </a:r>
            <a:r>
              <a:rPr lang="en-US" sz="32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and </a:t>
            </a:r>
          </a:p>
        </p:txBody>
      </p:sp>
      <p:sp>
        <p:nvSpPr>
          <p:cNvPr id="3177479" name="Text Box 7" descr="Pink tissue paper"/>
          <p:cNvSpPr txBox="1">
            <a:spLocks noChangeArrowheads="1"/>
          </p:cNvSpPr>
          <p:nvPr/>
        </p:nvSpPr>
        <p:spPr bwMode="auto">
          <a:xfrm>
            <a:off x="609600" y="3200400"/>
            <a:ext cx="8305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Read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as “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equals inverse cosine at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.” </a:t>
            </a:r>
          </a:p>
        </p:txBody>
      </p:sp>
      <p:sp>
        <p:nvSpPr>
          <p:cNvPr id="3177480" name="Rectangle 8" descr="Pink tissue paper"/>
          <p:cNvSpPr>
            <a:spLocks noChangeArrowheads="1"/>
          </p:cNvSpPr>
          <p:nvPr/>
        </p:nvSpPr>
        <p:spPr bwMode="auto">
          <a:xfrm>
            <a:off x="700088" y="4191000"/>
            <a:ext cx="74533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 domain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is [–1, 1].</a:t>
            </a:r>
          </a:p>
        </p:txBody>
      </p:sp>
      <p:grpSp>
        <p:nvGrpSpPr>
          <p:cNvPr id="3177481" name="Group 9"/>
          <p:cNvGrpSpPr>
            <a:grpSpLocks/>
          </p:cNvGrpSpPr>
          <p:nvPr/>
        </p:nvGrpSpPr>
        <p:grpSpPr bwMode="auto">
          <a:xfrm>
            <a:off x="685800" y="5254625"/>
            <a:ext cx="5715000" cy="593725"/>
            <a:chOff x="432" y="3310"/>
            <a:chExt cx="3600" cy="374"/>
          </a:xfrm>
        </p:grpSpPr>
        <p:graphicFrame>
          <p:nvGraphicFramePr>
            <p:cNvPr id="3177482" name="Object 10" descr="Pink tissue paper"/>
            <p:cNvGraphicFramePr>
              <a:graphicFrameLocks noChangeAspect="1"/>
            </p:cNvGraphicFramePr>
            <p:nvPr/>
          </p:nvGraphicFramePr>
          <p:xfrm>
            <a:off x="3368" y="3332"/>
            <a:ext cx="664" cy="3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7487" name="Equation" r:id="rId7" imgW="1054080" imgH="558720" progId="Equation.DSMT4">
                    <p:embed/>
                  </p:oleObj>
                </mc:Choice>
                <mc:Fallback>
                  <p:oleObj name="Equation" r:id="rId7" imgW="1054080" imgH="55872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8" y="3332"/>
                          <a:ext cx="664" cy="3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7483" name="Rectangle 11" descr="Pink tissue paper"/>
            <p:cNvSpPr>
              <a:spLocks noChangeArrowheads="1"/>
            </p:cNvSpPr>
            <p:nvPr/>
          </p:nvSpPr>
          <p:spPr bwMode="auto">
            <a:xfrm>
              <a:off x="432" y="3310"/>
              <a:ext cx="28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The range of 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cos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 is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7D250-7F3D-42C6-8C89-661BDFD8D816}" type="slidenum">
              <a:rPr lang="en-US"/>
              <a:pPr/>
              <a:t>11</a:t>
            </a:fld>
            <a:endParaRPr lang="en-CA"/>
          </a:p>
        </p:txBody>
      </p:sp>
      <p:sp>
        <p:nvSpPr>
          <p:cNvPr id="14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7952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317952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18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cos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  <a:endParaRPr lang="en-US" b="0" baseline="0">
              <a:latin typeface="Times New Roman" pitchFamily="18" charset="0"/>
            </a:endParaRPr>
          </a:p>
        </p:txBody>
      </p:sp>
      <p:sp>
        <p:nvSpPr>
          <p:cNvPr id="3179524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values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graphicFrame>
        <p:nvGraphicFramePr>
          <p:cNvPr id="3179525" name="Object 5" descr="Pink tissue paper"/>
          <p:cNvGraphicFramePr>
            <a:graphicFrameLocks noChangeAspect="1"/>
          </p:cNvGraphicFramePr>
          <p:nvPr/>
        </p:nvGraphicFramePr>
        <p:xfrm>
          <a:off x="1016000" y="1828800"/>
          <a:ext cx="25654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39" name="Equation" r:id="rId5" imgW="2565400" imgH="1028700" progId="Equation.DSMT4">
                  <p:embed/>
                </p:oleObj>
              </mc:Choice>
              <mc:Fallback>
                <p:oleObj name="Equation" r:id="rId5" imgW="2565400" imgH="10287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0" y="1828800"/>
                        <a:ext cx="25654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9526" name="Object 6" descr="Pink tissue paper"/>
          <p:cNvGraphicFramePr>
            <a:graphicFrameLocks noChangeAspect="1"/>
          </p:cNvGraphicFramePr>
          <p:nvPr/>
        </p:nvGraphicFramePr>
        <p:xfrm>
          <a:off x="4521200" y="1828800"/>
          <a:ext cx="29845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40" name="Equation" r:id="rId7" imgW="2984500" imgH="1054100" progId="Equation.DSMT4">
                  <p:embed/>
                </p:oleObj>
              </mc:Choice>
              <mc:Fallback>
                <p:oleObj name="Equation" r:id="rId7" imgW="2984500" imgH="1054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1828800"/>
                        <a:ext cx="29845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9527" name="Object 7" descr="Pink tissue paper"/>
          <p:cNvGraphicFramePr>
            <a:graphicFrameLocks noChangeAspect="1"/>
          </p:cNvGraphicFramePr>
          <p:nvPr/>
        </p:nvGraphicFramePr>
        <p:xfrm>
          <a:off x="3402013" y="3238500"/>
          <a:ext cx="5233987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41" name="Equation" r:id="rId9" imgW="5232400" imgH="1028700" progId="Equation.DSMT4">
                  <p:embed/>
                </p:oleObj>
              </mc:Choice>
              <mc:Fallback>
                <p:oleObj name="Equation" r:id="rId9" imgW="5232400" imgH="10287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2013" y="3238500"/>
                        <a:ext cx="5233987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9528" name="Object 8" descr="Pink tissue paper"/>
          <p:cNvGraphicFramePr>
            <a:graphicFrameLocks noChangeAspect="1"/>
          </p:cNvGraphicFramePr>
          <p:nvPr/>
        </p:nvGraphicFramePr>
        <p:xfrm>
          <a:off x="1536700" y="5448300"/>
          <a:ext cx="46355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42" name="Equation" r:id="rId11" imgW="4635500" imgH="1028700" progId="Equation.DSMT4">
                  <p:embed/>
                </p:oleObj>
              </mc:Choice>
              <mc:Fallback>
                <p:oleObj name="Equation" r:id="rId11" imgW="4635500" imgH="10287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6700" y="5448300"/>
                        <a:ext cx="46355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9529" name="Object 9" descr="Pink tissue paper"/>
          <p:cNvGraphicFramePr>
            <a:graphicFrameLocks noChangeAspect="1"/>
          </p:cNvGraphicFramePr>
          <p:nvPr/>
        </p:nvGraphicFramePr>
        <p:xfrm>
          <a:off x="1592263" y="4267200"/>
          <a:ext cx="5627687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43" name="Equation" r:id="rId13" imgW="5626100" imgH="1028700" progId="Equation.DSMT4">
                  <p:embed/>
                </p:oleObj>
              </mc:Choice>
              <mc:Fallback>
                <p:oleObj name="Equation" r:id="rId13" imgW="5626100" imgH="10287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2263" y="4267200"/>
                        <a:ext cx="5627687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9530" name="Group 10"/>
          <p:cNvGrpSpPr>
            <a:grpSpLocks/>
          </p:cNvGrpSpPr>
          <p:nvPr/>
        </p:nvGrpSpPr>
        <p:grpSpPr bwMode="auto">
          <a:xfrm>
            <a:off x="457200" y="2819400"/>
            <a:ext cx="2717800" cy="1447800"/>
            <a:chOff x="288" y="1776"/>
            <a:chExt cx="1712" cy="912"/>
          </a:xfrm>
        </p:grpSpPr>
        <p:sp>
          <p:nvSpPr>
            <p:cNvPr id="3179531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288" y="177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aphicFrame>
          <p:nvGraphicFramePr>
            <p:cNvPr id="3179532" name="Object 12" descr="Pink tissue paper"/>
            <p:cNvGraphicFramePr>
              <a:graphicFrameLocks noChangeAspect="1"/>
            </p:cNvGraphicFramePr>
            <p:nvPr/>
          </p:nvGraphicFramePr>
          <p:xfrm>
            <a:off x="384" y="2040"/>
            <a:ext cx="1616" cy="6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9544" name="Equation" r:id="rId15" imgW="2565400" imgH="1028700" progId="Equation.DSMT4">
                    <p:embed/>
                  </p:oleObj>
                </mc:Choice>
                <mc:Fallback>
                  <p:oleObj name="Equation" r:id="rId15" imgW="2565400" imgH="10287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040"/>
                          <a:ext cx="1616" cy="6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6D9DC9-3231-4619-9847-E9EFD217F230}" type="slidenum">
              <a:rPr lang="en-US"/>
              <a:pPr/>
              <a:t>12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8157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318157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cos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</a:p>
        </p:txBody>
      </p:sp>
      <p:sp>
        <p:nvSpPr>
          <p:cNvPr id="3181572" name="Text Box 4" descr="Pink tissue paper"/>
          <p:cNvSpPr txBox="1">
            <a:spLocks noChangeArrowheads="1"/>
          </p:cNvSpPr>
          <p:nvPr/>
        </p:nvSpPr>
        <p:spPr bwMode="auto">
          <a:xfrm>
            <a:off x="609600" y="107315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181573" name="Object 5" descr="Pink tissue paper"/>
          <p:cNvGraphicFramePr>
            <a:graphicFrameLocks noChangeAspect="1"/>
          </p:cNvGraphicFramePr>
          <p:nvPr/>
        </p:nvGraphicFramePr>
        <p:xfrm>
          <a:off x="3656013" y="1905000"/>
          <a:ext cx="51069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581" name="Equation" r:id="rId5" imgW="5105400" imgH="939800" progId="Equation.DSMT4">
                  <p:embed/>
                </p:oleObj>
              </mc:Choice>
              <mc:Fallback>
                <p:oleObj name="Equation" r:id="rId5" imgW="51054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6013" y="1905000"/>
                        <a:ext cx="51069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1574" name="Object 6" descr="Pink tissue paper"/>
          <p:cNvGraphicFramePr>
            <a:graphicFrameLocks noChangeAspect="1"/>
          </p:cNvGraphicFramePr>
          <p:nvPr/>
        </p:nvGraphicFramePr>
        <p:xfrm>
          <a:off x="1071563" y="4660900"/>
          <a:ext cx="5145087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582" name="Equation" r:id="rId7" imgW="5143500" imgH="1054100" progId="Equation.DSMT4">
                  <p:embed/>
                </p:oleObj>
              </mc:Choice>
              <mc:Fallback>
                <p:oleObj name="Equation" r:id="rId7" imgW="5143500" imgH="1054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63" y="4660900"/>
                        <a:ext cx="5145087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1575" name="Object 7" descr="Pink tissue paper"/>
          <p:cNvGraphicFramePr>
            <a:graphicFrameLocks noChangeAspect="1"/>
          </p:cNvGraphicFramePr>
          <p:nvPr/>
        </p:nvGraphicFramePr>
        <p:xfrm>
          <a:off x="596900" y="1866900"/>
          <a:ext cx="29845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583" name="Equation" r:id="rId9" imgW="2984500" imgH="1054100" progId="Equation.DSMT4">
                  <p:embed/>
                </p:oleObj>
              </mc:Choice>
              <mc:Fallback>
                <p:oleObj name="Equation" r:id="rId9" imgW="2984500" imgH="10541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900" y="1866900"/>
                        <a:ext cx="29845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1576" name="Object 8" descr="Pink tissue paper"/>
          <p:cNvGraphicFramePr>
            <a:graphicFrameLocks noChangeAspect="1"/>
          </p:cNvGraphicFramePr>
          <p:nvPr/>
        </p:nvGraphicFramePr>
        <p:xfrm>
          <a:off x="1001713" y="3295650"/>
          <a:ext cx="60467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584" name="Equation" r:id="rId11" imgW="6045200" imgH="939800" progId="Equation.DSMT4">
                  <p:embed/>
                </p:oleObj>
              </mc:Choice>
              <mc:Fallback>
                <p:oleObj name="Equation" r:id="rId11" imgW="60452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1713" y="3295650"/>
                        <a:ext cx="60467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DA5D2-4A92-42FB-8027-9C7DD0FA80FF}" type="slidenum">
              <a:rPr lang="en-US"/>
              <a:pPr/>
              <a:t>13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836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TANGENT FUNCTION</a:t>
            </a:r>
          </a:p>
        </p:txBody>
      </p:sp>
      <p:graphicFrame>
        <p:nvGraphicFramePr>
          <p:cNvPr id="3183620" name="Object 4" descr="Pink tissue paper"/>
          <p:cNvGraphicFramePr>
            <a:graphicFrameLocks noChangeAspect="1"/>
          </p:cNvGraphicFramePr>
          <p:nvPr/>
        </p:nvGraphicFramePr>
        <p:xfrm>
          <a:off x="6096000" y="1765300"/>
          <a:ext cx="15367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625" name="Equation" r:id="rId4" imgW="1536700" imgH="1054100" progId="Equation.DSMT4">
                  <p:embed/>
                </p:oleObj>
              </mc:Choice>
              <mc:Fallback>
                <p:oleObj name="Equation" r:id="rId4" imgW="1536700" imgH="10541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1765300"/>
                        <a:ext cx="15367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83621" name="Text Box 5" descr="Pink tissue paper"/>
          <p:cNvSpPr txBox="1">
            <a:spLocks noChangeArrowheads="1"/>
          </p:cNvSpPr>
          <p:nvPr/>
        </p:nvSpPr>
        <p:spPr bwMode="auto">
          <a:xfrm>
            <a:off x="457200" y="1219200"/>
            <a:ext cx="8534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we restrict the domain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to the interval</a:t>
            </a:r>
          </a:p>
        </p:txBody>
      </p:sp>
      <p:sp>
        <p:nvSpPr>
          <p:cNvPr id="3183622" name="Text Box 6" descr="Pink tissue paper"/>
          <p:cNvSpPr txBox="1">
            <a:spLocks noChangeArrowheads="1"/>
          </p:cNvSpPr>
          <p:nvPr/>
        </p:nvSpPr>
        <p:spPr bwMode="auto">
          <a:xfrm>
            <a:off x="6065838" y="1905000"/>
            <a:ext cx="2697162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              ,  then 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it is a one-to-one function and its inverse is also a function.</a:t>
            </a:r>
          </a:p>
        </p:txBody>
      </p:sp>
      <p:pic>
        <p:nvPicPr>
          <p:cNvPr id="3183623" name="Picture 7" descr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38"/>
            <a:ext cx="5173663" cy="441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ED7D6-38BC-4E01-99B7-EF72F02AA300}" type="slidenum">
              <a:rPr lang="en-US"/>
              <a:pPr/>
              <a:t>14</a:t>
            </a:fld>
            <a:endParaRPr lang="en-CA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185675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52600"/>
            <a:ext cx="5057775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85667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TANGENT FUNCTION</a:t>
            </a:r>
          </a:p>
        </p:txBody>
      </p:sp>
      <p:graphicFrame>
        <p:nvGraphicFramePr>
          <p:cNvPr id="3185669" name="Object 5" descr="Pink tissue paper"/>
          <p:cNvGraphicFramePr>
            <a:graphicFrameLocks noChangeAspect="1"/>
          </p:cNvGraphicFramePr>
          <p:nvPr/>
        </p:nvGraphicFramePr>
        <p:xfrm>
          <a:off x="6413500" y="990600"/>
          <a:ext cx="1968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5678" name="Equation" r:id="rId6" imgW="1968500" imgH="939800" progId="Equation.DSMT4">
                  <p:embed/>
                </p:oleObj>
              </mc:Choice>
              <mc:Fallback>
                <p:oleObj name="Equation" r:id="rId6" imgW="19685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3500" y="990600"/>
                        <a:ext cx="1968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85670" name="Text Box 6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5791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inverse function for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 </a:t>
            </a:r>
            <a:r>
              <a:rPr lang="en-US" sz="3200" b="0" i="1" baseline="0">
                <a:latin typeface="Times New Roman" pitchFamily="18" charset="0"/>
              </a:rPr>
              <a:t>x,</a:t>
            </a:r>
            <a:endParaRPr lang="en-US" sz="3200" b="0" baseline="0">
              <a:latin typeface="Times New Roman" pitchFamily="18" charset="0"/>
            </a:endParaRPr>
          </a:p>
        </p:txBody>
      </p:sp>
      <p:sp>
        <p:nvSpPr>
          <p:cNvPr id="3185671" name="Text Box 7" descr="Pink tissue paper"/>
          <p:cNvSpPr txBox="1">
            <a:spLocks noChangeArrowheads="1"/>
          </p:cNvSpPr>
          <p:nvPr/>
        </p:nvSpPr>
        <p:spPr bwMode="auto">
          <a:xfrm>
            <a:off x="5143500" y="1905000"/>
            <a:ext cx="39243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is called the </a:t>
            </a:r>
            <a:r>
              <a:rPr lang="en-US" sz="3200" baseline="0">
                <a:latin typeface="Times New Roman" pitchFamily="18" charset="0"/>
              </a:rPr>
              <a:t>inverse tangent</a:t>
            </a:r>
            <a:r>
              <a:rPr lang="en-US" sz="3200" b="0" baseline="0">
                <a:latin typeface="Times New Roman" pitchFamily="18" charset="0"/>
              </a:rPr>
              <a:t>, or </a:t>
            </a:r>
            <a:r>
              <a:rPr lang="en-US" sz="3200" baseline="0">
                <a:latin typeface="Times New Roman" pitchFamily="18" charset="0"/>
              </a:rPr>
              <a:t>arctangent</a:t>
            </a:r>
            <a:r>
              <a:rPr lang="en-US" sz="3200" b="0" baseline="0">
                <a:latin typeface="Times New Roman" pitchFamily="18" charset="0"/>
              </a:rPr>
              <a:t>, function.</a:t>
            </a:r>
          </a:p>
          <a:p>
            <a:r>
              <a:rPr lang="en-US" sz="3200" b="0" baseline="0">
                <a:latin typeface="Times New Roman" pitchFamily="18" charset="0"/>
              </a:rPr>
              <a:t>The graph is obtained by reflecting the graph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 </a:t>
            </a:r>
            <a:r>
              <a:rPr lang="en-US" sz="3200" b="0" i="1" baseline="0">
                <a:latin typeface="Times New Roman" pitchFamily="18" charset="0"/>
              </a:rPr>
              <a:t>x, </a:t>
            </a:r>
            <a:r>
              <a:rPr lang="en-US" sz="3200" b="0" baseline="0">
                <a:latin typeface="Times New Roman" pitchFamily="18" charset="0"/>
              </a:rPr>
              <a:t>with</a:t>
            </a:r>
          </a:p>
        </p:txBody>
      </p:sp>
      <p:sp>
        <p:nvSpPr>
          <p:cNvPr id="3185672" name="Rectangle 8" descr="Pink tissue paper"/>
          <p:cNvSpPr>
            <a:spLocks noChangeArrowheads="1"/>
          </p:cNvSpPr>
          <p:nvPr/>
        </p:nvSpPr>
        <p:spPr bwMode="auto">
          <a:xfrm>
            <a:off x="5181600" y="5745163"/>
            <a:ext cx="1790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line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3185673" name="Rectangle 9" descr="Pink tissue paper"/>
          <p:cNvSpPr>
            <a:spLocks noChangeArrowheads="1"/>
          </p:cNvSpPr>
          <p:nvPr/>
        </p:nvSpPr>
        <p:spPr bwMode="auto">
          <a:xfrm>
            <a:off x="7543800" y="50292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in the</a:t>
            </a:r>
          </a:p>
        </p:txBody>
      </p:sp>
      <p:graphicFrame>
        <p:nvGraphicFramePr>
          <p:cNvPr id="3185674" name="Object 10" descr="Pink tissue paper"/>
          <p:cNvGraphicFramePr>
            <a:graphicFrameLocks noChangeAspect="1"/>
          </p:cNvGraphicFramePr>
          <p:nvPr/>
        </p:nvGraphicFramePr>
        <p:xfrm>
          <a:off x="5372100" y="4851400"/>
          <a:ext cx="2171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5679" name="Equation" r:id="rId8" imgW="2171700" imgH="939800" progId="Equation.DSMT4">
                  <p:embed/>
                </p:oleObj>
              </mc:Choice>
              <mc:Fallback>
                <p:oleObj name="Equation" r:id="rId8" imgW="2171700" imgH="9398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2100" y="4851400"/>
                        <a:ext cx="21717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4CCD0E-2088-48A2-BADE-6EC1706ADE32}" type="slidenum">
              <a:rPr lang="en-US"/>
              <a:pPr/>
              <a:t>15</a:t>
            </a:fld>
            <a:endParaRPr lang="en-CA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87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TANGENT FUNCTION</a:t>
            </a:r>
          </a:p>
        </p:txBody>
      </p:sp>
      <p:graphicFrame>
        <p:nvGraphicFramePr>
          <p:cNvPr id="3187716" name="Object 4" descr="Pink tissue paper"/>
          <p:cNvGraphicFramePr>
            <a:graphicFrameLocks noChangeAspect="1"/>
          </p:cNvGraphicFramePr>
          <p:nvPr/>
        </p:nvGraphicFramePr>
        <p:xfrm>
          <a:off x="6324600" y="1828800"/>
          <a:ext cx="2133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7726" name="Equation" r:id="rId4" imgW="2133600" imgH="939800" progId="Equation.DSMT4">
                  <p:embed/>
                </p:oleObj>
              </mc:Choice>
              <mc:Fallback>
                <p:oleObj name="Equation" r:id="rId4" imgW="2133600" imgH="939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1828800"/>
                        <a:ext cx="2133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87717" name="Text Box 5" descr="Pink tissue paper"/>
          <p:cNvSpPr txBox="1">
            <a:spLocks noChangeArrowheads="1"/>
          </p:cNvSpPr>
          <p:nvPr/>
        </p:nvSpPr>
        <p:spPr bwMode="auto">
          <a:xfrm>
            <a:off x="762000" y="1371600"/>
            <a:ext cx="8077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means tan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187718" name="Text Box 6" descr="Pink tissue paper"/>
          <p:cNvSpPr txBox="1">
            <a:spLocks noChangeArrowheads="1"/>
          </p:cNvSpPr>
          <p:nvPr/>
        </p:nvSpPr>
        <p:spPr bwMode="auto">
          <a:xfrm>
            <a:off x="1981200" y="1968500"/>
            <a:ext cx="4267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where –∞ ≤ 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 ≤ ∞  and </a:t>
            </a:r>
          </a:p>
        </p:txBody>
      </p:sp>
      <p:sp>
        <p:nvSpPr>
          <p:cNvPr id="3187719" name="Text Box 7" descr="Pink tissue paper"/>
          <p:cNvSpPr txBox="1">
            <a:spLocks noChangeArrowheads="1"/>
          </p:cNvSpPr>
          <p:nvPr/>
        </p:nvSpPr>
        <p:spPr bwMode="auto">
          <a:xfrm>
            <a:off x="457200" y="3200400"/>
            <a:ext cx="8458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Read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as “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equals inverse tangent at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.” </a:t>
            </a:r>
          </a:p>
        </p:txBody>
      </p:sp>
      <p:sp>
        <p:nvSpPr>
          <p:cNvPr id="3187720" name="Rectangle 8" descr="Pink tissue paper"/>
          <p:cNvSpPr>
            <a:spLocks noChangeArrowheads="1"/>
          </p:cNvSpPr>
          <p:nvPr/>
        </p:nvSpPr>
        <p:spPr bwMode="auto">
          <a:xfrm>
            <a:off x="700088" y="4191000"/>
            <a:ext cx="74533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 domain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tan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is [–∞, ∞].</a:t>
            </a:r>
          </a:p>
        </p:txBody>
      </p:sp>
      <p:grpSp>
        <p:nvGrpSpPr>
          <p:cNvPr id="3187721" name="Group 9"/>
          <p:cNvGrpSpPr>
            <a:grpSpLocks/>
          </p:cNvGrpSpPr>
          <p:nvPr/>
        </p:nvGrpSpPr>
        <p:grpSpPr bwMode="auto">
          <a:xfrm>
            <a:off x="685800" y="5041900"/>
            <a:ext cx="6362700" cy="1054100"/>
            <a:chOff x="432" y="3176"/>
            <a:chExt cx="4008" cy="664"/>
          </a:xfrm>
        </p:grpSpPr>
        <p:graphicFrame>
          <p:nvGraphicFramePr>
            <p:cNvPr id="3187722" name="Object 10" descr="Pink tissue paper"/>
            <p:cNvGraphicFramePr>
              <a:graphicFrameLocks noChangeAspect="1"/>
            </p:cNvGraphicFramePr>
            <p:nvPr/>
          </p:nvGraphicFramePr>
          <p:xfrm>
            <a:off x="3360" y="3176"/>
            <a:ext cx="1080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7727" name="Equation" r:id="rId7" imgW="1714500" imgH="1054100" progId="Equation.DSMT4">
                    <p:embed/>
                  </p:oleObj>
                </mc:Choice>
                <mc:Fallback>
                  <p:oleObj name="Equation" r:id="rId7" imgW="1714500" imgH="10541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3176"/>
                          <a:ext cx="1080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87723" name="Rectangle 11" descr="Pink tissue paper"/>
            <p:cNvSpPr>
              <a:spLocks noChangeArrowheads="1"/>
            </p:cNvSpPr>
            <p:nvPr/>
          </p:nvSpPr>
          <p:spPr bwMode="auto">
            <a:xfrm>
              <a:off x="432" y="3310"/>
              <a:ext cx="28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The range of 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tan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 is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89EE1E-7500-4B3B-A9C6-3CF23F2B81BA}" type="slidenum">
              <a:rPr lang="en-US"/>
              <a:pPr/>
              <a:t>16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8976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18976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18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tan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  <a:endParaRPr lang="en-US" b="0" baseline="0">
              <a:latin typeface="Times New Roman" pitchFamily="18" charset="0"/>
            </a:endParaRPr>
          </a:p>
        </p:txBody>
      </p:sp>
      <p:sp>
        <p:nvSpPr>
          <p:cNvPr id="3189764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values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graphicFrame>
        <p:nvGraphicFramePr>
          <p:cNvPr id="3189765" name="Object 5" descr="Pink tissue paper"/>
          <p:cNvGraphicFramePr>
            <a:graphicFrameLocks noChangeAspect="1"/>
          </p:cNvGraphicFramePr>
          <p:nvPr/>
        </p:nvGraphicFramePr>
        <p:xfrm>
          <a:off x="1219200" y="2089150"/>
          <a:ext cx="2159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9777" name="Equation" r:id="rId5" imgW="2159000" imgH="508000" progId="Equation.DSMT4">
                  <p:embed/>
                </p:oleObj>
              </mc:Choice>
              <mc:Fallback>
                <p:oleObj name="Equation" r:id="rId5" imgW="2159000" imgH="5080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089150"/>
                        <a:ext cx="2159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9766" name="Object 6" descr="Pink tissue paper"/>
          <p:cNvGraphicFramePr>
            <a:graphicFrameLocks noChangeAspect="1"/>
          </p:cNvGraphicFramePr>
          <p:nvPr/>
        </p:nvGraphicFramePr>
        <p:xfrm>
          <a:off x="4502150" y="1987550"/>
          <a:ext cx="3022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9778" name="Equation" r:id="rId7" imgW="3022560" imgH="736560" progId="Equation.DSMT4">
                  <p:embed/>
                </p:oleObj>
              </mc:Choice>
              <mc:Fallback>
                <p:oleObj name="Equation" r:id="rId7" imgW="3022560" imgH="73656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87550"/>
                        <a:ext cx="30226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9767" name="Object 7" descr="Pink tissue paper"/>
          <p:cNvGraphicFramePr>
            <a:graphicFrameLocks noChangeAspect="1"/>
          </p:cNvGraphicFramePr>
          <p:nvPr/>
        </p:nvGraphicFramePr>
        <p:xfrm>
          <a:off x="1600200" y="5702300"/>
          <a:ext cx="40894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9779" name="Equation" r:id="rId9" imgW="4089400" imgH="520700" progId="Equation.DSMT4">
                  <p:embed/>
                </p:oleObj>
              </mc:Choice>
              <mc:Fallback>
                <p:oleObj name="Equation" r:id="rId9" imgW="4089400" imgH="5207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5702300"/>
                        <a:ext cx="40894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9768" name="Object 8" descr="Pink tissue paper"/>
          <p:cNvGraphicFramePr>
            <a:graphicFrameLocks noChangeAspect="1"/>
          </p:cNvGraphicFramePr>
          <p:nvPr/>
        </p:nvGraphicFramePr>
        <p:xfrm>
          <a:off x="1630363" y="4311650"/>
          <a:ext cx="55514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9780" name="Equation" r:id="rId11" imgW="5549900" imgH="939800" progId="Equation.DSMT4">
                  <p:embed/>
                </p:oleObj>
              </mc:Choice>
              <mc:Fallback>
                <p:oleObj name="Equation" r:id="rId11" imgW="55499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0363" y="4311650"/>
                        <a:ext cx="55514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89769" name="Group 9"/>
          <p:cNvGrpSpPr>
            <a:grpSpLocks/>
          </p:cNvGrpSpPr>
          <p:nvPr/>
        </p:nvGrpSpPr>
        <p:grpSpPr bwMode="auto">
          <a:xfrm>
            <a:off x="609600" y="2819400"/>
            <a:ext cx="2362200" cy="1187450"/>
            <a:chOff x="288" y="1776"/>
            <a:chExt cx="1488" cy="748"/>
          </a:xfrm>
        </p:grpSpPr>
        <p:sp>
          <p:nvSpPr>
            <p:cNvPr id="3189770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288" y="177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aphicFrame>
          <p:nvGraphicFramePr>
            <p:cNvPr id="3189771" name="Object 11" descr="Pink tissue paper"/>
            <p:cNvGraphicFramePr>
              <a:graphicFrameLocks noChangeAspect="1"/>
            </p:cNvGraphicFramePr>
            <p:nvPr/>
          </p:nvGraphicFramePr>
          <p:xfrm>
            <a:off x="416" y="2204"/>
            <a:ext cx="1360" cy="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9781" name="Equation" r:id="rId13" imgW="2159000" imgH="508000" progId="Equation.DSMT4">
                    <p:embed/>
                  </p:oleObj>
                </mc:Choice>
                <mc:Fallback>
                  <p:oleObj name="Equation" r:id="rId13" imgW="2159000" imgH="508000" progId="Equation.DSMT4">
                    <p:embed/>
                    <p:pic>
                      <p:nvPicPr>
                        <p:cNvPr id="0" name="Object 11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" y="2204"/>
                          <a:ext cx="1360" cy="3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F2994-12F6-4090-BFB6-83E987B34934}" type="slidenum">
              <a:rPr lang="en-US"/>
              <a:pPr/>
              <a:t>17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918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19181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tan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</a:p>
        </p:txBody>
      </p:sp>
      <p:sp>
        <p:nvSpPr>
          <p:cNvPr id="3191812" name="Text Box 4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191813" name="Object 5" descr="Pink tissue paper"/>
          <p:cNvGraphicFramePr>
            <a:graphicFrameLocks noChangeAspect="1"/>
          </p:cNvGraphicFramePr>
          <p:nvPr/>
        </p:nvGraphicFramePr>
        <p:xfrm>
          <a:off x="679450" y="1987550"/>
          <a:ext cx="3022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1819" name="Equation" r:id="rId5" imgW="3022560" imgH="736560" progId="Equation.DSMT4">
                  <p:embed/>
                </p:oleObj>
              </mc:Choice>
              <mc:Fallback>
                <p:oleObj name="Equation" r:id="rId5" imgW="3022560" imgH="73656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450" y="1987550"/>
                        <a:ext cx="30226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91814" name="Object 6" descr="Pink tissue paper"/>
          <p:cNvGraphicFramePr>
            <a:graphicFrameLocks noChangeAspect="1"/>
          </p:cNvGraphicFramePr>
          <p:nvPr/>
        </p:nvGraphicFramePr>
        <p:xfrm>
          <a:off x="1071563" y="4222750"/>
          <a:ext cx="5322887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1820" name="Equation" r:id="rId7" imgW="5321160" imgH="952200" progId="Equation.DSMT4">
                  <p:embed/>
                </p:oleObj>
              </mc:Choice>
              <mc:Fallback>
                <p:oleObj name="Equation" r:id="rId7" imgW="532116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63" y="4222750"/>
                        <a:ext cx="5322887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91815" name="Object 7" descr="Pink tissue paper"/>
          <p:cNvGraphicFramePr>
            <a:graphicFrameLocks noChangeAspect="1"/>
          </p:cNvGraphicFramePr>
          <p:nvPr/>
        </p:nvGraphicFramePr>
        <p:xfrm>
          <a:off x="1135063" y="2990850"/>
          <a:ext cx="7278687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1821" name="Equation" r:id="rId9" imgW="7277100" imgH="1054100" progId="Equation.DSMT4">
                  <p:embed/>
                </p:oleObj>
              </mc:Choice>
              <mc:Fallback>
                <p:oleObj name="Equation" r:id="rId9" imgW="7277100" imgH="10541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5063" y="2990850"/>
                        <a:ext cx="7278687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D81D-D78B-4EE1-93BA-74DADCCF9694}" type="slidenum">
              <a:rPr lang="en-US"/>
              <a:pPr/>
              <a:t>18</a:t>
            </a:fld>
            <a:endParaRPr lang="en-CA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93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5969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INVERSE COTANGENT FUNCTION</a:t>
            </a:r>
          </a:p>
        </p:txBody>
      </p:sp>
      <p:graphicFrame>
        <p:nvGraphicFramePr>
          <p:cNvPr id="3193860" name="Object 4" descr="Pink tissue paper"/>
          <p:cNvGraphicFramePr>
            <a:graphicFrameLocks noChangeAspect="1"/>
          </p:cNvGraphicFramePr>
          <p:nvPr/>
        </p:nvGraphicFramePr>
        <p:xfrm>
          <a:off x="5588000" y="1549400"/>
          <a:ext cx="1651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876" name="Equation" r:id="rId4" imgW="1651000" imgH="431800" progId="Equation.DSMT4">
                  <p:embed/>
                </p:oleObj>
              </mc:Choice>
              <mc:Fallback>
                <p:oleObj name="Equation" r:id="rId4" imgW="1651000" imgH="431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0" y="1549400"/>
                        <a:ext cx="1651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3861" name="Text Box 5" descr="Pink tissue paper"/>
          <p:cNvSpPr txBox="1">
            <a:spLocks noChangeArrowheads="1"/>
          </p:cNvSpPr>
          <p:nvPr/>
        </p:nvSpPr>
        <p:spPr bwMode="auto">
          <a:xfrm>
            <a:off x="762000" y="977900"/>
            <a:ext cx="4724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cot</a:t>
            </a:r>
            <a:r>
              <a:rPr lang="en-US" sz="3200" b="0">
                <a:latin typeface="Times New Roman" pitchFamily="18" charset="0"/>
              </a:rPr>
              <a:t>–1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means cot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193862" name="Text Box 6" descr="Pink tissue paper"/>
          <p:cNvSpPr txBox="1">
            <a:spLocks noChangeArrowheads="1"/>
          </p:cNvSpPr>
          <p:nvPr/>
        </p:nvSpPr>
        <p:spPr bwMode="auto">
          <a:xfrm>
            <a:off x="1397000" y="1435100"/>
            <a:ext cx="4191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where –∞ ≤ 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 ≤ ∞ and </a:t>
            </a:r>
          </a:p>
        </p:txBody>
      </p:sp>
      <p:grpSp>
        <p:nvGrpSpPr>
          <p:cNvPr id="3193863" name="Group 7"/>
          <p:cNvGrpSpPr>
            <a:grpSpLocks/>
          </p:cNvGrpSpPr>
          <p:nvPr/>
        </p:nvGrpSpPr>
        <p:grpSpPr bwMode="auto">
          <a:xfrm>
            <a:off x="609600" y="2209800"/>
            <a:ext cx="8153400" cy="2108200"/>
            <a:chOff x="384" y="1392"/>
            <a:chExt cx="5136" cy="1328"/>
          </a:xfrm>
        </p:grpSpPr>
        <p:sp>
          <p:nvSpPr>
            <p:cNvPr id="3193864" name="Rectangle 8"/>
            <p:cNvSpPr>
              <a:spLocks noChangeArrowheads="1"/>
            </p:cNvSpPr>
            <p:nvPr/>
          </p:nvSpPr>
          <p:spPr bwMode="auto">
            <a:xfrm>
              <a:off x="384" y="1392"/>
              <a:ext cx="5136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sz="3600" b="0" baseline="0">
                  <a:solidFill>
                    <a:srgbClr val="007DB7"/>
                  </a:solidFill>
                  <a:latin typeface="Arial Narrow" pitchFamily="34" charset="0"/>
                </a:rPr>
                <a:t>INVERSE COSECANT FUNCTION</a:t>
              </a:r>
            </a:p>
          </p:txBody>
        </p:sp>
        <p:graphicFrame>
          <p:nvGraphicFramePr>
            <p:cNvPr id="3193865" name="Object 9" descr="Pink tissue paper"/>
            <p:cNvGraphicFramePr>
              <a:graphicFrameLocks noChangeAspect="1"/>
            </p:cNvGraphicFramePr>
            <p:nvPr/>
          </p:nvGraphicFramePr>
          <p:xfrm>
            <a:off x="2816" y="2128"/>
            <a:ext cx="198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877" name="Equation" r:id="rId7" imgW="3149600" imgH="939800" progId="Equation.DSMT4">
                    <p:embed/>
                  </p:oleObj>
                </mc:Choice>
                <mc:Fallback>
                  <p:oleObj name="Equation" r:id="rId7" imgW="3149600" imgH="939800" progId="Equation.DSMT4">
                    <p:embed/>
                    <p:pic>
                      <p:nvPicPr>
                        <p:cNvPr id="0" name="Object 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6" y="2128"/>
                          <a:ext cx="198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93866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480" y="1824"/>
              <a:ext cx="2976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csc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 </a:t>
              </a:r>
              <a:r>
                <a:rPr lang="en-US" sz="3200" b="0" baseline="0">
                  <a:latin typeface="Times New Roman" pitchFamily="18" charset="0"/>
                </a:rPr>
                <a:t>means csc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,</a:t>
              </a:r>
              <a:endParaRPr lang="en-US" sz="3200" b="0" i="1" baseline="0">
                <a:latin typeface="Times New Roman" pitchFamily="18" charset="0"/>
              </a:endParaRPr>
            </a:p>
          </p:txBody>
        </p:sp>
        <p:sp>
          <p:nvSpPr>
            <p:cNvPr id="3193867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880" y="2216"/>
              <a:ext cx="190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where |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| ≥ 1 and </a:t>
              </a:r>
            </a:p>
          </p:txBody>
        </p:sp>
      </p:grpSp>
      <p:grpSp>
        <p:nvGrpSpPr>
          <p:cNvPr id="3193868" name="Group 12"/>
          <p:cNvGrpSpPr>
            <a:grpSpLocks/>
          </p:cNvGrpSpPr>
          <p:nvPr/>
        </p:nvGrpSpPr>
        <p:grpSpPr bwMode="auto">
          <a:xfrm>
            <a:off x="609600" y="4470400"/>
            <a:ext cx="8153400" cy="1854200"/>
            <a:chOff x="384" y="2816"/>
            <a:chExt cx="5136" cy="1168"/>
          </a:xfrm>
        </p:grpSpPr>
        <p:sp>
          <p:nvSpPr>
            <p:cNvPr id="3193869" name="Rectangle 13"/>
            <p:cNvSpPr>
              <a:spLocks noChangeArrowheads="1"/>
            </p:cNvSpPr>
            <p:nvPr/>
          </p:nvSpPr>
          <p:spPr bwMode="auto">
            <a:xfrm>
              <a:off x="384" y="2816"/>
              <a:ext cx="5136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sz="3600" b="0" baseline="0">
                  <a:solidFill>
                    <a:srgbClr val="007DB7"/>
                  </a:solidFill>
                  <a:latin typeface="Arial Narrow" pitchFamily="34" charset="0"/>
                </a:rPr>
                <a:t>INVERSE SECANT FUNCTION</a:t>
              </a:r>
            </a:p>
          </p:txBody>
        </p:sp>
        <p:sp>
          <p:nvSpPr>
            <p:cNvPr id="3193870" name="Text Box 14" descr="Pink tissue paper"/>
            <p:cNvSpPr txBox="1">
              <a:spLocks noChangeArrowheads="1"/>
            </p:cNvSpPr>
            <p:nvPr/>
          </p:nvSpPr>
          <p:spPr bwMode="auto">
            <a:xfrm>
              <a:off x="480" y="3168"/>
              <a:ext cx="304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sec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 </a:t>
              </a:r>
              <a:r>
                <a:rPr lang="en-US" sz="3200" b="0" baseline="0">
                  <a:latin typeface="Times New Roman" pitchFamily="18" charset="0"/>
                </a:rPr>
                <a:t>means sec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,</a:t>
              </a:r>
              <a:endParaRPr lang="en-US" sz="3200" b="0" i="1" baseline="0">
                <a:latin typeface="Times New Roman" pitchFamily="18" charset="0"/>
              </a:endParaRPr>
            </a:p>
          </p:txBody>
        </p:sp>
        <p:graphicFrame>
          <p:nvGraphicFramePr>
            <p:cNvPr id="3193871" name="Object 15" descr="Pink tissue paper"/>
            <p:cNvGraphicFramePr>
              <a:graphicFrameLocks noChangeAspect="1"/>
            </p:cNvGraphicFramePr>
            <p:nvPr/>
          </p:nvGraphicFramePr>
          <p:xfrm>
            <a:off x="2888" y="3392"/>
            <a:ext cx="1768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878" name="Equation" r:id="rId9" imgW="2806700" imgH="939800" progId="Equation.DSMT4">
                    <p:embed/>
                  </p:oleObj>
                </mc:Choice>
                <mc:Fallback>
                  <p:oleObj name="Equation" r:id="rId9" imgW="2806700" imgH="939800" progId="Equation.DSMT4">
                    <p:embed/>
                    <p:pic>
                      <p:nvPicPr>
                        <p:cNvPr id="0" name="Object 15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8" y="3392"/>
                          <a:ext cx="1768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93872" name="Text Box 16" descr="Pink tissue paper"/>
            <p:cNvSpPr txBox="1">
              <a:spLocks noChangeArrowheads="1"/>
            </p:cNvSpPr>
            <p:nvPr/>
          </p:nvSpPr>
          <p:spPr bwMode="auto">
            <a:xfrm>
              <a:off x="976" y="3480"/>
              <a:ext cx="190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where |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| ≥ 1 and 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17110-0477-43B0-97DB-EDD7AB67DA64}" type="slidenum">
              <a:rPr lang="en-US"/>
              <a:pPr/>
              <a:t>19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12301" name="Text Box 13" descr="Pink tissue paper"/>
          <p:cNvSpPr txBox="1">
            <a:spLocks noChangeArrowheads="1"/>
          </p:cNvSpPr>
          <p:nvPr/>
        </p:nvSpPr>
        <p:spPr bwMode="auto">
          <a:xfrm>
            <a:off x="642938" y="2581275"/>
            <a:ext cx="8196262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Since                    and                            we have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baseline="0">
                <a:latin typeface="Times New Roman" pitchFamily="18" charset="0"/>
              </a:rPr>
              <a:t>= csc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2 =</a:t>
            </a:r>
          </a:p>
        </p:txBody>
      </p:sp>
      <p:sp>
        <p:nvSpPr>
          <p:cNvPr id="321229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21229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18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for csc</a:t>
            </a:r>
            <a:r>
              <a:rPr lang="en-US" b="0"/>
              <a:t>–1</a:t>
            </a:r>
            <a:r>
              <a:rPr lang="en-US" b="0" baseline="0"/>
              <a:t> </a:t>
            </a:r>
            <a:r>
              <a:rPr lang="en-US" b="0" i="1" baseline="0">
                <a:latin typeface="Times New Roman" pitchFamily="18" charset="0"/>
              </a:rPr>
              <a:t>x</a:t>
            </a:r>
            <a:endParaRPr lang="en-US" b="0" baseline="0">
              <a:latin typeface="Times New Roman" pitchFamily="18" charset="0"/>
            </a:endParaRPr>
          </a:p>
        </p:txBody>
      </p:sp>
      <p:sp>
        <p:nvSpPr>
          <p:cNvPr id="3212292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for </a:t>
            </a:r>
            <a:r>
              <a:rPr lang="en-US" sz="3200" b="0" i="1" baseline="0">
                <a:latin typeface="Times New Roman" pitchFamily="18" charset="0"/>
              </a:rPr>
              <a:t>y = </a:t>
            </a:r>
            <a:r>
              <a:rPr lang="en-US" sz="3200" b="0" baseline="0">
                <a:latin typeface="Times New Roman" pitchFamily="18" charset="0"/>
              </a:rPr>
              <a:t>csc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2.</a:t>
            </a:r>
          </a:p>
        </p:txBody>
      </p:sp>
      <p:sp>
        <p:nvSpPr>
          <p:cNvPr id="3212298" name="Text Box 10" descr="Pink tissue paper"/>
          <p:cNvSpPr txBox="1">
            <a:spLocks noChangeArrowheads="1"/>
          </p:cNvSpPr>
          <p:nvPr/>
        </p:nvSpPr>
        <p:spPr bwMode="auto">
          <a:xfrm>
            <a:off x="609600" y="21336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3212300" name="Picture 1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88" y="2747963"/>
            <a:ext cx="16383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12302" name="Picture 14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686050"/>
            <a:ext cx="2552700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12303" name="Picture 15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25" y="3400425"/>
            <a:ext cx="4476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658F9-D5D4-457C-B373-27C4CA609E94}" type="slidenum">
              <a:rPr lang="en-US"/>
              <a:pPr/>
              <a:t>20</a:t>
            </a:fld>
            <a:endParaRPr lang="en-CA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95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2192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USING A CALCULATOR WITH INVERSE TRIGONOMETRIC FUNCTIONS</a:t>
            </a:r>
          </a:p>
        </p:txBody>
      </p:sp>
      <p:sp>
        <p:nvSpPr>
          <p:cNvPr id="3195908" name="Text Box 4" descr="Pink tissue paper"/>
          <p:cNvSpPr txBox="1">
            <a:spLocks noChangeArrowheads="1"/>
          </p:cNvSpPr>
          <p:nvPr/>
        </p:nvSpPr>
        <p:spPr bwMode="auto">
          <a:xfrm>
            <a:off x="1143000" y="1828800"/>
            <a:ext cx="5067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To find 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csc</a:t>
            </a:r>
            <a:r>
              <a:rPr lang="en-US" sz="3200" b="0">
                <a:solidFill>
                  <a:srgbClr val="EC008D"/>
                </a:solidFill>
                <a:latin typeface="Times New Roman" pitchFamily="18" charset="0"/>
              </a:rPr>
              <a:t>–1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find </a:t>
            </a:r>
          </a:p>
        </p:txBody>
      </p:sp>
      <p:graphicFrame>
        <p:nvGraphicFramePr>
          <p:cNvPr id="3195909" name="Object 5" descr="Pink tissue paper"/>
          <p:cNvGraphicFramePr>
            <a:graphicFrameLocks noChangeAspect="1"/>
          </p:cNvGraphicFramePr>
          <p:nvPr/>
        </p:nvGraphicFramePr>
        <p:xfrm>
          <a:off x="4572000" y="1673225"/>
          <a:ext cx="1282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5921" name="Equation" r:id="rId5" imgW="1282680" imgH="952200" progId="Equation.DSMT4">
                  <p:embed/>
                </p:oleObj>
              </mc:Choice>
              <mc:Fallback>
                <p:oleObj name="Equation" r:id="rId5" imgW="1282680" imgH="9522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73225"/>
                        <a:ext cx="1282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5910" name="Text Box 6" descr="Pink tissue paper"/>
          <p:cNvSpPr txBox="1">
            <a:spLocks noChangeArrowheads="1"/>
          </p:cNvSpPr>
          <p:nvPr/>
        </p:nvSpPr>
        <p:spPr bwMode="auto">
          <a:xfrm>
            <a:off x="1905000" y="5029200"/>
            <a:ext cx="670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≥ 0, this is the correct value. </a:t>
            </a:r>
          </a:p>
        </p:txBody>
      </p:sp>
      <p:graphicFrame>
        <p:nvGraphicFramePr>
          <p:cNvPr id="3195912" name="Object 8" descr="Pink tissue paper"/>
          <p:cNvGraphicFramePr>
            <a:graphicFrameLocks noChangeAspect="1"/>
          </p:cNvGraphicFramePr>
          <p:nvPr/>
        </p:nvGraphicFramePr>
        <p:xfrm>
          <a:off x="4584700" y="2892425"/>
          <a:ext cx="1333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5922" name="Equation" r:id="rId7" imgW="1333440" imgH="952200" progId="Equation.DSMT4">
                  <p:embed/>
                </p:oleObj>
              </mc:Choice>
              <mc:Fallback>
                <p:oleObj name="Equation" r:id="rId7" imgW="1333440" imgH="9522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4700" y="2892425"/>
                        <a:ext cx="13335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5913" name="Text Box 9" descr="Pink tissue paper"/>
          <p:cNvSpPr txBox="1">
            <a:spLocks noChangeArrowheads="1"/>
          </p:cNvSpPr>
          <p:nvPr/>
        </p:nvSpPr>
        <p:spPr bwMode="auto">
          <a:xfrm>
            <a:off x="1143000" y="3048000"/>
            <a:ext cx="5067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To find  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sec</a:t>
            </a:r>
            <a:r>
              <a:rPr lang="en-US" sz="3200" b="0">
                <a:solidFill>
                  <a:srgbClr val="00ADEE"/>
                </a:solidFill>
                <a:latin typeface="Times New Roman" pitchFamily="18" charset="0"/>
              </a:rPr>
              <a:t>–1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 </a:t>
            </a:r>
            <a:r>
              <a:rPr lang="en-US" sz="3200" b="0" i="1" baseline="0">
                <a:solidFill>
                  <a:srgbClr val="00ADEE"/>
                </a:solidFill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find </a:t>
            </a:r>
          </a:p>
        </p:txBody>
      </p:sp>
      <p:grpSp>
        <p:nvGrpSpPr>
          <p:cNvPr id="3195914" name="Group 10"/>
          <p:cNvGrpSpPr>
            <a:grpSpLocks/>
          </p:cNvGrpSpPr>
          <p:nvPr/>
        </p:nvGrpSpPr>
        <p:grpSpPr bwMode="auto">
          <a:xfrm>
            <a:off x="1143000" y="4089400"/>
            <a:ext cx="6705600" cy="939800"/>
            <a:chOff x="384" y="2576"/>
            <a:chExt cx="4224" cy="592"/>
          </a:xfrm>
        </p:grpSpPr>
        <p:sp>
          <p:nvSpPr>
            <p:cNvPr id="3195915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384" y="2688"/>
              <a:ext cx="3600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To find  cot</a:t>
              </a:r>
              <a:r>
                <a:rPr lang="en-US" sz="3200" b="0">
                  <a:latin typeface="Times New Roman" pitchFamily="18" charset="0"/>
                </a:rPr>
                <a:t>–1</a:t>
              </a:r>
              <a:r>
                <a:rPr lang="en-US" sz="32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 </a:t>
              </a:r>
              <a:r>
                <a:rPr lang="en-US" sz="3200" b="0" baseline="0">
                  <a:latin typeface="Times New Roman" pitchFamily="18" charset="0"/>
                </a:rPr>
                <a:t> start by finding </a:t>
              </a:r>
            </a:p>
          </p:txBody>
        </p:sp>
        <p:graphicFrame>
          <p:nvGraphicFramePr>
            <p:cNvPr id="3195916" name="Object 12" descr="Pink tissue paper"/>
            <p:cNvGraphicFramePr>
              <a:graphicFrameLocks noChangeAspect="1"/>
            </p:cNvGraphicFramePr>
            <p:nvPr/>
          </p:nvGraphicFramePr>
          <p:xfrm>
            <a:off x="3776" y="2576"/>
            <a:ext cx="832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5923" name="Equation" r:id="rId9" imgW="1320800" imgH="939800" progId="Equation.DSMT4">
                    <p:embed/>
                  </p:oleObj>
                </mc:Choice>
                <mc:Fallback>
                  <p:oleObj name="Equation" r:id="rId9" imgW="1320800" imgH="9398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76" y="2576"/>
                          <a:ext cx="832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95917" name="Text Box 13" descr="Pink tissue paper"/>
          <p:cNvSpPr txBox="1">
            <a:spLocks noChangeArrowheads="1"/>
          </p:cNvSpPr>
          <p:nvPr/>
        </p:nvSpPr>
        <p:spPr bwMode="auto">
          <a:xfrm>
            <a:off x="1905000" y="5638800"/>
            <a:ext cx="670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&lt; 0, add 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to get the correct value.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2DBF7-D573-4E8B-813A-D02716E7E8A9}" type="slidenum">
              <a:rPr lang="en-US"/>
              <a:pPr/>
              <a:t>21</a:t>
            </a:fld>
            <a:endParaRPr lang="en-CA"/>
          </a:p>
        </p:txBody>
      </p:sp>
      <p:sp>
        <p:nvSpPr>
          <p:cNvPr id="16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19795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3197955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Using a Calculator to Find the Values of Inverse Functions</a:t>
            </a:r>
          </a:p>
        </p:txBody>
      </p:sp>
      <p:graphicFrame>
        <p:nvGraphicFramePr>
          <p:cNvPr id="3197956" name="Object 4" descr="Pink tissue paper"/>
          <p:cNvGraphicFramePr>
            <a:graphicFrameLocks noChangeAspect="1"/>
          </p:cNvGraphicFramePr>
          <p:nvPr/>
        </p:nvGraphicFramePr>
        <p:xfrm>
          <a:off x="1503363" y="2076450"/>
          <a:ext cx="2628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971" name="Equation" r:id="rId4" imgW="2628900" imgH="508000" progId="Equation.DSMT4">
                  <p:embed/>
                </p:oleObj>
              </mc:Choice>
              <mc:Fallback>
                <p:oleObj name="Equation" r:id="rId4" imgW="2628900" imgH="5080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363" y="2076450"/>
                        <a:ext cx="2628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97957" name="Object 5" descr="Pink tissue paper"/>
          <p:cNvGraphicFramePr>
            <a:graphicFrameLocks noChangeAspect="1"/>
          </p:cNvGraphicFramePr>
          <p:nvPr/>
        </p:nvGraphicFramePr>
        <p:xfrm>
          <a:off x="4749800" y="2076450"/>
          <a:ext cx="2489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972" name="Equation" r:id="rId7" imgW="2489200" imgH="508000" progId="Equation.DSMT4">
                  <p:embed/>
                </p:oleObj>
              </mc:Choice>
              <mc:Fallback>
                <p:oleObj name="Equation" r:id="rId7" imgW="2489200" imgH="5080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9800" y="2076450"/>
                        <a:ext cx="2489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7958" name="Text Box 6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8229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Use a calculator to find the value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in radians rounded to four decimal places.</a:t>
            </a:r>
          </a:p>
        </p:txBody>
      </p:sp>
      <p:graphicFrame>
        <p:nvGraphicFramePr>
          <p:cNvPr id="3197959" name="Object 7" descr="Pink tissue paper"/>
          <p:cNvGraphicFramePr>
            <a:graphicFrameLocks noChangeAspect="1"/>
          </p:cNvGraphicFramePr>
          <p:nvPr/>
        </p:nvGraphicFramePr>
        <p:xfrm>
          <a:off x="1206500" y="4267200"/>
          <a:ext cx="4127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973" name="Equation" r:id="rId9" imgW="4127500" imgH="508000" progId="Equation.DSMT4">
                  <p:embed/>
                </p:oleObj>
              </mc:Choice>
              <mc:Fallback>
                <p:oleObj name="Equation" r:id="rId9" imgW="4127500" imgH="5080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6500" y="4267200"/>
                        <a:ext cx="4127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97960" name="Object 8" descr="Pink tissue paper"/>
          <p:cNvGraphicFramePr>
            <a:graphicFrameLocks noChangeAspect="1"/>
          </p:cNvGraphicFramePr>
          <p:nvPr/>
        </p:nvGraphicFramePr>
        <p:xfrm>
          <a:off x="1208088" y="4718050"/>
          <a:ext cx="6211887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974" name="Equation" r:id="rId11" imgW="6210000" imgH="1066680" progId="Equation.DSMT4">
                  <p:embed/>
                </p:oleObj>
              </mc:Choice>
              <mc:Fallback>
                <p:oleObj name="Equation" r:id="rId11" imgW="6210000" imgH="106668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4718050"/>
                        <a:ext cx="6211887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97961" name="Group 9"/>
          <p:cNvGrpSpPr>
            <a:grpSpLocks/>
          </p:cNvGrpSpPr>
          <p:nvPr/>
        </p:nvGrpSpPr>
        <p:grpSpPr bwMode="auto">
          <a:xfrm>
            <a:off x="609600" y="3200400"/>
            <a:ext cx="8229600" cy="1200150"/>
            <a:chOff x="384" y="2084"/>
            <a:chExt cx="5184" cy="756"/>
          </a:xfrm>
        </p:grpSpPr>
        <p:sp>
          <p:nvSpPr>
            <p:cNvPr id="3197962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384" y="2084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197963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384" y="2400"/>
              <a:ext cx="5184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Set the calculator to Radian mode.</a:t>
              </a:r>
            </a:p>
          </p:txBody>
        </p:sp>
      </p:grpSp>
      <p:sp>
        <p:nvSpPr>
          <p:cNvPr id="3197964" name="Text Box 12" descr="Pink tissue paper"/>
          <p:cNvSpPr txBox="1">
            <a:spLocks noChangeArrowheads="1"/>
          </p:cNvSpPr>
          <p:nvPr/>
        </p:nvSpPr>
        <p:spPr bwMode="auto">
          <a:xfrm>
            <a:off x="2895600" y="2590800"/>
            <a:ext cx="3276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cot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2.3)</a:t>
            </a:r>
            <a:endParaRPr lang="en-US" sz="3200" b="0" i="1" baseline="0">
              <a:latin typeface="Times New Roman" pitchFamily="18" charset="0"/>
            </a:endParaRPr>
          </a:p>
        </p:txBody>
      </p:sp>
      <p:pic>
        <p:nvPicPr>
          <p:cNvPr id="3197965" name="Picture 13" descr="Pink tissue pap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713" y="5519738"/>
            <a:ext cx="12382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97966" name="Text Box 14" descr="Pink tissue paper"/>
          <p:cNvSpPr txBox="1">
            <a:spLocks noChangeArrowheads="1"/>
          </p:cNvSpPr>
          <p:nvPr/>
        </p:nvSpPr>
        <p:spPr bwMode="auto">
          <a:xfrm>
            <a:off x="1143000" y="5710238"/>
            <a:ext cx="784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cot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2.3) =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tan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                  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≈ </a:t>
            </a:r>
            <a:r>
              <a:rPr lang="en-US" sz="3200" b="0" baseline="0">
                <a:latin typeface="Times New Roman" pitchFamily="18" charset="0"/>
              </a:rPr>
              <a:t>2.7315</a:t>
            </a:r>
            <a:endParaRPr lang="el-GR" sz="3200" b="0" baseline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2F9BC-8987-4CFE-9139-77D0DCD6F02E}" type="slidenum">
              <a:rPr lang="en-US"/>
              <a:pPr/>
              <a:t>22</a:t>
            </a:fld>
            <a:endParaRPr lang="en-CA"/>
          </a:p>
        </p:txBody>
      </p:sp>
      <p:sp>
        <p:nvSpPr>
          <p:cNvPr id="16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1433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3214339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Using a Calculator to Find the Values of Inverse Functions</a:t>
            </a:r>
          </a:p>
        </p:txBody>
      </p:sp>
      <p:graphicFrame>
        <p:nvGraphicFramePr>
          <p:cNvPr id="3214340" name="Object 4" descr="Pink tissue paper"/>
          <p:cNvGraphicFramePr>
            <a:graphicFrameLocks noChangeAspect="1"/>
          </p:cNvGraphicFramePr>
          <p:nvPr/>
        </p:nvGraphicFramePr>
        <p:xfrm>
          <a:off x="1484313" y="2076450"/>
          <a:ext cx="2667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356" name="Equation" r:id="rId4" imgW="2666880" imgH="507960" progId="Equation.DSMT4">
                  <p:embed/>
                </p:oleObj>
              </mc:Choice>
              <mc:Fallback>
                <p:oleObj name="Equation" r:id="rId4" imgW="2666880" imgH="50796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4313" y="2076450"/>
                        <a:ext cx="2667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14341" name="Object 5" descr="Pink tissue paper"/>
          <p:cNvGraphicFramePr>
            <a:graphicFrameLocks noChangeAspect="1"/>
          </p:cNvGraphicFramePr>
          <p:nvPr/>
        </p:nvGraphicFramePr>
        <p:xfrm>
          <a:off x="4806950" y="2076450"/>
          <a:ext cx="2374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357" name="Equation" r:id="rId7" imgW="2374560" imgH="507960" progId="Equation.DSMT4">
                  <p:embed/>
                </p:oleObj>
              </mc:Choice>
              <mc:Fallback>
                <p:oleObj name="Equation" r:id="rId7" imgW="2374560" imgH="50796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6950" y="2076450"/>
                        <a:ext cx="2374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14342" name="Text Box 6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8229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Use a calculator to find the value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in degrees rounded to four decimal places.</a:t>
            </a:r>
          </a:p>
        </p:txBody>
      </p:sp>
      <p:graphicFrame>
        <p:nvGraphicFramePr>
          <p:cNvPr id="3214343" name="Object 7" descr="Pink tissue paper"/>
          <p:cNvGraphicFramePr>
            <a:graphicFrameLocks noChangeAspect="1"/>
          </p:cNvGraphicFramePr>
          <p:nvPr/>
        </p:nvGraphicFramePr>
        <p:xfrm>
          <a:off x="747713" y="3987800"/>
          <a:ext cx="4508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358" name="Equation" r:id="rId9" imgW="4508280" imgH="507960" progId="Equation.DSMT4">
                  <p:embed/>
                </p:oleObj>
              </mc:Choice>
              <mc:Fallback>
                <p:oleObj name="Equation" r:id="rId9" imgW="4508280" imgH="50796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3987800"/>
                        <a:ext cx="4508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14344" name="Object 8" descr="Pink tissue paper"/>
          <p:cNvGraphicFramePr>
            <a:graphicFrameLocks noChangeAspect="1"/>
          </p:cNvGraphicFramePr>
          <p:nvPr/>
        </p:nvGraphicFramePr>
        <p:xfrm>
          <a:off x="714375" y="4495800"/>
          <a:ext cx="637698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359" name="Equation" r:id="rId11" imgW="6375240" imgH="1066680" progId="Equation.DSMT4">
                  <p:embed/>
                </p:oleObj>
              </mc:Choice>
              <mc:Fallback>
                <p:oleObj name="Equation" r:id="rId11" imgW="6375240" imgH="106668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5" y="4495800"/>
                        <a:ext cx="6376988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14345" name="Group 9"/>
          <p:cNvGrpSpPr>
            <a:grpSpLocks/>
          </p:cNvGrpSpPr>
          <p:nvPr/>
        </p:nvGrpSpPr>
        <p:grpSpPr bwMode="auto">
          <a:xfrm>
            <a:off x="609600" y="2971800"/>
            <a:ext cx="8229600" cy="1200150"/>
            <a:chOff x="384" y="2084"/>
            <a:chExt cx="5184" cy="756"/>
          </a:xfrm>
        </p:grpSpPr>
        <p:sp>
          <p:nvSpPr>
            <p:cNvPr id="3214346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384" y="2084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214347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384" y="2400"/>
              <a:ext cx="5184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Set the calculator to Degree mode.</a:t>
              </a:r>
            </a:p>
          </p:txBody>
        </p:sp>
      </p:grpSp>
      <p:sp>
        <p:nvSpPr>
          <p:cNvPr id="3214348" name="Text Box 12" descr="Pink tissue paper"/>
          <p:cNvSpPr txBox="1">
            <a:spLocks noChangeArrowheads="1"/>
          </p:cNvSpPr>
          <p:nvPr/>
        </p:nvSpPr>
        <p:spPr bwMode="auto">
          <a:xfrm>
            <a:off x="2895600" y="2590800"/>
            <a:ext cx="3276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cot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1.3)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214350" name="Text Box 14" descr="Pink tissue paper"/>
          <p:cNvSpPr txBox="1">
            <a:spLocks noChangeArrowheads="1"/>
          </p:cNvSpPr>
          <p:nvPr/>
        </p:nvSpPr>
        <p:spPr bwMode="auto">
          <a:xfrm>
            <a:off x="671513" y="5486400"/>
            <a:ext cx="816768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cot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1.3) =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180º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tan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>
                <a:latin typeface="Times New Roman" pitchFamily="18" charset="0"/>
              </a:rPr>
              <a:t>1                   </a:t>
            </a: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  ≈ </a:t>
            </a:r>
            <a:r>
              <a:rPr lang="en-US" sz="3200" b="0" baseline="0">
                <a:latin typeface="Times New Roman" pitchFamily="18" charset="0"/>
              </a:rPr>
              <a:t>142.4314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</a:t>
            </a:r>
          </a:p>
        </p:txBody>
      </p:sp>
      <p:pic>
        <p:nvPicPr>
          <p:cNvPr id="3214351" name="Picture 15" descr="Pink tissue pap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13" y="5272088"/>
            <a:ext cx="12668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86B25-C078-4FAC-99C9-C959141F261C}" type="slidenum">
              <a:rPr lang="en-US"/>
              <a:pPr/>
              <a:t>23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2192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COMPOSITION OF TRIGONOMETRIC AND  INVERSE TRIGONOMETRIC FUNCTIONS</a:t>
            </a:r>
          </a:p>
        </p:txBody>
      </p:sp>
      <p:pic>
        <p:nvPicPr>
          <p:cNvPr id="3216396" name="Picture 12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2390775"/>
            <a:ext cx="272415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16397" name="Picture 13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386013"/>
            <a:ext cx="2828925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16398" name="Picture 14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2390775"/>
            <a:ext cx="28575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BED7F-3B26-47EA-9FB9-5877619C962F}" type="slidenum">
              <a:rPr lang="en-US"/>
              <a:pPr/>
              <a:t>24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0000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200003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sin</a:t>
            </a:r>
            <a:r>
              <a:rPr lang="en-US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b="0"/>
              <a:t>1</a:t>
            </a:r>
            <a:r>
              <a:rPr lang="en-US" b="0" baseline="0"/>
              <a:t> (sin </a:t>
            </a:r>
            <a:r>
              <a:rPr lang="en-US" b="0" i="1" baseline="0">
                <a:latin typeface="Times New Roman" pitchFamily="18" charset="0"/>
              </a:rPr>
              <a:t>x</a:t>
            </a:r>
            <a:r>
              <a:rPr lang="en-US" b="0" baseline="0"/>
              <a:t>) and cos</a:t>
            </a:r>
            <a:r>
              <a:rPr lang="en-US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b="0"/>
              <a:t>1</a:t>
            </a:r>
            <a:r>
              <a:rPr lang="en-US" b="0" baseline="0"/>
              <a:t> (cos </a:t>
            </a:r>
            <a:r>
              <a:rPr lang="en-US" b="0" i="1" baseline="0">
                <a:latin typeface="Times New Roman" pitchFamily="18" charset="0"/>
              </a:rPr>
              <a:t>x</a:t>
            </a:r>
            <a:r>
              <a:rPr lang="en-US" b="0" baseline="0"/>
              <a:t>)</a:t>
            </a:r>
          </a:p>
        </p:txBody>
      </p:sp>
      <p:sp>
        <p:nvSpPr>
          <p:cNvPr id="3200006" name="Text Box 6" descr="Pink tissue paper"/>
          <p:cNvSpPr txBox="1">
            <a:spLocks noChangeArrowheads="1"/>
          </p:cNvSpPr>
          <p:nvPr/>
        </p:nvSpPr>
        <p:spPr bwMode="auto">
          <a:xfrm>
            <a:off x="609600" y="12954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 of</a:t>
            </a:r>
          </a:p>
        </p:txBody>
      </p:sp>
      <p:sp>
        <p:nvSpPr>
          <p:cNvPr id="3200008" name="Text Box 8" descr="Pink tissue paper"/>
          <p:cNvSpPr txBox="1">
            <a:spLocks noChangeArrowheads="1"/>
          </p:cNvSpPr>
          <p:nvPr/>
        </p:nvSpPr>
        <p:spPr bwMode="auto">
          <a:xfrm>
            <a:off x="609600" y="304800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200009" name="Text Box 9" descr="Pink tissue paper"/>
          <p:cNvSpPr txBox="1">
            <a:spLocks noChangeArrowheads="1"/>
          </p:cNvSpPr>
          <p:nvPr/>
        </p:nvSpPr>
        <p:spPr bwMode="auto">
          <a:xfrm>
            <a:off x="685800" y="3525838"/>
            <a:ext cx="82296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a.</a:t>
            </a:r>
            <a:r>
              <a:rPr lang="en-US" sz="3200" b="0" baseline="0">
                <a:latin typeface="Times New Roman" pitchFamily="18" charset="0"/>
              </a:rPr>
              <a:t>  Because                                 we have</a:t>
            </a:r>
          </a:p>
        </p:txBody>
      </p:sp>
      <p:pic>
        <p:nvPicPr>
          <p:cNvPr id="3200016" name="Picture 16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00225"/>
            <a:ext cx="3419475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00017" name="Picture 17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1800225"/>
            <a:ext cx="30384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00018" name="Picture 18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433763"/>
            <a:ext cx="296227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00019" name="Picture 19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286250"/>
            <a:ext cx="415290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DC9F27-E82F-4B54-B57E-29103A4E8B4D}" type="slidenum">
              <a:rPr lang="en-US"/>
              <a:pPr/>
              <a:t>25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2048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220483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sin</a:t>
            </a:r>
            <a:r>
              <a:rPr lang="en-US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b="0"/>
              <a:t>1</a:t>
            </a:r>
            <a:r>
              <a:rPr lang="en-US" b="0" baseline="0"/>
              <a:t> (sin </a:t>
            </a:r>
            <a:r>
              <a:rPr lang="en-US" b="0" i="1" baseline="0">
                <a:latin typeface="Times New Roman" pitchFamily="18" charset="0"/>
              </a:rPr>
              <a:t>x</a:t>
            </a:r>
            <a:r>
              <a:rPr lang="en-US" b="0" baseline="0"/>
              <a:t>) and cos</a:t>
            </a:r>
            <a:r>
              <a:rPr lang="en-US" b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b="0"/>
              <a:t>1</a:t>
            </a:r>
            <a:r>
              <a:rPr lang="en-US" b="0" baseline="0"/>
              <a:t> (cos </a:t>
            </a:r>
            <a:r>
              <a:rPr lang="en-US" b="0" i="1" baseline="0">
                <a:latin typeface="Times New Roman" pitchFamily="18" charset="0"/>
              </a:rPr>
              <a:t>x</a:t>
            </a:r>
            <a:r>
              <a:rPr lang="en-US" b="0" baseline="0"/>
              <a:t>)</a:t>
            </a:r>
          </a:p>
        </p:txBody>
      </p:sp>
      <p:sp>
        <p:nvSpPr>
          <p:cNvPr id="3220485" name="Text Box 5" descr="Pink tissue paper"/>
          <p:cNvSpPr txBox="1">
            <a:spLocks noChangeArrowheads="1"/>
          </p:cNvSpPr>
          <p:nvPr/>
        </p:nvSpPr>
        <p:spPr bwMode="auto">
          <a:xfrm>
            <a:off x="609600" y="1149350"/>
            <a:ext cx="4581525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220491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1866900"/>
            <a:ext cx="6191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20492" name="Text Box 12" descr="Pink tissue paper"/>
          <p:cNvSpPr txBox="1">
            <a:spLocks noChangeArrowheads="1"/>
          </p:cNvSpPr>
          <p:nvPr/>
        </p:nvSpPr>
        <p:spPr bwMode="auto">
          <a:xfrm>
            <a:off x="685800" y="1987550"/>
            <a:ext cx="82296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b.	</a:t>
            </a:r>
            <a:r>
              <a:rPr lang="en-US" sz="3200" b="0" baseline="0">
                <a:latin typeface="Times New Roman" pitchFamily="18" charset="0"/>
              </a:rPr>
              <a:t>       is not in the interval [0,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], but 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	cos                                                     .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So, 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20493" name="Picture 13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2581275"/>
            <a:ext cx="6191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20494" name="Picture 14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5" y="2476500"/>
            <a:ext cx="30194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20495" name="Picture 15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700" y="2466975"/>
            <a:ext cx="15049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20496" name="Picture 16" descr="Pink tissue pap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3886200"/>
            <a:ext cx="6686550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44047-50C5-4E7D-A2EB-EE8EE35B6B90}" type="slidenum">
              <a:rPr lang="en-US"/>
              <a:pPr/>
              <a:t>26</a:t>
            </a:fld>
            <a:endParaRPr lang="en-CA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1843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218435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Composite Trigonometric Expression</a:t>
            </a:r>
          </a:p>
        </p:txBody>
      </p:sp>
      <p:graphicFrame>
        <p:nvGraphicFramePr>
          <p:cNvPr id="3218436" name="Object 4" descr="Pink tissue paper"/>
          <p:cNvGraphicFramePr>
            <a:graphicFrameLocks noChangeAspect="1"/>
          </p:cNvGraphicFramePr>
          <p:nvPr/>
        </p:nvGraphicFramePr>
        <p:xfrm>
          <a:off x="1092200" y="1714500"/>
          <a:ext cx="26924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8453" name="Equation" r:id="rId4" imgW="2692400" imgH="1054100" progId="Equation.DSMT4">
                  <p:embed/>
                </p:oleObj>
              </mc:Choice>
              <mc:Fallback>
                <p:oleObj name="Equation" r:id="rId4" imgW="2692400" imgH="10541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1714500"/>
                        <a:ext cx="26924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18437" name="Object 5" descr="Pink tissue paper"/>
          <p:cNvGraphicFramePr>
            <a:graphicFrameLocks noChangeAspect="1"/>
          </p:cNvGraphicFramePr>
          <p:nvPr/>
        </p:nvGraphicFramePr>
        <p:xfrm>
          <a:off x="4368800" y="1676400"/>
          <a:ext cx="33401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8454" name="Equation" r:id="rId7" imgW="3340100" imgH="1104900" progId="Equation.DSMT4">
                  <p:embed/>
                </p:oleObj>
              </mc:Choice>
              <mc:Fallback>
                <p:oleObj name="Equation" r:id="rId7" imgW="3340100" imgH="11049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8800" y="1676400"/>
                        <a:ext cx="33401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18438" name="Text Box 6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 of</a:t>
            </a:r>
          </a:p>
        </p:txBody>
      </p:sp>
      <p:grpSp>
        <p:nvGrpSpPr>
          <p:cNvPr id="3218439" name="Group 7"/>
          <p:cNvGrpSpPr>
            <a:grpSpLocks/>
          </p:cNvGrpSpPr>
          <p:nvPr/>
        </p:nvGrpSpPr>
        <p:grpSpPr bwMode="auto">
          <a:xfrm>
            <a:off x="609600" y="2819400"/>
            <a:ext cx="8229600" cy="2254250"/>
            <a:chOff x="384" y="1776"/>
            <a:chExt cx="5184" cy="1420"/>
          </a:xfrm>
        </p:grpSpPr>
        <p:sp>
          <p:nvSpPr>
            <p:cNvPr id="3218440" name="Text Box 8" descr="Pink tissue paper"/>
            <p:cNvSpPr txBox="1">
              <a:spLocks noChangeArrowheads="1"/>
            </p:cNvSpPr>
            <p:nvPr/>
          </p:nvSpPr>
          <p:spPr bwMode="auto">
            <a:xfrm>
              <a:off x="384" y="177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218441" name="Text Box 9" descr="Pink tissue paper"/>
            <p:cNvSpPr txBox="1">
              <a:spLocks noChangeArrowheads="1"/>
            </p:cNvSpPr>
            <p:nvPr/>
          </p:nvSpPr>
          <p:spPr bwMode="auto">
            <a:xfrm>
              <a:off x="384" y="2092"/>
              <a:ext cx="5184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a.  Let </a:t>
              </a:r>
              <a:r>
                <a:rPr lang="en-US" sz="3200" b="0" i="1" baseline="0">
                  <a:latin typeface="Symbol" pitchFamily="18" charset="2"/>
                  <a:sym typeface="Symbol" pitchFamily="18" charset="2"/>
                </a:rPr>
                <a:t></a:t>
              </a:r>
              <a:r>
                <a:rPr lang="en-US" sz="3200" b="0" baseline="0">
                  <a:latin typeface="Times New Roman" pitchFamily="18" charset="0"/>
                </a:rPr>
                <a:t> represent the radian measure of the</a:t>
              </a:r>
            </a:p>
          </p:txBody>
        </p:sp>
        <p:graphicFrame>
          <p:nvGraphicFramePr>
            <p:cNvPr id="3218442" name="Object 10" descr="Pink tissue paper"/>
            <p:cNvGraphicFramePr>
              <a:graphicFrameLocks noChangeAspect="1"/>
            </p:cNvGraphicFramePr>
            <p:nvPr/>
          </p:nvGraphicFramePr>
          <p:xfrm>
            <a:off x="3512" y="2532"/>
            <a:ext cx="1048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18455" name="Equation" r:id="rId9" imgW="1663700" imgH="939800" progId="Equation.DSMT4">
                    <p:embed/>
                  </p:oleObj>
                </mc:Choice>
                <mc:Fallback>
                  <p:oleObj name="Equation" r:id="rId9" imgW="1663700" imgH="9398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12" y="2532"/>
                          <a:ext cx="1048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18443" name="Object 11" descr="Pink tissue paper"/>
            <p:cNvGraphicFramePr>
              <a:graphicFrameLocks noChangeAspect="1"/>
            </p:cNvGraphicFramePr>
            <p:nvPr/>
          </p:nvGraphicFramePr>
          <p:xfrm>
            <a:off x="1680" y="2532"/>
            <a:ext cx="1096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18456" name="Equation" r:id="rId11" imgW="1739900" imgH="1054100" progId="Equation.DSMT4">
                    <p:embed/>
                  </p:oleObj>
                </mc:Choice>
                <mc:Fallback>
                  <p:oleObj name="Equation" r:id="rId11" imgW="1739900" imgH="1054100" progId="Equation.DSMT4">
                    <p:embed/>
                    <p:pic>
                      <p:nvPicPr>
                        <p:cNvPr id="0" name="Object 11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532"/>
                          <a:ext cx="1096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18444" name="Rectangle 12" descr="Pink tissue paper"/>
            <p:cNvSpPr>
              <a:spLocks noChangeArrowheads="1"/>
            </p:cNvSpPr>
            <p:nvPr/>
          </p:nvSpPr>
          <p:spPr bwMode="auto">
            <a:xfrm>
              <a:off x="696" y="2634"/>
              <a:ext cx="93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angle in</a:t>
              </a:r>
            </a:p>
          </p:txBody>
        </p:sp>
        <p:sp>
          <p:nvSpPr>
            <p:cNvPr id="3218445" name="Rectangle 13" descr="Pink tissue paper"/>
            <p:cNvSpPr>
              <a:spLocks noChangeArrowheads="1"/>
            </p:cNvSpPr>
            <p:nvPr/>
          </p:nvSpPr>
          <p:spPr bwMode="auto">
            <a:xfrm>
              <a:off x="2832" y="2640"/>
              <a:ext cx="5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with</a:t>
              </a:r>
            </a:p>
          </p:txBody>
        </p:sp>
      </p:grpSp>
      <p:sp>
        <p:nvSpPr>
          <p:cNvPr id="3218446" name="Rectangle 14" descr="Pink tissue paper"/>
          <p:cNvSpPr>
            <a:spLocks noChangeArrowheads="1"/>
          </p:cNvSpPr>
          <p:nvPr/>
        </p:nvSpPr>
        <p:spPr bwMode="auto">
          <a:xfrm>
            <a:off x="1095375" y="5135563"/>
            <a:ext cx="7743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Since tan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 positive,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must be positive,</a:t>
            </a:r>
          </a:p>
        </p:txBody>
      </p:sp>
      <p:graphicFrame>
        <p:nvGraphicFramePr>
          <p:cNvPr id="3218447" name="Object 15" descr="Pink tissue paper"/>
          <p:cNvGraphicFramePr>
            <a:graphicFrameLocks noChangeAspect="1"/>
          </p:cNvGraphicFramePr>
          <p:nvPr/>
        </p:nvGraphicFramePr>
        <p:xfrm>
          <a:off x="2717800" y="5715000"/>
          <a:ext cx="4368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8457" name="Equation" r:id="rId13" imgW="4368800" imgH="939800" progId="Equation.DSMT4">
                  <p:embed/>
                </p:oleObj>
              </mc:Choice>
              <mc:Fallback>
                <p:oleObj name="Equation" r:id="rId13" imgW="4368800" imgH="9398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5715000"/>
                        <a:ext cx="4368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A4603-8B5C-45DE-9469-EF0BEE039A93}" type="slidenum">
              <a:rPr lang="en-US"/>
              <a:pPr/>
              <a:t>27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202050" name="Picture 2" descr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1371600"/>
            <a:ext cx="4384675" cy="435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02051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202052" name="Rectangle 4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Composite Trigonometric Expression</a:t>
            </a:r>
          </a:p>
        </p:txBody>
      </p:sp>
      <p:sp>
        <p:nvSpPr>
          <p:cNvPr id="3202053" name="Text Box 5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202054" name="Text Box 6" descr="Pink tissue paper"/>
          <p:cNvSpPr txBox="1">
            <a:spLocks noChangeArrowheads="1"/>
          </p:cNvSpPr>
          <p:nvPr/>
        </p:nvSpPr>
        <p:spPr bwMode="auto">
          <a:xfrm>
            <a:off x="4800600" y="2514600"/>
            <a:ext cx="403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So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= 3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2.</a:t>
            </a:r>
          </a:p>
        </p:txBody>
      </p:sp>
      <p:graphicFrame>
        <p:nvGraphicFramePr>
          <p:cNvPr id="3202055" name="Object 7" descr="Pink tissue paper"/>
          <p:cNvGraphicFramePr>
            <a:graphicFrameLocks noChangeAspect="1"/>
          </p:cNvGraphicFramePr>
          <p:nvPr/>
        </p:nvGraphicFramePr>
        <p:xfrm>
          <a:off x="5473700" y="3327400"/>
          <a:ext cx="2832100" cy="200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2063" name="Equation" r:id="rId6" imgW="2832100" imgH="2006600" progId="Equation.DSMT4">
                  <p:embed/>
                </p:oleObj>
              </mc:Choice>
              <mc:Fallback>
                <p:oleObj name="Equation" r:id="rId6" imgW="2832100" imgH="20066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3700" y="3327400"/>
                        <a:ext cx="2832100" cy="200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2056" name="Object 8" descr="Pink tissue paper"/>
          <p:cNvGraphicFramePr>
            <a:graphicFrameLocks noChangeAspect="1"/>
          </p:cNvGraphicFramePr>
          <p:nvPr/>
        </p:nvGraphicFramePr>
        <p:xfrm>
          <a:off x="5276850" y="1371600"/>
          <a:ext cx="2349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2064" name="Equation" r:id="rId8" imgW="2349500" imgH="939800" progId="Equation.DSMT4">
                  <p:embed/>
                </p:oleObj>
              </mc:Choice>
              <mc:Fallback>
                <p:oleObj name="Equation" r:id="rId8" imgW="23495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850" y="1371600"/>
                        <a:ext cx="2349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2057" name="Object 9" descr="Pink tissue paper"/>
          <p:cNvGraphicFramePr>
            <a:graphicFrameLocks noChangeAspect="1"/>
          </p:cNvGraphicFramePr>
          <p:nvPr/>
        </p:nvGraphicFramePr>
        <p:xfrm>
          <a:off x="1916113" y="5537200"/>
          <a:ext cx="6529387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2065" name="Equation" r:id="rId10" imgW="6527800" imgH="1104900" progId="Equation.DSMT4">
                  <p:embed/>
                </p:oleObj>
              </mc:Choice>
              <mc:Fallback>
                <p:oleObj name="Equation" r:id="rId10" imgW="6527800" imgH="11049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6113" y="5537200"/>
                        <a:ext cx="6529387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2058" name="Object 10" descr="Pink tissue paper"/>
          <p:cNvGraphicFramePr>
            <a:graphicFrameLocks noChangeAspect="1"/>
          </p:cNvGraphicFramePr>
          <p:nvPr/>
        </p:nvGraphicFramePr>
        <p:xfrm>
          <a:off x="1295400" y="2044700"/>
          <a:ext cx="1778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2066" name="Equation" r:id="rId12" imgW="1778000" imgH="939800" progId="Equation.DSMT4">
                  <p:embed/>
                </p:oleObj>
              </mc:Choice>
              <mc:Fallback>
                <p:oleObj name="Equation" r:id="rId12" imgW="1778000" imgH="9398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044700"/>
                        <a:ext cx="17780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98F7FB-E573-454B-9E4D-BD4B43E5DA7E}" type="slidenum">
              <a:rPr lang="en-US"/>
              <a:pPr/>
              <a:t>28</a:t>
            </a:fld>
            <a:endParaRPr lang="en-CA"/>
          </a:p>
        </p:txBody>
      </p:sp>
      <p:sp>
        <p:nvSpPr>
          <p:cNvPr id="16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0409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204099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Composite Trigonometric Expression</a:t>
            </a:r>
          </a:p>
        </p:txBody>
      </p:sp>
      <p:graphicFrame>
        <p:nvGraphicFramePr>
          <p:cNvPr id="3204100" name="Object 4" descr="Pink tissue paper"/>
          <p:cNvGraphicFramePr>
            <a:graphicFrameLocks noChangeAspect="1"/>
          </p:cNvGraphicFramePr>
          <p:nvPr/>
        </p:nvGraphicFramePr>
        <p:xfrm>
          <a:off x="768350" y="1670050"/>
          <a:ext cx="33401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4115" name="Equation" r:id="rId4" imgW="3340100" imgH="1104900" progId="Equation.DSMT4">
                  <p:embed/>
                </p:oleObj>
              </mc:Choice>
              <mc:Fallback>
                <p:oleObj name="Equation" r:id="rId4" imgW="3340100" imgH="11049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350" y="1670050"/>
                        <a:ext cx="33401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04101" name="Text Box 5" descr="Pink tissue paper"/>
          <p:cNvSpPr txBox="1">
            <a:spLocks noChangeArrowheads="1"/>
          </p:cNvSpPr>
          <p:nvPr/>
        </p:nvSpPr>
        <p:spPr bwMode="auto">
          <a:xfrm>
            <a:off x="609600" y="106045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 of</a:t>
            </a:r>
          </a:p>
        </p:txBody>
      </p:sp>
      <p:grpSp>
        <p:nvGrpSpPr>
          <p:cNvPr id="3204102" name="Group 6"/>
          <p:cNvGrpSpPr>
            <a:grpSpLocks/>
          </p:cNvGrpSpPr>
          <p:nvPr/>
        </p:nvGrpSpPr>
        <p:grpSpPr bwMode="auto">
          <a:xfrm>
            <a:off x="609600" y="2813050"/>
            <a:ext cx="8229600" cy="2139950"/>
            <a:chOff x="384" y="1776"/>
            <a:chExt cx="5184" cy="1348"/>
          </a:xfrm>
        </p:grpSpPr>
        <p:sp>
          <p:nvSpPr>
            <p:cNvPr id="3204103" name="Text Box 7" descr="Pink tissue paper"/>
            <p:cNvSpPr txBox="1">
              <a:spLocks noChangeArrowheads="1"/>
            </p:cNvSpPr>
            <p:nvPr/>
          </p:nvSpPr>
          <p:spPr bwMode="auto">
            <a:xfrm>
              <a:off x="384" y="177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204104" name="Text Box 8" descr="Pink tissue paper"/>
            <p:cNvSpPr txBox="1">
              <a:spLocks noChangeArrowheads="1"/>
            </p:cNvSpPr>
            <p:nvPr/>
          </p:nvSpPr>
          <p:spPr bwMode="auto">
            <a:xfrm>
              <a:off x="384" y="2092"/>
              <a:ext cx="5184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5715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b.  Let </a:t>
              </a:r>
              <a:r>
                <a:rPr lang="en-US" sz="3200" b="0" i="1" baseline="0">
                  <a:latin typeface="Symbol" pitchFamily="18" charset="2"/>
                  <a:sym typeface="Symbol" pitchFamily="18" charset="2"/>
                </a:rPr>
                <a:t></a:t>
              </a:r>
              <a:r>
                <a:rPr lang="en-US" sz="3200" b="0" baseline="0">
                  <a:latin typeface="Times New Roman" pitchFamily="18" charset="0"/>
                </a:rPr>
                <a:t> represent the radian measure of the</a:t>
              </a:r>
            </a:p>
          </p:txBody>
        </p:sp>
        <p:graphicFrame>
          <p:nvGraphicFramePr>
            <p:cNvPr id="3204105" name="Object 9" descr="Pink tissue paper"/>
            <p:cNvGraphicFramePr>
              <a:graphicFrameLocks noChangeAspect="1"/>
            </p:cNvGraphicFramePr>
            <p:nvPr/>
          </p:nvGraphicFramePr>
          <p:xfrm>
            <a:off x="2872" y="2532"/>
            <a:ext cx="1256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4116" name="Equation" r:id="rId7" imgW="1993900" imgH="939800" progId="Equation.DSMT4">
                    <p:embed/>
                  </p:oleObj>
                </mc:Choice>
                <mc:Fallback>
                  <p:oleObj name="Equation" r:id="rId7" imgW="1993900" imgH="939800" progId="Equation.DSMT4">
                    <p:embed/>
                    <p:pic>
                      <p:nvPicPr>
                        <p:cNvPr id="0" name="Object 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2" y="2532"/>
                          <a:ext cx="1256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04106" name="Object 10" descr="Pink tissue paper"/>
            <p:cNvGraphicFramePr>
              <a:graphicFrameLocks noChangeAspect="1"/>
            </p:cNvGraphicFramePr>
            <p:nvPr/>
          </p:nvGraphicFramePr>
          <p:xfrm>
            <a:off x="1640" y="2676"/>
            <a:ext cx="680" cy="3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4117" name="Equation" r:id="rId9" imgW="1079280" imgH="558720" progId="Equation.DSMT4">
                    <p:embed/>
                  </p:oleObj>
                </mc:Choice>
                <mc:Fallback>
                  <p:oleObj name="Equation" r:id="rId9" imgW="1079280" imgH="55872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0" y="2676"/>
                          <a:ext cx="680" cy="3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04107" name="Rectangle 11" descr="Pink tissue paper"/>
            <p:cNvSpPr>
              <a:spLocks noChangeArrowheads="1"/>
            </p:cNvSpPr>
            <p:nvPr/>
          </p:nvSpPr>
          <p:spPr bwMode="auto">
            <a:xfrm>
              <a:off x="702" y="2634"/>
              <a:ext cx="93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angle in</a:t>
              </a:r>
            </a:p>
          </p:txBody>
        </p:sp>
        <p:sp>
          <p:nvSpPr>
            <p:cNvPr id="3204108" name="Rectangle 12" descr="Pink tissue paper"/>
            <p:cNvSpPr>
              <a:spLocks noChangeArrowheads="1"/>
            </p:cNvSpPr>
            <p:nvPr/>
          </p:nvSpPr>
          <p:spPr bwMode="auto">
            <a:xfrm>
              <a:off x="2268" y="2648"/>
              <a:ext cx="5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with</a:t>
              </a:r>
            </a:p>
          </p:txBody>
        </p:sp>
      </p:grpSp>
      <p:sp>
        <p:nvSpPr>
          <p:cNvPr id="3204109" name="Rectangle 13" descr="Pink tissue paper"/>
          <p:cNvSpPr>
            <a:spLocks noChangeArrowheads="1"/>
          </p:cNvSpPr>
          <p:nvPr/>
        </p:nvSpPr>
        <p:spPr bwMode="auto">
          <a:xfrm>
            <a:off x="1095375" y="5129213"/>
            <a:ext cx="7743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Since cos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 negative, we have</a:t>
            </a:r>
          </a:p>
        </p:txBody>
      </p:sp>
      <p:graphicFrame>
        <p:nvGraphicFramePr>
          <p:cNvPr id="3204110" name="Object 14" descr="Pink tissue paper"/>
          <p:cNvGraphicFramePr>
            <a:graphicFrameLocks noChangeAspect="1"/>
          </p:cNvGraphicFramePr>
          <p:nvPr/>
        </p:nvGraphicFramePr>
        <p:xfrm>
          <a:off x="2324100" y="5651500"/>
          <a:ext cx="5157788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4118" name="Equation" r:id="rId11" imgW="5156200" imgH="1054100" progId="Equation.DSMT4">
                  <p:embed/>
                </p:oleObj>
              </mc:Choice>
              <mc:Fallback>
                <p:oleObj name="Equation" r:id="rId11" imgW="5156200" imgH="10541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4100" y="5651500"/>
                        <a:ext cx="5157788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16DDB-AA1C-4E9D-83E4-5744213990D0}" type="slidenum">
              <a:rPr lang="en-US"/>
              <a:pPr/>
              <a:t>29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206146" name="Picture 2" descr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1295400"/>
            <a:ext cx="4070350" cy="449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06147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206148" name="Rectangle 4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Composite Trigonometric Expression</a:t>
            </a:r>
          </a:p>
        </p:txBody>
      </p:sp>
      <p:sp>
        <p:nvSpPr>
          <p:cNvPr id="3206149" name="Text Box 5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206150" name="Text Box 6" descr="Pink tissue paper"/>
          <p:cNvSpPr txBox="1">
            <a:spLocks noChangeArrowheads="1"/>
          </p:cNvSpPr>
          <p:nvPr/>
        </p:nvSpPr>
        <p:spPr bwMode="auto">
          <a:xfrm>
            <a:off x="4800600" y="2514600"/>
            <a:ext cx="403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So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= –1 and </a:t>
            </a:r>
            <a:r>
              <a:rPr lang="en-US" sz="3200" b="0" i="1" baseline="0">
                <a:latin typeface="Times New Roman" pitchFamily="18" charset="0"/>
              </a:rPr>
              <a:t>r</a:t>
            </a:r>
            <a:r>
              <a:rPr lang="en-US" sz="3200" b="0" baseline="0">
                <a:latin typeface="Times New Roman" pitchFamily="18" charset="0"/>
              </a:rPr>
              <a:t> = 4.</a:t>
            </a:r>
          </a:p>
        </p:txBody>
      </p:sp>
      <p:graphicFrame>
        <p:nvGraphicFramePr>
          <p:cNvPr id="3206151" name="Object 7" descr="Pink tissue paper"/>
          <p:cNvGraphicFramePr>
            <a:graphicFrameLocks noChangeAspect="1"/>
          </p:cNvGraphicFramePr>
          <p:nvPr/>
        </p:nvGraphicFramePr>
        <p:xfrm>
          <a:off x="6362700" y="3035300"/>
          <a:ext cx="2476500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159" name="Equation" r:id="rId6" imgW="2476500" imgH="2590800" progId="Equation.DSMT4">
                  <p:embed/>
                </p:oleObj>
              </mc:Choice>
              <mc:Fallback>
                <p:oleObj name="Equation" r:id="rId6" imgW="2476500" imgH="25908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2700" y="3035300"/>
                        <a:ext cx="2476500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6152" name="Object 8" descr="Pink tissue paper"/>
          <p:cNvGraphicFramePr>
            <a:graphicFrameLocks noChangeAspect="1"/>
          </p:cNvGraphicFramePr>
          <p:nvPr/>
        </p:nvGraphicFramePr>
        <p:xfrm>
          <a:off x="5251450" y="1371600"/>
          <a:ext cx="2400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160" name="Equation" r:id="rId8" imgW="2400300" imgH="939800" progId="Equation.DSMT4">
                  <p:embed/>
                </p:oleObj>
              </mc:Choice>
              <mc:Fallback>
                <p:oleObj name="Equation" r:id="rId8" imgW="24003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1450" y="1371600"/>
                        <a:ext cx="2400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6153" name="Object 9" descr="Pink tissue paper"/>
          <p:cNvGraphicFramePr>
            <a:graphicFrameLocks noChangeAspect="1"/>
          </p:cNvGraphicFramePr>
          <p:nvPr/>
        </p:nvGraphicFramePr>
        <p:xfrm>
          <a:off x="2919413" y="5524500"/>
          <a:ext cx="5767387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161" name="Equation" r:id="rId10" imgW="5765800" imgH="1130300" progId="Equation.DSMT4">
                  <p:embed/>
                </p:oleObj>
              </mc:Choice>
              <mc:Fallback>
                <p:oleObj name="Equation" r:id="rId10" imgW="5765800" imgH="11303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5524500"/>
                        <a:ext cx="5767387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6154" name="Object 10" descr="Pink tissue paper"/>
          <p:cNvGraphicFramePr>
            <a:graphicFrameLocks noChangeAspect="1"/>
          </p:cNvGraphicFramePr>
          <p:nvPr/>
        </p:nvGraphicFramePr>
        <p:xfrm>
          <a:off x="2425700" y="1460500"/>
          <a:ext cx="25273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162" name="Equation" r:id="rId12" imgW="2527300" imgH="1054100" progId="Equation.DSMT4">
                  <p:embed/>
                </p:oleObj>
              </mc:Choice>
              <mc:Fallback>
                <p:oleObj name="Equation" r:id="rId12" imgW="2527300" imgH="10541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5700" y="1460500"/>
                        <a:ext cx="25273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EA85F-DC47-45D5-8F42-5D0A822187C0}" type="slidenum">
              <a:rPr lang="en-US"/>
              <a:pPr/>
              <a:t>30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222543" name="Picture 15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2295525"/>
            <a:ext cx="4819650" cy="425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225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222531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Rotation Angle for a Security Camera</a:t>
            </a:r>
          </a:p>
        </p:txBody>
      </p:sp>
      <p:sp>
        <p:nvSpPr>
          <p:cNvPr id="3222533" name="Text Box 5" descr="Pink tissue paper"/>
          <p:cNvSpPr txBox="1">
            <a:spLocks noChangeArrowheads="1"/>
          </p:cNvSpPr>
          <p:nvPr/>
        </p:nvSpPr>
        <p:spPr bwMode="auto">
          <a:xfrm>
            <a:off x="609600" y="1228725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security camera is to be installed 20 feet away from the center of a jewelry counter.  The counter is 30 feet long.  </a:t>
            </a:r>
          </a:p>
          <a:p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What angle, to the </a:t>
            </a:r>
          </a:p>
          <a:p>
            <a:r>
              <a:rPr lang="en-US" sz="3200" b="0" baseline="0">
                <a:latin typeface="Times New Roman" pitchFamily="18" charset="0"/>
              </a:rPr>
              <a:t>nearest degree, should </a:t>
            </a:r>
          </a:p>
          <a:p>
            <a:r>
              <a:rPr lang="en-US" sz="3200" b="0" baseline="0">
                <a:latin typeface="Times New Roman" pitchFamily="18" charset="0"/>
              </a:rPr>
              <a:t>the camera rotate </a:t>
            </a:r>
          </a:p>
          <a:p>
            <a:r>
              <a:rPr lang="en-US" sz="3200" b="0" baseline="0">
                <a:latin typeface="Times New Roman" pitchFamily="18" charset="0"/>
              </a:rPr>
              <a:t>through so that it scans </a:t>
            </a:r>
          </a:p>
          <a:p>
            <a:r>
              <a:rPr lang="en-US" sz="3200" b="0" baseline="0">
                <a:latin typeface="Times New Roman" pitchFamily="18" charset="0"/>
              </a:rPr>
              <a:t>the entire counter?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BB42-7C51-4549-90D5-E96C3E01F84A}" type="slidenum">
              <a:rPr lang="en-US"/>
              <a:pPr/>
              <a:t>31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224583" name="Picture 7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2295525"/>
            <a:ext cx="4819650" cy="425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24579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224580" name="Rectangle 4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Rotation Angle for a Security Camera</a:t>
            </a:r>
          </a:p>
        </p:txBody>
      </p:sp>
      <p:sp>
        <p:nvSpPr>
          <p:cNvPr id="3224581" name="Text Box 5" descr="Pink tissue paper"/>
          <p:cNvSpPr txBox="1">
            <a:spLocks noChangeArrowheads="1"/>
          </p:cNvSpPr>
          <p:nvPr/>
        </p:nvSpPr>
        <p:spPr bwMode="auto">
          <a:xfrm>
            <a:off x="609600" y="15240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counter center , the camera , and a counter end form a right triangle.</a:t>
            </a:r>
          </a:p>
        </p:txBody>
      </p:sp>
      <p:sp>
        <p:nvSpPr>
          <p:cNvPr id="3224582" name="Text Box 6" descr="Pink tissue paper"/>
          <p:cNvSpPr txBox="1">
            <a:spLocks noChangeArrowheads="1"/>
          </p:cNvSpPr>
          <p:nvPr/>
        </p:nvSpPr>
        <p:spPr bwMode="auto">
          <a:xfrm>
            <a:off x="533400" y="99060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224584" name="Text Box 8" descr="Pink tissue paper"/>
          <p:cNvSpPr txBox="1">
            <a:spLocks noChangeArrowheads="1"/>
          </p:cNvSpPr>
          <p:nvPr/>
        </p:nvSpPr>
        <p:spPr bwMode="auto">
          <a:xfrm>
            <a:off x="609600" y="3124200"/>
            <a:ext cx="3962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angle at vertex </a:t>
            </a:r>
            <a:r>
              <a:rPr lang="en-US" sz="3200" b="0" i="1" baseline="0">
                <a:latin typeface="Times New Roman" pitchFamily="18" charset="0"/>
              </a:rPr>
              <a:t>A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is     where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is the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angle through which the camera rotates.</a:t>
            </a:r>
          </a:p>
        </p:txBody>
      </p:sp>
      <p:pic>
        <p:nvPicPr>
          <p:cNvPr id="3224585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3733800"/>
            <a:ext cx="29527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51F1-9556-4B80-8BB6-55832DDCCA11}" type="slidenum">
              <a:rPr lang="en-US"/>
              <a:pPr/>
              <a:t>32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26627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226628" name="Rectangle 4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Rotation Angle for a Security Camera</a:t>
            </a:r>
          </a:p>
        </p:txBody>
      </p:sp>
      <p:sp>
        <p:nvSpPr>
          <p:cNvPr id="3226629" name="Text Box 5" descr="Pink tissue paper"/>
          <p:cNvSpPr txBox="1">
            <a:spLocks noChangeArrowheads="1"/>
          </p:cNvSpPr>
          <p:nvPr/>
        </p:nvSpPr>
        <p:spPr bwMode="auto">
          <a:xfrm>
            <a:off x="609600" y="48006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Set the camera to 74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</a:t>
            </a:r>
            <a:r>
              <a:rPr lang="en-US" sz="3200" b="0" baseline="0">
                <a:latin typeface="Times New Roman" pitchFamily="18" charset="0"/>
              </a:rPr>
              <a:t> rotate through to scan the entire counter.</a:t>
            </a:r>
          </a:p>
        </p:txBody>
      </p:sp>
      <p:sp>
        <p:nvSpPr>
          <p:cNvPr id="3226630" name="Text Box 6" descr="Pink tissue paper"/>
          <p:cNvSpPr txBox="1">
            <a:spLocks noChangeArrowheads="1"/>
          </p:cNvSpPr>
          <p:nvPr/>
        </p:nvSpPr>
        <p:spPr bwMode="auto">
          <a:xfrm>
            <a:off x="533400" y="99060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226633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8" y="1676400"/>
            <a:ext cx="412432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32797</TotalTime>
  <Words>1548</Words>
  <Application>Microsoft Office PowerPoint</Application>
  <PresentationFormat>Letter Paper (8.5x11 in)</PresentationFormat>
  <Paragraphs>273</Paragraphs>
  <Slides>32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Times New Roman</vt:lpstr>
      <vt:lpstr>Tahoma</vt:lpstr>
      <vt:lpstr>Wingdings</vt:lpstr>
      <vt:lpstr>Arial Narrow</vt:lpstr>
      <vt:lpstr>Symbol</vt:lpstr>
      <vt:lpstr>Blends</vt:lpstr>
      <vt:lpstr>MathType 5.0 Equation</vt:lpstr>
      <vt:lpstr>MathType 6.0 Equation</vt:lpstr>
      <vt:lpstr>PowerPoint Presentation</vt:lpstr>
      <vt:lpstr>Inverse Trigonometric Functions</vt:lpstr>
      <vt:lpstr>INVERSE SINE FUNCTION</vt:lpstr>
      <vt:lpstr>INVERSE SINE FUNCTION</vt:lpstr>
      <vt:lpstr>INVERSE SINE FUNCTION</vt:lpstr>
      <vt:lpstr>PowerPoint Presentation</vt:lpstr>
      <vt:lpstr>PowerPoint Presentation</vt:lpstr>
      <vt:lpstr>INVERSE COSINE FUNCTION</vt:lpstr>
      <vt:lpstr>INVERSE COSINE FUNCTION</vt:lpstr>
      <vt:lpstr>INVERSE COSINE FUNCTION</vt:lpstr>
      <vt:lpstr>PowerPoint Presentation</vt:lpstr>
      <vt:lpstr>PowerPoint Presentation</vt:lpstr>
      <vt:lpstr>INVERSE TANGENT FUNCTION</vt:lpstr>
      <vt:lpstr>INVERSE TANGENT FUNCTION</vt:lpstr>
      <vt:lpstr>INVERSE TANGENT FUNCTION</vt:lpstr>
      <vt:lpstr>PowerPoint Presentation</vt:lpstr>
      <vt:lpstr>PowerPoint Presentation</vt:lpstr>
      <vt:lpstr>INVERSE COTANGENT FUNCTION</vt:lpstr>
      <vt:lpstr>PowerPoint Presentation</vt:lpstr>
      <vt:lpstr>USING A CALCULATOR WITH INVERSE TRIGONOMETRIC FUNCTIONS</vt:lpstr>
      <vt:lpstr>PowerPoint Presentation</vt:lpstr>
      <vt:lpstr>PowerPoint Presentation</vt:lpstr>
      <vt:lpstr>COMPOSITION OF TRIGONOMETRIC AND  INVERSE TRIGONOMETRIC FUNCTIONS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4.6</dc:title>
  <dc:subject>Inverse Trigonometric Functions</dc:subject>
  <dc:creator>Accumedia jbooze@accumediaps.com</dc:creator>
  <cp:lastModifiedBy>milligan</cp:lastModifiedBy>
  <cp:revision>1484</cp:revision>
  <cp:lastPrinted>2001-11-04T00:51:13Z</cp:lastPrinted>
  <dcterms:created xsi:type="dcterms:W3CDTF">2005-02-25T19:46:41Z</dcterms:created>
  <dcterms:modified xsi:type="dcterms:W3CDTF">2010-11-25T03:37:30Z</dcterms:modified>
</cp:coreProperties>
</file>