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813" r:id="rId2"/>
    <p:sldId id="840" r:id="rId3"/>
    <p:sldId id="841" r:id="rId4"/>
    <p:sldId id="842" r:id="rId5"/>
    <p:sldId id="855" r:id="rId6"/>
    <p:sldId id="856" r:id="rId7"/>
    <p:sldId id="857" r:id="rId8"/>
    <p:sldId id="843" r:id="rId9"/>
    <p:sldId id="865" r:id="rId10"/>
    <p:sldId id="844" r:id="rId11"/>
    <p:sldId id="858" r:id="rId12"/>
    <p:sldId id="845" r:id="rId13"/>
    <p:sldId id="846" r:id="rId14"/>
    <p:sldId id="859" r:id="rId15"/>
    <p:sldId id="863" r:id="rId16"/>
    <p:sldId id="852" r:id="rId17"/>
    <p:sldId id="853" r:id="rId18"/>
    <p:sldId id="854" r:id="rId19"/>
    <p:sldId id="866" r:id="rId20"/>
    <p:sldId id="847" r:id="rId21"/>
    <p:sldId id="850" r:id="rId22"/>
    <p:sldId id="851" r:id="rId23"/>
    <p:sldId id="861" r:id="rId24"/>
    <p:sldId id="862" r:id="rId25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136C1C9D-7935-4EA5-92ED-9761A8F9444D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8400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21F21ADB-F5F9-45C5-A104-F944AA3C41A7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4543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34FBA8-58B7-4E65-80CC-A2562EEB09A9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1CAA8C-2D3E-4B05-B431-58C38F116140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F123A4-35C2-48B5-956C-D50C976FE302}" type="slidenum">
              <a:rPr lang="en-CA"/>
              <a:pPr/>
              <a:t>3</a:t>
            </a:fld>
            <a:endParaRPr lang="en-CA"/>
          </a:p>
        </p:txBody>
      </p:sp>
      <p:sp>
        <p:nvSpPr>
          <p:cNvPr id="33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C3B03C-B71E-4F36-92BD-1A1294D20CEB}" type="slidenum">
              <a:rPr lang="en-CA"/>
              <a:pPr/>
              <a:t>4</a:t>
            </a:fld>
            <a:endParaRPr lang="en-CA"/>
          </a:p>
        </p:txBody>
      </p:sp>
      <p:sp>
        <p:nvSpPr>
          <p:cNvPr id="33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C3B03C-B71E-4F36-92BD-1A1294D20CEB}" type="slidenum">
              <a:rPr lang="en-CA"/>
              <a:pPr/>
              <a:t>5</a:t>
            </a:fld>
            <a:endParaRPr lang="en-CA"/>
          </a:p>
        </p:txBody>
      </p:sp>
      <p:sp>
        <p:nvSpPr>
          <p:cNvPr id="33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C3B03C-B71E-4F36-92BD-1A1294D20CEB}" type="slidenum">
              <a:rPr lang="en-CA"/>
              <a:pPr/>
              <a:t>6</a:t>
            </a:fld>
            <a:endParaRPr lang="en-CA"/>
          </a:p>
        </p:txBody>
      </p:sp>
      <p:sp>
        <p:nvSpPr>
          <p:cNvPr id="33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7CD8FC-E8A6-4DA6-99CE-65746B927F89}" type="slidenum">
              <a:rPr lang="en-CA"/>
              <a:pPr/>
              <a:t>8</a:t>
            </a:fld>
            <a:endParaRPr lang="en-CA"/>
          </a:p>
        </p:txBody>
      </p:sp>
      <p:sp>
        <p:nvSpPr>
          <p:cNvPr id="33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921ECA-4C58-46E3-8310-DFF8BFB4908C}" type="slidenum">
              <a:rPr lang="en-CA"/>
              <a:pPr/>
              <a:t>10</a:t>
            </a:fld>
            <a:endParaRPr lang="en-CA"/>
          </a:p>
        </p:txBody>
      </p:sp>
      <p:sp>
        <p:nvSpPr>
          <p:cNvPr id="33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5A8D9-F911-4DA2-AC17-965CE81D3EA5}" type="slidenum">
              <a:rPr lang="en-CA"/>
              <a:pPr/>
              <a:t>12</a:t>
            </a:fld>
            <a:endParaRPr lang="en-CA"/>
          </a:p>
        </p:txBody>
      </p:sp>
      <p:sp>
        <p:nvSpPr>
          <p:cNvPr id="33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3C96DB-D474-494A-830B-DA60AA9D79C6}" type="slidenum">
              <a:rPr lang="en-CA"/>
              <a:pPr/>
              <a:t>13</a:t>
            </a:fld>
            <a:endParaRPr lang="en-CA"/>
          </a:p>
        </p:txBody>
      </p:sp>
      <p:sp>
        <p:nvSpPr>
          <p:cNvPr id="33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896A56-44B1-4FAB-9D60-F51F19AFC84A}" type="slidenum">
              <a:rPr lang="en-CA"/>
              <a:pPr/>
              <a:t>16</a:t>
            </a:fld>
            <a:endParaRPr lang="en-CA"/>
          </a:p>
        </p:txBody>
      </p:sp>
      <p:sp>
        <p:nvSpPr>
          <p:cNvPr id="33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52AA9-EACC-4AC1-A360-315C15756EB4}" type="slidenum">
              <a:rPr lang="en-CA"/>
              <a:pPr/>
              <a:t>17</a:t>
            </a:fld>
            <a:endParaRPr lang="en-CA"/>
          </a:p>
        </p:txBody>
      </p:sp>
      <p:sp>
        <p:nvSpPr>
          <p:cNvPr id="33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6D2412-DFE6-432E-A6BD-E17A4450764B}" type="slidenum">
              <a:rPr lang="en-CA"/>
              <a:pPr/>
              <a:t>18</a:t>
            </a:fld>
            <a:endParaRPr lang="en-CA"/>
          </a:p>
        </p:txBody>
      </p:sp>
      <p:sp>
        <p:nvSpPr>
          <p:cNvPr id="33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2C9C1C-10AE-4E53-B4F9-6241FBDEA17B}" type="slidenum">
              <a:rPr lang="en-CA"/>
              <a:pPr/>
              <a:t>20</a:t>
            </a:fld>
            <a:endParaRPr lang="en-CA"/>
          </a:p>
        </p:txBody>
      </p:sp>
      <p:sp>
        <p:nvSpPr>
          <p:cNvPr id="33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089835-F4EB-4FDB-8359-1C8A4508225D}" type="slidenum">
              <a:rPr lang="en-CA"/>
              <a:pPr/>
              <a:t>21</a:t>
            </a:fld>
            <a:endParaRPr lang="en-CA"/>
          </a:p>
        </p:txBody>
      </p:sp>
      <p:sp>
        <p:nvSpPr>
          <p:cNvPr id="33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02F033-7B1F-4875-B2E1-C99AE7BD0F72}" type="slidenum">
              <a:rPr lang="en-CA"/>
              <a:pPr/>
              <a:t>22</a:t>
            </a:fld>
            <a:endParaRPr lang="en-CA"/>
          </a:p>
        </p:txBody>
      </p:sp>
      <p:sp>
        <p:nvSpPr>
          <p:cNvPr id="33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40E0E98-3748-408A-8AEF-242D06A7D5FF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AA8D2E-A31F-473B-90C0-AD3C9C46CA0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52635410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9F6B77-CC9F-47E9-A1F1-B58DF4AF4B8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821757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900863-E3A4-4CC9-BC74-9B010283154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4511233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369EC3-0429-4C52-825A-50331329097D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08136202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51B7A0A-B4C9-4F37-8F21-04FAA6288EF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39908430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174DE9-9D8D-4840-86CA-63810753814D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05536438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9CD68E5-C861-426E-9CB7-0E588FFE784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22464228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EE4089-17E3-4C8F-BBF6-11803D1CAB3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01132520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B06EE7-8D79-46BF-8D4A-4D94194FC35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1725816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FBB7B5-149E-449D-A988-B554E08A17A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81779740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783FC33-8232-4418-B9F4-2EBA85F5D4D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6351303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3773CCE0-7FD5-4EF5-B1C1-D42C49F97DC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1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jpeg"/><Relationship Id="rId5" Type="http://schemas.openxmlformats.org/officeDocument/2006/relationships/image" Target="../media/image15.wmf"/><Relationship Id="rId10" Type="http://schemas.openxmlformats.org/officeDocument/2006/relationships/image" Target="../media/image17.wmf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1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jpe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34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11" Type="http://schemas.openxmlformats.org/officeDocument/2006/relationships/image" Target="../media/image33.wmf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4.bin"/><Relationship Id="rId4" Type="http://schemas.openxmlformats.org/officeDocument/2006/relationships/image" Target="../media/image1.jpeg"/><Relationship Id="rId9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jpe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jpeg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3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3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ADFF7-B636-4676-B75B-81C166DE77F3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5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Analytic</a:t>
            </a:r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Trigonometry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3DA688A4-D76E-4D9F-951A-62D91FA805CC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22525" y="119063"/>
            <a:ext cx="6692900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Sum and Difference Formulas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 dirty="0">
                <a:latin typeface="Arial Narrow" pitchFamily="34" charset="0"/>
              </a:rPr>
              <a:t>Use the sum and difference formulas for cosine.</a:t>
            </a:r>
          </a:p>
          <a:p>
            <a:pPr marL="0" indent="0"/>
            <a:r>
              <a:rPr lang="en-US" sz="3600" dirty="0" smtClean="0">
                <a:latin typeface="Arial Narrow" pitchFamily="34" charset="0"/>
              </a:rPr>
              <a:t>Know and u</a:t>
            </a:r>
            <a:r>
              <a:rPr lang="en-US" sz="3600" dirty="0" smtClean="0">
                <a:latin typeface="Arial Narrow" pitchFamily="34" charset="0"/>
              </a:rPr>
              <a:t>se </a:t>
            </a:r>
            <a:r>
              <a:rPr lang="en-US" sz="3600" dirty="0" err="1">
                <a:latin typeface="Arial Narrow" pitchFamily="34" charset="0"/>
              </a:rPr>
              <a:t>cofunction</a:t>
            </a:r>
            <a:r>
              <a:rPr lang="en-US" sz="3600" dirty="0">
                <a:latin typeface="Arial Narrow" pitchFamily="34" charset="0"/>
              </a:rPr>
              <a:t> identities.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Use the sum and difference formulas for sine.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Use the sum and difference formulas for tangent.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5.3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526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3125788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11" name="Rectangle 15"/>
          <p:cNvSpPr>
            <a:spLocks noChangeAspect="1" noChangeArrowheads="1"/>
          </p:cNvSpPr>
          <p:nvPr/>
        </p:nvSpPr>
        <p:spPr bwMode="auto">
          <a:xfrm>
            <a:off x="642938" y="37338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12" name="Rectangle 16"/>
          <p:cNvSpPr>
            <a:spLocks noChangeAspect="1" noChangeArrowheads="1"/>
          </p:cNvSpPr>
          <p:nvPr/>
        </p:nvSpPr>
        <p:spPr bwMode="auto">
          <a:xfrm>
            <a:off x="638175" y="4357688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4E662-8553-44D8-8576-8C0BE3BB3E38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 AND DIFFERENCE FORMULAS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FOR COSINE</a:t>
            </a:r>
          </a:p>
        </p:txBody>
      </p:sp>
      <p:graphicFrame>
        <p:nvGraphicFramePr>
          <p:cNvPr id="3326980" name="Object 4" descr="Pink tissue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896840"/>
              </p:ext>
            </p:extLst>
          </p:nvPr>
        </p:nvGraphicFramePr>
        <p:xfrm>
          <a:off x="1524000" y="2057400"/>
          <a:ext cx="6224588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990" name="Equation" r:id="rId4" imgW="6222960" imgH="2070000" progId="Equation.DSMT4">
                  <p:embed/>
                </p:oleObj>
              </mc:Choice>
              <mc:Fallback>
                <p:oleObj name="Equation" r:id="rId4" imgW="6222960" imgH="20700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6224588" cy="207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95400" y="4789219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You will be provided with </a:t>
            </a:r>
            <a:r>
              <a:rPr lang="en-US" sz="4000" dirty="0"/>
              <a:t>a</a:t>
            </a:r>
            <a:r>
              <a:rPr lang="en-US" sz="4000" dirty="0" smtClean="0"/>
              <a:t> total of three </a:t>
            </a:r>
            <a:r>
              <a:rPr lang="en-US" sz="4000" dirty="0" smtClean="0"/>
              <a:t>sum and difference equations</a:t>
            </a:r>
            <a:r>
              <a:rPr lang="en-US" sz="4000" dirty="0" smtClean="0"/>
              <a:t>. They each represent a pair of equations</a:t>
            </a:r>
            <a:endParaRPr lang="en-US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6AB02-7F91-4006-80A6-66D4D37A070F}" type="slidenum">
              <a:rPr lang="en-US"/>
              <a:pPr/>
              <a:t>4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2902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329027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the Difference Formula for Cosine</a:t>
            </a:r>
          </a:p>
        </p:txBody>
      </p:sp>
      <p:sp>
        <p:nvSpPr>
          <p:cNvPr id="3329028" name="Text Box 4" descr="Pink tissue paper"/>
          <p:cNvSpPr txBox="1">
            <a:spLocks noChangeArrowheads="1"/>
          </p:cNvSpPr>
          <p:nvPr/>
        </p:nvSpPr>
        <p:spPr bwMode="auto">
          <a:xfrm>
            <a:off x="533400" y="9779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3200" b="0" baseline="0">
                <a:latin typeface="Times New Roman" pitchFamily="18" charset="0"/>
              </a:rPr>
              <a:t>Find the exact value of</a:t>
            </a:r>
          </a:p>
        </p:txBody>
      </p:sp>
      <p:graphicFrame>
        <p:nvGraphicFramePr>
          <p:cNvPr id="3329029" name="Object 5" descr="Pink tissue paper"/>
          <p:cNvGraphicFramePr>
            <a:graphicFrameLocks noChangeAspect="1"/>
          </p:cNvGraphicFramePr>
          <p:nvPr/>
        </p:nvGraphicFramePr>
        <p:xfrm>
          <a:off x="609600" y="1651000"/>
          <a:ext cx="2082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094" name="Equation" r:id="rId5" imgW="2082800" imgH="939800" progId="Equation.DSMT4">
                  <p:embed/>
                </p:oleObj>
              </mc:Choice>
              <mc:Fallback>
                <p:oleObj name="Equation" r:id="rId5" imgW="2082800" imgH="939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51000"/>
                        <a:ext cx="20828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29030" name="Object 6" descr="Pink tissue paper"/>
          <p:cNvGraphicFramePr>
            <a:graphicFrameLocks noChangeAspect="1"/>
          </p:cNvGraphicFramePr>
          <p:nvPr/>
        </p:nvGraphicFramePr>
        <p:xfrm>
          <a:off x="4635500" y="912813"/>
          <a:ext cx="2705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095" name="Equation" r:id="rId7" imgW="2705100" imgH="939800" progId="Equation.DSMT4">
                  <p:embed/>
                </p:oleObj>
              </mc:Choice>
              <mc:Fallback>
                <p:oleObj name="Equation" r:id="rId7" imgW="27051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0" y="912813"/>
                        <a:ext cx="2705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29032" name="Text Box 8" descr="Pink tissue paper"/>
          <p:cNvSpPr txBox="1">
            <a:spLocks noChangeArrowheads="1"/>
          </p:cNvSpPr>
          <p:nvPr/>
        </p:nvSpPr>
        <p:spPr bwMode="auto">
          <a:xfrm>
            <a:off x="533400" y="274955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329033" name="Object 9" descr="Pink tissue paper"/>
          <p:cNvGraphicFramePr>
            <a:graphicFrameLocks noChangeAspect="1"/>
          </p:cNvGraphicFramePr>
          <p:nvPr/>
        </p:nvGraphicFramePr>
        <p:xfrm>
          <a:off x="698500" y="3194050"/>
          <a:ext cx="3441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096" name="Equation" r:id="rId9" imgW="3441600" imgH="1066680" progId="Equation.DSMT4">
                  <p:embed/>
                </p:oleObj>
              </mc:Choice>
              <mc:Fallback>
                <p:oleObj name="Equation" r:id="rId9" imgW="3441600" imgH="106668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3194050"/>
                        <a:ext cx="3441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29034" name="Object 10" descr="Pink tissue paper"/>
          <p:cNvGraphicFramePr>
            <a:graphicFrameLocks noChangeAspect="1"/>
          </p:cNvGraphicFramePr>
          <p:nvPr/>
        </p:nvGraphicFramePr>
        <p:xfrm>
          <a:off x="1865313" y="4419600"/>
          <a:ext cx="31623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097" name="Equation" r:id="rId11" imgW="3162300" imgH="1028700" progId="Equation.DSMT4">
                  <p:embed/>
                </p:oleObj>
              </mc:Choice>
              <mc:Fallback>
                <p:oleObj name="Equation" r:id="rId11" imgW="3162300" imgH="10287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4419600"/>
                        <a:ext cx="31623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29035" name="Object 11" descr="Pink tissue paper"/>
          <p:cNvGraphicFramePr>
            <a:graphicFrameLocks noChangeAspect="1"/>
          </p:cNvGraphicFramePr>
          <p:nvPr/>
        </p:nvGraphicFramePr>
        <p:xfrm>
          <a:off x="1865313" y="5600700"/>
          <a:ext cx="19050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098" name="Equation" r:id="rId13" imgW="1905000" imgH="1028700" progId="Equation.DSMT4">
                  <p:embed/>
                </p:oleObj>
              </mc:Choice>
              <mc:Fallback>
                <p:oleObj name="Equation" r:id="rId13" imgW="1905000" imgH="10287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5600700"/>
                        <a:ext cx="19050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29036" name="Object 12" descr="Pink tissue paper"/>
          <p:cNvGraphicFramePr>
            <a:graphicFrameLocks noChangeAspect="1"/>
          </p:cNvGraphicFramePr>
          <p:nvPr/>
        </p:nvGraphicFramePr>
        <p:xfrm>
          <a:off x="4106863" y="5600700"/>
          <a:ext cx="18415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099" name="Equation" r:id="rId15" imgW="1841500" imgH="1028700" progId="Equation.DSMT4">
                  <p:embed/>
                </p:oleObj>
              </mc:Choice>
              <mc:Fallback>
                <p:oleObj name="Equation" r:id="rId15" imgW="1841500" imgH="10287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863" y="5600700"/>
                        <a:ext cx="18415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29037" name="Object 13"/>
          <p:cNvGraphicFramePr>
            <a:graphicFrameLocks noChangeAspect="1"/>
          </p:cNvGraphicFramePr>
          <p:nvPr/>
        </p:nvGraphicFramePr>
        <p:xfrm>
          <a:off x="4343400" y="3251200"/>
          <a:ext cx="4292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100" name="Equation" r:id="rId17" imgW="4292600" imgH="939800" progId="Equation.DSMT4">
                  <p:embed/>
                </p:oleObj>
              </mc:Choice>
              <mc:Fallback>
                <p:oleObj name="Equation" r:id="rId17" imgW="4292600" imgH="939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251200"/>
                        <a:ext cx="4292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6AB02-7F91-4006-80A6-66D4D37A070F}" type="slidenum">
              <a:rPr lang="en-US"/>
              <a:pPr/>
              <a:t>5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41832"/>
            <a:ext cx="7772400" cy="49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184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6AB02-7F91-4006-80A6-66D4D37A070F}" type="slidenum">
              <a:rPr lang="en-US"/>
              <a:pPr/>
              <a:t>6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80744"/>
            <a:ext cx="7772400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749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15" y="1478470"/>
            <a:ext cx="8906556" cy="3520708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90800" y="51816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Compare this with Example</a:t>
            </a:r>
            <a:r>
              <a:rPr lang="en-US" sz="2800" baseline="0" dirty="0" smtClean="0"/>
              <a:t> 1</a:t>
            </a:r>
            <a:r>
              <a:rPr lang="en-US" baseline="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32180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9BE45-CC8A-43BA-927B-58CE023C59BD}" type="slidenum">
              <a:rPr lang="en-US"/>
              <a:pPr/>
              <a:t>8</a:t>
            </a:fld>
            <a:endParaRPr lang="en-CA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BASIC COFUNCTION IDENTITIES</a:t>
            </a:r>
          </a:p>
        </p:txBody>
      </p:sp>
      <p:graphicFrame>
        <p:nvGraphicFramePr>
          <p:cNvPr id="3331076" name="Object 4" descr="Pink tissue paper"/>
          <p:cNvGraphicFramePr>
            <a:graphicFrameLocks noChangeAspect="1"/>
          </p:cNvGraphicFramePr>
          <p:nvPr/>
        </p:nvGraphicFramePr>
        <p:xfrm>
          <a:off x="3048000" y="2514600"/>
          <a:ext cx="30353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105" name="Equation" r:id="rId4" imgW="3035300" imgH="1054100" progId="Equation.DSMT4">
                  <p:embed/>
                </p:oleObj>
              </mc:Choice>
              <mc:Fallback>
                <p:oleObj name="Equation" r:id="rId4" imgW="3035300" imgH="10541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514600"/>
                        <a:ext cx="30353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31077" name="Text Box 5" descr="Pink tissue paper"/>
          <p:cNvSpPr txBox="1">
            <a:spLocks noChangeArrowheads="1"/>
          </p:cNvSpPr>
          <p:nvPr/>
        </p:nvSpPr>
        <p:spPr bwMode="auto">
          <a:xfrm>
            <a:off x="647700" y="1358900"/>
            <a:ext cx="78486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If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 is any real number or angle measured in radians, then</a:t>
            </a:r>
          </a:p>
        </p:txBody>
      </p:sp>
      <p:sp>
        <p:nvSpPr>
          <p:cNvPr id="3331078" name="Text Box 6" descr="Pink tissue paper"/>
          <p:cNvSpPr txBox="1">
            <a:spLocks noChangeArrowheads="1"/>
          </p:cNvSpPr>
          <p:nvPr/>
        </p:nvSpPr>
        <p:spPr bwMode="auto">
          <a:xfrm>
            <a:off x="609600" y="5207000"/>
            <a:ext cx="76962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If angle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 is measured in degrees, then replace by 90º in these identities.</a:t>
            </a:r>
          </a:p>
        </p:txBody>
      </p:sp>
      <p:graphicFrame>
        <p:nvGraphicFramePr>
          <p:cNvPr id="3331079" name="Object 7" descr="Pink tissue paper"/>
          <p:cNvGraphicFramePr>
            <a:graphicFrameLocks noChangeAspect="1"/>
          </p:cNvGraphicFramePr>
          <p:nvPr/>
        </p:nvGraphicFramePr>
        <p:xfrm>
          <a:off x="3136900" y="3784600"/>
          <a:ext cx="30353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106" name="Equation" r:id="rId7" imgW="3035300" imgH="1054100" progId="Equation.DSMT4">
                  <p:embed/>
                </p:oleObj>
              </mc:Choice>
              <mc:Fallback>
                <p:oleObj name="Equation" r:id="rId7" imgW="3035300" imgH="10541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900" y="3784600"/>
                        <a:ext cx="30353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1080" name="Object 8" descr="Pink tissue paper"/>
          <p:cNvGraphicFramePr>
            <a:graphicFrameLocks noChangeAspect="1"/>
          </p:cNvGraphicFramePr>
          <p:nvPr/>
        </p:nvGraphicFramePr>
        <p:xfrm>
          <a:off x="8318500" y="4953000"/>
          <a:ext cx="355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107" name="Equation" r:id="rId9" imgW="355600" imgH="939800" progId="Equation.DSMT4">
                  <p:embed/>
                </p:oleObj>
              </mc:Choice>
              <mc:Fallback>
                <p:oleObj name="Equation" r:id="rId9" imgW="355600" imgH="939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0" y="4953000"/>
                        <a:ext cx="355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1161288"/>
            <a:ext cx="7022592" cy="453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2604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98A0E-B18F-4E30-A51E-0DA441C9ACCA}" type="slidenum">
              <a:rPr lang="en-US"/>
              <a:pPr/>
              <a:t>10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3312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3333123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Cofunction Identities</a:t>
            </a:r>
          </a:p>
        </p:txBody>
      </p:sp>
      <p:sp>
        <p:nvSpPr>
          <p:cNvPr id="3333124" name="Text Box 4" descr="Pink tissue paper"/>
          <p:cNvSpPr txBox="1">
            <a:spLocks noChangeArrowheads="1"/>
          </p:cNvSpPr>
          <p:nvPr/>
        </p:nvSpPr>
        <p:spPr bwMode="auto">
          <a:xfrm>
            <a:off x="304800" y="9779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3200" b="0" baseline="0">
                <a:latin typeface="Times New Roman" pitchFamily="18" charset="0"/>
              </a:rPr>
              <a:t>Prove that for any real number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</a:t>
            </a:r>
          </a:p>
        </p:txBody>
      </p:sp>
      <p:graphicFrame>
        <p:nvGraphicFramePr>
          <p:cNvPr id="3333125" name="Object 5" descr="Pink tissue paper"/>
          <p:cNvGraphicFramePr>
            <a:graphicFrameLocks noChangeAspect="1"/>
          </p:cNvGraphicFramePr>
          <p:nvPr/>
        </p:nvGraphicFramePr>
        <p:xfrm>
          <a:off x="5848350" y="882650"/>
          <a:ext cx="3187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163" name="Equation" r:id="rId5" imgW="3187440" imgH="1066680" progId="Equation.DSMT4">
                  <p:embed/>
                </p:oleObj>
              </mc:Choice>
              <mc:Fallback>
                <p:oleObj name="Equation" r:id="rId5" imgW="3187440" imgH="10666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8350" y="882650"/>
                        <a:ext cx="3187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33126" name="Group 6"/>
          <p:cNvGrpSpPr>
            <a:grpSpLocks/>
          </p:cNvGrpSpPr>
          <p:nvPr/>
        </p:nvGrpSpPr>
        <p:grpSpPr bwMode="auto">
          <a:xfrm>
            <a:off x="647700" y="1943100"/>
            <a:ext cx="5632450" cy="2336800"/>
            <a:chOff x="408" y="1224"/>
            <a:chExt cx="3548" cy="1472"/>
          </a:xfrm>
        </p:grpSpPr>
        <p:sp>
          <p:nvSpPr>
            <p:cNvPr id="3333127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08" y="1224"/>
              <a:ext cx="96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aphicFrame>
          <p:nvGraphicFramePr>
            <p:cNvPr id="3333128" name="Object 8" descr="Pink tissue paper"/>
            <p:cNvGraphicFramePr>
              <a:graphicFrameLocks noChangeAspect="1"/>
            </p:cNvGraphicFramePr>
            <p:nvPr/>
          </p:nvGraphicFramePr>
          <p:xfrm>
            <a:off x="1244" y="1368"/>
            <a:ext cx="2712" cy="1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3164" name="Equation" r:id="rId7" imgW="4305300" imgH="2108200" progId="Equation.DSMT4">
                    <p:embed/>
                  </p:oleObj>
                </mc:Choice>
                <mc:Fallback>
                  <p:oleObj name="Equation" r:id="rId7" imgW="4305300" imgH="2108200" progId="Equation.DSMT4">
                    <p:embed/>
                    <p:pic>
                      <p:nvPicPr>
                        <p:cNvPr id="0" name="Object 8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4" y="1368"/>
                          <a:ext cx="2712" cy="1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333129" name="Object 9" descr="Pink tissue paper"/>
          <p:cNvGraphicFramePr>
            <a:graphicFrameLocks noChangeAspect="1"/>
          </p:cNvGraphicFramePr>
          <p:nvPr/>
        </p:nvGraphicFramePr>
        <p:xfrm>
          <a:off x="3975100" y="4457700"/>
          <a:ext cx="1206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165" name="Equation" r:id="rId9" imgW="1206360" imgH="952200" progId="Equation.DSMT4">
                  <p:embed/>
                </p:oleObj>
              </mc:Choice>
              <mc:Fallback>
                <p:oleObj name="Equation" r:id="rId9" imgW="1206360" imgH="9522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4457700"/>
                        <a:ext cx="12065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3130" name="Object 10" descr="Pink tissue paper"/>
          <p:cNvGraphicFramePr>
            <a:graphicFrameLocks noChangeAspect="1"/>
          </p:cNvGraphicFramePr>
          <p:nvPr/>
        </p:nvGraphicFramePr>
        <p:xfrm>
          <a:off x="3962400" y="5930900"/>
          <a:ext cx="1104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166" name="Equation" r:id="rId11" imgW="1104840" imgH="317160" progId="Equation.DSMT4">
                  <p:embed/>
                </p:oleObj>
              </mc:Choice>
              <mc:Fallback>
                <p:oleObj name="Equation" r:id="rId11" imgW="1104840" imgH="31716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930900"/>
                        <a:ext cx="11049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11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92808"/>
            <a:ext cx="7772400" cy="30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9636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46473-C29E-435C-B965-6066FF8A52A4}" type="slidenum">
              <a:rPr lang="en-US"/>
              <a:pPr/>
              <a:t>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 AND DIFFERENCE FORMULAS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FOR SINE</a:t>
            </a:r>
          </a:p>
        </p:txBody>
      </p:sp>
      <p:graphicFrame>
        <p:nvGraphicFramePr>
          <p:cNvPr id="3335172" name="Object 4" descr="Pink tissue paper"/>
          <p:cNvGraphicFramePr>
            <a:graphicFrameLocks noChangeAspect="1"/>
          </p:cNvGraphicFramePr>
          <p:nvPr/>
        </p:nvGraphicFramePr>
        <p:xfrm>
          <a:off x="1295400" y="2730500"/>
          <a:ext cx="6161088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181" name="Equation" r:id="rId4" imgW="6159240" imgH="2070000" progId="Equation.DSMT4">
                  <p:embed/>
                </p:oleObj>
              </mc:Choice>
              <mc:Fallback>
                <p:oleObj name="Equation" r:id="rId4" imgW="6159240" imgH="20700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730500"/>
                        <a:ext cx="6161088" cy="207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F80-719D-41B5-89D0-81F59797F86A}" type="slidenum">
              <a:rPr lang="en-US"/>
              <a:pPr/>
              <a:t>13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3721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3337219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the Sum Formula for Sine</a:t>
            </a:r>
          </a:p>
        </p:txBody>
      </p:sp>
      <p:sp>
        <p:nvSpPr>
          <p:cNvPr id="3337220" name="Text Box 4" descr="Pink tissue paper"/>
          <p:cNvSpPr txBox="1">
            <a:spLocks noChangeArrowheads="1"/>
          </p:cNvSpPr>
          <p:nvPr/>
        </p:nvSpPr>
        <p:spPr bwMode="auto">
          <a:xfrm>
            <a:off x="533400" y="977900"/>
            <a:ext cx="78486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Find the exact value of</a:t>
            </a:r>
          </a:p>
        </p:txBody>
      </p:sp>
      <p:graphicFrame>
        <p:nvGraphicFramePr>
          <p:cNvPr id="3337221" name="Object 5" descr="Pink tissue paper"/>
          <p:cNvGraphicFramePr>
            <a:graphicFrameLocks noChangeAspect="1"/>
          </p:cNvGraphicFramePr>
          <p:nvPr/>
        </p:nvGraphicFramePr>
        <p:xfrm>
          <a:off x="2082800" y="1651000"/>
          <a:ext cx="4851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261" name="Equation" r:id="rId5" imgW="4851400" imgH="330200" progId="Equation.DSMT4">
                  <p:embed/>
                </p:oleObj>
              </mc:Choice>
              <mc:Fallback>
                <p:oleObj name="Equation" r:id="rId5" imgW="4851400" imgH="3302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1651000"/>
                        <a:ext cx="4851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37222" name="Text Box 6" descr="Pink tissue paper"/>
          <p:cNvSpPr txBox="1">
            <a:spLocks noChangeArrowheads="1"/>
          </p:cNvSpPr>
          <p:nvPr/>
        </p:nvSpPr>
        <p:spPr bwMode="auto">
          <a:xfrm>
            <a:off x="533400" y="2120900"/>
            <a:ext cx="78486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3200" b="0" baseline="0">
                <a:latin typeface="Times New Roman" pitchFamily="18" charset="0"/>
              </a:rPr>
              <a:t>without using a calculator.</a:t>
            </a:r>
          </a:p>
        </p:txBody>
      </p:sp>
      <p:graphicFrame>
        <p:nvGraphicFramePr>
          <p:cNvPr id="3337223" name="Object 7" descr="Pink tissue paper"/>
          <p:cNvGraphicFramePr>
            <a:graphicFrameLocks noChangeAspect="1"/>
          </p:cNvGraphicFramePr>
          <p:nvPr/>
        </p:nvGraphicFramePr>
        <p:xfrm>
          <a:off x="685800" y="4559300"/>
          <a:ext cx="73802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262" name="Equation" r:id="rId7" imgW="7378560" imgH="558720" progId="Equation.DSMT4">
                  <p:embed/>
                </p:oleObj>
              </mc:Choice>
              <mc:Fallback>
                <p:oleObj name="Equation" r:id="rId7" imgW="7378560" imgH="55872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559300"/>
                        <a:ext cx="7380288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7224" name="Object 8" descr="Pink tissue paper"/>
          <p:cNvGraphicFramePr>
            <a:graphicFrameLocks noChangeAspect="1"/>
          </p:cNvGraphicFramePr>
          <p:nvPr/>
        </p:nvGraphicFramePr>
        <p:xfrm>
          <a:off x="5556250" y="5219700"/>
          <a:ext cx="1727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263" name="Equation" r:id="rId9" imgW="1726920" imgH="558720" progId="Equation.DSMT4">
                  <p:embed/>
                </p:oleObj>
              </mc:Choice>
              <mc:Fallback>
                <p:oleObj name="Equation" r:id="rId9" imgW="1726920" imgH="55872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5219700"/>
                        <a:ext cx="17272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7225" name="Object 9" descr="Pink tissue paper"/>
          <p:cNvGraphicFramePr>
            <a:graphicFrameLocks noChangeAspect="1"/>
          </p:cNvGraphicFramePr>
          <p:nvPr/>
        </p:nvGraphicFramePr>
        <p:xfrm>
          <a:off x="5562600" y="5994400"/>
          <a:ext cx="495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264" name="Equation" r:id="rId11" imgW="495300" imgH="330200" progId="Equation.DSMT4">
                  <p:embed/>
                </p:oleObj>
              </mc:Choice>
              <mc:Fallback>
                <p:oleObj name="Equation" r:id="rId11" imgW="495300" imgH="3302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5994400"/>
                        <a:ext cx="495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37227" name="Text Box 11" descr="Pink tissue paper"/>
          <p:cNvSpPr txBox="1">
            <a:spLocks noChangeArrowheads="1"/>
          </p:cNvSpPr>
          <p:nvPr/>
        </p:nvSpPr>
        <p:spPr bwMode="auto">
          <a:xfrm>
            <a:off x="533400" y="267335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337228" name="Rectangle 12" descr="Pink tissue paper"/>
          <p:cNvSpPr>
            <a:spLocks noChangeArrowheads="1"/>
          </p:cNvSpPr>
          <p:nvPr/>
        </p:nvSpPr>
        <p:spPr bwMode="auto">
          <a:xfrm>
            <a:off x="533400" y="3200400"/>
            <a:ext cx="85344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This expression is the right side of the sum formula for sine (</a:t>
            </a:r>
            <a:r>
              <a:rPr lang="en-US" sz="3200" b="0" i="1" baseline="0">
                <a:latin typeface="Times New Roman" pitchFamily="18" charset="0"/>
              </a:rPr>
              <a:t>u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), where </a:t>
            </a:r>
            <a:r>
              <a:rPr lang="en-US" sz="3200" b="0" i="1" baseline="0">
                <a:latin typeface="Times New Roman" pitchFamily="18" charset="0"/>
              </a:rPr>
              <a:t>u</a:t>
            </a:r>
            <a:r>
              <a:rPr lang="en-US" sz="3200" b="0" baseline="0">
                <a:latin typeface="Times New Roman" pitchFamily="18" charset="0"/>
              </a:rPr>
              <a:t> = 63º and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 = 27º.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14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84" y="1307592"/>
            <a:ext cx="7114032" cy="424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2400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15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84" y="2331720"/>
            <a:ext cx="7114032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2604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19071-F694-42FE-AA3A-F6733220D4C9}" type="slidenum">
              <a:rPr lang="en-US"/>
              <a:pPr/>
              <a:t>16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495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349507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Exact Value of a Sum</a:t>
            </a:r>
          </a:p>
        </p:txBody>
      </p:sp>
      <p:sp>
        <p:nvSpPr>
          <p:cNvPr id="3349508" name="Text Box 4" descr="Pink tissue paper"/>
          <p:cNvSpPr txBox="1">
            <a:spLocks noChangeArrowheads="1"/>
          </p:cNvSpPr>
          <p:nvPr/>
        </p:nvSpPr>
        <p:spPr bwMode="auto">
          <a:xfrm>
            <a:off x="533400" y="914400"/>
            <a:ext cx="8305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0" baseline="0" dirty="0">
                <a:latin typeface="Times New Roman" pitchFamily="18" charset="0"/>
              </a:rPr>
              <a:t>Let sin </a:t>
            </a:r>
            <a:r>
              <a:rPr lang="en-US" sz="3200" b="0" i="1" baseline="0" dirty="0">
                <a:latin typeface="Times New Roman" pitchFamily="18" charset="0"/>
              </a:rPr>
              <a:t>u</a:t>
            </a:r>
            <a:r>
              <a:rPr lang="en-US" sz="3200" b="0" baseline="0" dirty="0">
                <a:latin typeface="Times New Roman" pitchFamily="18" charset="0"/>
              </a:rPr>
              <a:t> =        and </a:t>
            </a:r>
            <a:r>
              <a:rPr lang="en-US" sz="3200" b="0" baseline="0" dirty="0" err="1">
                <a:latin typeface="Times New Roman" pitchFamily="18" charset="0"/>
              </a:rPr>
              <a:t>cos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v</a:t>
            </a:r>
            <a:r>
              <a:rPr lang="en-US" sz="3200" b="0" baseline="0" dirty="0" smtClean="0">
                <a:latin typeface="Times New Roman" pitchFamily="18" charset="0"/>
              </a:rPr>
              <a:t> </a:t>
            </a:r>
            <a:r>
              <a:rPr lang="en-US" sz="3200" b="0" baseline="0" dirty="0">
                <a:latin typeface="Times New Roman" pitchFamily="18" charset="0"/>
              </a:rPr>
              <a:t>=      , with </a:t>
            </a:r>
            <a:r>
              <a:rPr lang="el-GR" sz="3200" b="0" i="1" baseline="0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3200" b="0" i="1" baseline="0" dirty="0">
                <a:latin typeface="Times New Roman" pitchFamily="18" charset="0"/>
                <a:cs typeface="Times New Roman" pitchFamily="18" charset="0"/>
              </a:rPr>
              <a:t> &lt; u</a:t>
            </a:r>
            <a:r>
              <a:rPr lang="en-US" sz="3200" b="0" baseline="0" dirty="0">
                <a:latin typeface="Times New Roman" pitchFamily="18" charset="0"/>
                <a:cs typeface="Times New Roman" pitchFamily="18" charset="0"/>
              </a:rPr>
              <a:t> &lt;       and </a:t>
            </a:r>
            <a:r>
              <a:rPr lang="en-US" sz="3200" b="0" i="1" baseline="0" dirty="0">
                <a:latin typeface="Times New Roman" pitchFamily="18" charset="0"/>
                <a:cs typeface="Times New Roman" pitchFamily="18" charset="0"/>
              </a:rPr>
              <a:t>       &lt; v</a:t>
            </a:r>
            <a:r>
              <a:rPr lang="en-US" sz="3200" b="0" baseline="0" dirty="0">
                <a:latin typeface="Times New Roman" pitchFamily="18" charset="0"/>
                <a:cs typeface="Times New Roman" pitchFamily="18" charset="0"/>
              </a:rPr>
              <a:t> &lt; 2</a:t>
            </a:r>
            <a:r>
              <a:rPr lang="el-GR" sz="3200" b="0" i="1" baseline="0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3200" b="0" baseline="0" dirty="0">
                <a:latin typeface="Times New Roman" pitchFamily="18" charset="0"/>
                <a:cs typeface="Times New Roman" pitchFamily="18" charset="0"/>
              </a:rPr>
              <a:t>.  Find the exact value of sin (</a:t>
            </a:r>
            <a:r>
              <a:rPr lang="en-US" sz="3200" b="0" i="1" baseline="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3200" b="0" baseline="0" dirty="0">
                <a:latin typeface="Times New Roman" pitchFamily="18" charset="0"/>
                <a:cs typeface="Times New Roman" pitchFamily="18" charset="0"/>
              </a:rPr>
              <a:t> + </a:t>
            </a:r>
            <a:r>
              <a:rPr lang="en-US" sz="3200" b="0" i="1" baseline="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0" baseline="0" dirty="0">
                <a:latin typeface="Times New Roman" pitchFamily="18" charset="0"/>
                <a:cs typeface="Times New Roman" pitchFamily="18" charset="0"/>
              </a:rPr>
              <a:t>).</a:t>
            </a:r>
            <a:endParaRPr lang="el-GR" sz="3200" b="0" i="1" baseline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49514" name="Text Box 10" descr="Pink tissue paper"/>
          <p:cNvSpPr txBox="1">
            <a:spLocks noChangeArrowheads="1"/>
          </p:cNvSpPr>
          <p:nvPr/>
        </p:nvSpPr>
        <p:spPr bwMode="auto">
          <a:xfrm>
            <a:off x="533400" y="328295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349515" name="Rectangle 11" descr="Pink tissue paper"/>
          <p:cNvSpPr>
            <a:spLocks noChangeArrowheads="1"/>
          </p:cNvSpPr>
          <p:nvPr/>
        </p:nvSpPr>
        <p:spPr bwMode="auto">
          <a:xfrm>
            <a:off x="533400" y="3810000"/>
            <a:ext cx="8305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Find cos </a:t>
            </a:r>
            <a:r>
              <a:rPr lang="en-US" sz="3200" b="0" i="1" baseline="0">
                <a:latin typeface="Times New Roman" pitchFamily="18" charset="0"/>
              </a:rPr>
              <a:t>u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In QIII, cos &lt; 0.</a:t>
            </a:r>
            <a:r>
              <a:rPr lang="en-US" sz="3200" b="0" baseline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3349516" name="Object 12" descr="Pink tissue paper"/>
          <p:cNvGraphicFramePr>
            <a:graphicFrameLocks noChangeAspect="1"/>
          </p:cNvGraphicFramePr>
          <p:nvPr/>
        </p:nvGraphicFramePr>
        <p:xfrm>
          <a:off x="1371600" y="1676400"/>
          <a:ext cx="546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561" name="Equation" r:id="rId5" imgW="545760" imgH="952200" progId="Equation.DSMT4">
                  <p:embed/>
                </p:oleObj>
              </mc:Choice>
              <mc:Fallback>
                <p:oleObj name="Equation" r:id="rId5" imgW="545760" imgH="9522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76400"/>
                        <a:ext cx="5461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9517" name="Object 13" descr="Pink tissue paper"/>
          <p:cNvGraphicFramePr>
            <a:graphicFrameLocks noChangeAspect="1"/>
          </p:cNvGraphicFramePr>
          <p:nvPr/>
        </p:nvGraphicFramePr>
        <p:xfrm>
          <a:off x="7988300" y="952500"/>
          <a:ext cx="546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562" name="Equation" r:id="rId7" imgW="545760" imgH="952200" progId="Equation.DSMT4">
                  <p:embed/>
                </p:oleObj>
              </mc:Choice>
              <mc:Fallback>
                <p:oleObj name="Equation" r:id="rId7" imgW="545760" imgH="95220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8300" y="952500"/>
                        <a:ext cx="5461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9518" name="Object 14" descr="Pink tissue paper"/>
          <p:cNvGraphicFramePr>
            <a:graphicFrameLocks noChangeAspect="1"/>
          </p:cNvGraphicFramePr>
          <p:nvPr/>
        </p:nvGraphicFramePr>
        <p:xfrm>
          <a:off x="2501900" y="952500"/>
          <a:ext cx="546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563" name="Equation" r:id="rId8" imgW="545760" imgH="952200" progId="Equation.DSMT4">
                  <p:embed/>
                </p:oleObj>
              </mc:Choice>
              <mc:Fallback>
                <p:oleObj name="Equation" r:id="rId8" imgW="545760" imgH="952200" progId="Equation.DSMT4">
                  <p:embed/>
                  <p:pic>
                    <p:nvPicPr>
                      <p:cNvPr id="0" name="Object 1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952500"/>
                        <a:ext cx="5461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9519" name="Object 15" descr="Pink tissue paper"/>
          <p:cNvGraphicFramePr>
            <a:graphicFrameLocks noChangeAspect="1"/>
          </p:cNvGraphicFramePr>
          <p:nvPr/>
        </p:nvGraphicFramePr>
        <p:xfrm>
          <a:off x="5181600" y="914400"/>
          <a:ext cx="457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564" name="Equation" r:id="rId10" imgW="457200" imgH="952200" progId="Equation.DSMT4">
                  <p:embed/>
                </p:oleObj>
              </mc:Choice>
              <mc:Fallback>
                <p:oleObj name="Equation" r:id="rId10" imgW="457200" imgH="95220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914400"/>
                        <a:ext cx="4572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9520" name="Object 16" descr="Pink tissue paper"/>
          <p:cNvGraphicFramePr>
            <a:graphicFrameLocks noChangeAspect="1"/>
          </p:cNvGraphicFramePr>
          <p:nvPr/>
        </p:nvGraphicFramePr>
        <p:xfrm>
          <a:off x="4343400" y="3784600"/>
          <a:ext cx="4140200" cy="292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565" name="Equation" r:id="rId12" imgW="4140000" imgH="2920680" progId="Equation.DSMT4">
                  <p:embed/>
                </p:oleObj>
              </mc:Choice>
              <mc:Fallback>
                <p:oleObj name="Equation" r:id="rId12" imgW="4140000" imgH="2920680" progId="Equation.DSMT4">
                  <p:embed/>
                  <p:pic>
                    <p:nvPicPr>
                      <p:cNvPr id="0" name="Object 1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784600"/>
                        <a:ext cx="4140200" cy="292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7801E-B32F-4C7D-80C7-49FF40DB580E}" type="slidenum">
              <a:rPr lang="en-US"/>
              <a:pPr/>
              <a:t>17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5360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353603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Exact Value of a Sum</a:t>
            </a:r>
          </a:p>
        </p:txBody>
      </p:sp>
      <p:sp>
        <p:nvSpPr>
          <p:cNvPr id="3353605" name="Text Box 5" descr="Pink tissue paper"/>
          <p:cNvSpPr txBox="1">
            <a:spLocks noChangeArrowheads="1"/>
          </p:cNvSpPr>
          <p:nvPr/>
        </p:nvSpPr>
        <p:spPr bwMode="auto">
          <a:xfrm>
            <a:off x="533400" y="1149350"/>
            <a:ext cx="40386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353606" name="Rectangle 6" descr="Pink tissue paper"/>
          <p:cNvSpPr>
            <a:spLocks noChangeArrowheads="1"/>
          </p:cNvSpPr>
          <p:nvPr/>
        </p:nvSpPr>
        <p:spPr bwMode="auto">
          <a:xfrm>
            <a:off x="609600" y="2197100"/>
            <a:ext cx="8305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Find sin </a:t>
            </a:r>
            <a:r>
              <a:rPr lang="en-US" sz="3200" b="0" i="1" baseline="0">
                <a:latin typeface="Times New Roman" pitchFamily="18" charset="0"/>
              </a:rPr>
              <a:t>v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In QIV, sin &lt; 0.</a:t>
            </a:r>
            <a:r>
              <a:rPr lang="en-US" sz="3200" b="0" baseline="0">
                <a:latin typeface="Times New Roman" pitchFamily="18" charset="0"/>
              </a:rPr>
              <a:t> </a:t>
            </a:r>
            <a:endParaRPr lang="es-ES" sz="3200" b="0" baseline="0">
              <a:latin typeface="Times New Roman" pitchFamily="18" charset="0"/>
            </a:endParaRPr>
          </a:p>
        </p:txBody>
      </p:sp>
      <p:graphicFrame>
        <p:nvGraphicFramePr>
          <p:cNvPr id="3353611" name="Object 11" descr="Pink tissue paper"/>
          <p:cNvGraphicFramePr>
            <a:graphicFrameLocks noChangeAspect="1"/>
          </p:cNvGraphicFramePr>
          <p:nvPr/>
        </p:nvGraphicFramePr>
        <p:xfrm>
          <a:off x="3911600" y="2184400"/>
          <a:ext cx="4394200" cy="292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3621" name="Equation" r:id="rId5" imgW="4394160" imgH="2920680" progId="Equation.DSMT4">
                  <p:embed/>
                </p:oleObj>
              </mc:Choice>
              <mc:Fallback>
                <p:oleObj name="Equation" r:id="rId5" imgW="4394160" imgH="292068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1600" y="2184400"/>
                        <a:ext cx="4394200" cy="292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5BB87-7B0F-4336-9196-D577E21ECF63}" type="slidenum">
              <a:rPr lang="en-US"/>
              <a:pPr/>
              <a:t>18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5667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356675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Exact Value of a Sum</a:t>
            </a:r>
          </a:p>
        </p:txBody>
      </p:sp>
      <p:sp>
        <p:nvSpPr>
          <p:cNvPr id="3356676" name="Text Box 4" descr="Pink tissue paper"/>
          <p:cNvSpPr txBox="1">
            <a:spLocks noChangeArrowheads="1"/>
          </p:cNvSpPr>
          <p:nvPr/>
        </p:nvSpPr>
        <p:spPr bwMode="auto">
          <a:xfrm>
            <a:off x="533400" y="1066800"/>
            <a:ext cx="40386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356677" name="Rectangle 5" descr="Pink tissue paper"/>
          <p:cNvSpPr>
            <a:spLocks noChangeArrowheads="1"/>
          </p:cNvSpPr>
          <p:nvPr/>
        </p:nvSpPr>
        <p:spPr bwMode="auto">
          <a:xfrm>
            <a:off x="609600" y="1841500"/>
            <a:ext cx="8305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50000"/>
              </a:lnSpc>
            </a:pPr>
            <a:r>
              <a:rPr lang="es-ES" sz="3200" b="0" baseline="0">
                <a:latin typeface="Times New Roman" pitchFamily="18" charset="0"/>
              </a:rPr>
              <a:t>sin (</a:t>
            </a:r>
            <a:r>
              <a:rPr lang="es-ES" sz="3200" b="0" i="1" baseline="0">
                <a:latin typeface="Times New Roman" pitchFamily="18" charset="0"/>
              </a:rPr>
              <a:t>u</a:t>
            </a:r>
            <a:r>
              <a:rPr lang="es-ES" sz="3200" b="0" baseline="0">
                <a:latin typeface="Times New Roman" pitchFamily="18" charset="0"/>
              </a:rPr>
              <a:t> + </a:t>
            </a:r>
            <a:r>
              <a:rPr lang="es-ES" sz="3200" b="0" i="1" baseline="0">
                <a:latin typeface="Times New Roman" pitchFamily="18" charset="0"/>
              </a:rPr>
              <a:t>v</a:t>
            </a:r>
            <a:r>
              <a:rPr lang="es-ES" sz="3200" b="0" baseline="0">
                <a:latin typeface="Times New Roman" pitchFamily="18" charset="0"/>
              </a:rPr>
              <a:t>) = sin </a:t>
            </a:r>
            <a:r>
              <a:rPr lang="es-ES" sz="3200" b="0" i="1" baseline="0">
                <a:latin typeface="Times New Roman" pitchFamily="18" charset="0"/>
              </a:rPr>
              <a:t>u</a:t>
            </a:r>
            <a:r>
              <a:rPr lang="es-ES" sz="3200" b="0" baseline="0">
                <a:latin typeface="Times New Roman" pitchFamily="18" charset="0"/>
              </a:rPr>
              <a:t> cos </a:t>
            </a:r>
            <a:r>
              <a:rPr lang="es-ES" sz="3200" b="0" i="1" baseline="0">
                <a:latin typeface="Times New Roman" pitchFamily="18" charset="0"/>
              </a:rPr>
              <a:t>v</a:t>
            </a:r>
            <a:r>
              <a:rPr lang="es-ES" sz="3200" b="0" baseline="0">
                <a:latin typeface="Times New Roman" pitchFamily="18" charset="0"/>
              </a:rPr>
              <a:t> + cos </a:t>
            </a:r>
            <a:r>
              <a:rPr lang="es-ES" sz="3200" b="0" i="1" baseline="0">
                <a:latin typeface="Times New Roman" pitchFamily="18" charset="0"/>
              </a:rPr>
              <a:t>u</a:t>
            </a:r>
            <a:r>
              <a:rPr lang="es-ES" sz="3200" b="0" baseline="0">
                <a:latin typeface="Times New Roman" pitchFamily="18" charset="0"/>
              </a:rPr>
              <a:t> sin </a:t>
            </a:r>
            <a:r>
              <a:rPr lang="es-ES" sz="3200" b="0" i="1" baseline="0">
                <a:latin typeface="Times New Roman" pitchFamily="18" charset="0"/>
              </a:rPr>
              <a:t>v</a:t>
            </a: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endParaRPr lang="es-ES" sz="3200" b="0" i="1" baseline="0">
              <a:latin typeface="Times New Roman" pitchFamily="18" charset="0"/>
            </a:endParaRPr>
          </a:p>
          <a:p>
            <a:pPr>
              <a:lnSpc>
                <a:spcPct val="50000"/>
              </a:lnSpc>
            </a:pPr>
            <a:r>
              <a:rPr lang="es-ES" sz="3200" b="0" baseline="0">
                <a:latin typeface="Times New Roman" pitchFamily="18" charset="0"/>
              </a:rPr>
              <a:t>The exact value of sin (</a:t>
            </a:r>
            <a:r>
              <a:rPr lang="es-ES" sz="3200" b="0" i="1" baseline="0">
                <a:latin typeface="Times New Roman" pitchFamily="18" charset="0"/>
              </a:rPr>
              <a:t>u</a:t>
            </a:r>
            <a:r>
              <a:rPr lang="es-ES" sz="3200" b="0" baseline="0">
                <a:latin typeface="Times New Roman" pitchFamily="18" charset="0"/>
              </a:rPr>
              <a:t> + </a:t>
            </a:r>
            <a:r>
              <a:rPr lang="es-ES" sz="3200" b="0" i="1" baseline="0">
                <a:latin typeface="Times New Roman" pitchFamily="18" charset="0"/>
              </a:rPr>
              <a:t>v</a:t>
            </a:r>
            <a:r>
              <a:rPr lang="es-ES" sz="3200" b="0" baseline="0">
                <a:latin typeface="Times New Roman" pitchFamily="18" charset="0"/>
              </a:rPr>
              <a:t>) is         . </a:t>
            </a:r>
            <a:endParaRPr lang="en-US" sz="3200" b="0" baseline="0">
              <a:latin typeface="Times New Roman" pitchFamily="18" charset="0"/>
            </a:endParaRPr>
          </a:p>
        </p:txBody>
      </p:sp>
      <p:graphicFrame>
        <p:nvGraphicFramePr>
          <p:cNvPr id="3356679" name="Object 7" descr="Pink tissue paper"/>
          <p:cNvGraphicFramePr>
            <a:graphicFrameLocks noChangeAspect="1"/>
          </p:cNvGraphicFramePr>
          <p:nvPr/>
        </p:nvGraphicFramePr>
        <p:xfrm>
          <a:off x="2438400" y="2362200"/>
          <a:ext cx="4559300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6697" name="Equation" r:id="rId5" imgW="4559040" imgH="2158920" progId="Equation.DSMT4">
                  <p:embed/>
                </p:oleObj>
              </mc:Choice>
              <mc:Fallback>
                <p:oleObj name="Equation" r:id="rId5" imgW="4559040" imgH="215892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362200"/>
                        <a:ext cx="4559300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6680" name="Object 8" descr="Pink tissue paper"/>
          <p:cNvGraphicFramePr>
            <a:graphicFrameLocks noChangeAspect="1"/>
          </p:cNvGraphicFramePr>
          <p:nvPr/>
        </p:nvGraphicFramePr>
        <p:xfrm>
          <a:off x="6019800" y="4686300"/>
          <a:ext cx="762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6698" name="Equation" r:id="rId7" imgW="761760" imgH="952200" progId="Equation.DSMT4">
                  <p:embed/>
                </p:oleObj>
              </mc:Choice>
              <mc:Fallback>
                <p:oleObj name="Equation" r:id="rId7" imgW="761760" imgH="9522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686300"/>
                        <a:ext cx="7620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19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84" y="1307592"/>
            <a:ext cx="7114032" cy="424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3017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9F64D-BE7C-41A5-8804-A93800CE224C}" type="slidenum">
              <a:rPr lang="en-US"/>
              <a:pPr/>
              <a:t>20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Omit per </a:t>
            </a:r>
            <a:r>
              <a:rPr lang="en-US" dirty="0" err="1" smtClean="0">
                <a:latin typeface="Arial Narrow" pitchFamily="34" charset="0"/>
              </a:rPr>
              <a:t>Dept</a:t>
            </a:r>
            <a:r>
              <a:rPr lang="en-US" dirty="0" smtClean="0">
                <a:latin typeface="Arial Narrow" pitchFamily="34" charset="0"/>
              </a:rPr>
              <a:t>: REDUCTION </a:t>
            </a:r>
            <a:r>
              <a:rPr lang="en-US" dirty="0">
                <a:latin typeface="Arial Narrow" pitchFamily="34" charset="0"/>
              </a:rPr>
              <a:t>FORMULA</a:t>
            </a:r>
          </a:p>
        </p:txBody>
      </p:sp>
      <p:graphicFrame>
        <p:nvGraphicFramePr>
          <p:cNvPr id="3339268" name="Object 4" descr="Pink tissue paper"/>
          <p:cNvGraphicFramePr>
            <a:graphicFrameLocks noChangeAspect="1"/>
          </p:cNvGraphicFramePr>
          <p:nvPr/>
        </p:nvGraphicFramePr>
        <p:xfrm>
          <a:off x="1397000" y="3422650"/>
          <a:ext cx="595788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279" name="Equation" r:id="rId4" imgW="5956200" imgH="660240" progId="Equation.DSMT4">
                  <p:embed/>
                </p:oleObj>
              </mc:Choice>
              <mc:Fallback>
                <p:oleObj name="Equation" r:id="rId4" imgW="5956200" imgH="66024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3422650"/>
                        <a:ext cx="595788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39269" name="Rectangle 5" descr="Pink tissue paper"/>
          <p:cNvSpPr>
            <a:spLocks noChangeArrowheads="1"/>
          </p:cNvSpPr>
          <p:nvPr/>
        </p:nvSpPr>
        <p:spPr bwMode="auto">
          <a:xfrm>
            <a:off x="838200" y="1704975"/>
            <a:ext cx="79248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If (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) is any point on the terminal side of an angle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(radians) in standard position, then</a:t>
            </a:r>
          </a:p>
        </p:txBody>
      </p:sp>
      <p:sp>
        <p:nvSpPr>
          <p:cNvPr id="3339270" name="Rectangle 6" descr="Pink tissue paper"/>
          <p:cNvSpPr>
            <a:spLocks noChangeArrowheads="1"/>
          </p:cNvSpPr>
          <p:nvPr/>
        </p:nvSpPr>
        <p:spPr bwMode="auto">
          <a:xfrm>
            <a:off x="838200" y="4724400"/>
            <a:ext cx="792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for any real number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F519B-E1CB-41C5-902E-31C4E8C9EB9F}" type="slidenum">
              <a:rPr lang="en-US"/>
              <a:pPr/>
              <a:t>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447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 AND DIFFERENCE FORMULAS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FOR TANGENT</a:t>
            </a:r>
          </a:p>
        </p:txBody>
      </p:sp>
      <p:graphicFrame>
        <p:nvGraphicFramePr>
          <p:cNvPr id="3345412" name="Object 4" descr="Pink tissue paper"/>
          <p:cNvGraphicFramePr>
            <a:graphicFrameLocks noChangeAspect="1"/>
          </p:cNvGraphicFramePr>
          <p:nvPr/>
        </p:nvGraphicFramePr>
        <p:xfrm>
          <a:off x="2279650" y="2533650"/>
          <a:ext cx="41910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421" name="Equation" r:id="rId4" imgW="4190760" imgH="2654280" progId="Equation.DSMT4">
                  <p:embed/>
                </p:oleObj>
              </mc:Choice>
              <mc:Fallback>
                <p:oleObj name="Equation" r:id="rId4" imgW="4190760" imgH="265428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2533650"/>
                        <a:ext cx="4191000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FCF8A-6D9E-45F9-B73C-92C625AC4275}" type="slidenum">
              <a:rPr lang="en-US"/>
              <a:pPr/>
              <a:t>22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4745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11</a:t>
            </a:r>
          </a:p>
        </p:txBody>
      </p:sp>
      <p:sp>
        <p:nvSpPr>
          <p:cNvPr id="3347459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Verifying an Identity</a:t>
            </a:r>
          </a:p>
        </p:txBody>
      </p:sp>
      <p:sp>
        <p:nvSpPr>
          <p:cNvPr id="3347460" name="Text Box 4" descr="Pink tissue paper"/>
          <p:cNvSpPr txBox="1">
            <a:spLocks noChangeArrowheads="1"/>
          </p:cNvSpPr>
          <p:nvPr/>
        </p:nvSpPr>
        <p:spPr bwMode="auto">
          <a:xfrm>
            <a:off x="609600" y="1054100"/>
            <a:ext cx="78486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Verify the identity:</a:t>
            </a:r>
          </a:p>
        </p:txBody>
      </p:sp>
      <p:graphicFrame>
        <p:nvGraphicFramePr>
          <p:cNvPr id="3347461" name="Object 5" descr="Pink tissue paper"/>
          <p:cNvGraphicFramePr>
            <a:graphicFrameLocks noChangeAspect="1"/>
          </p:cNvGraphicFramePr>
          <p:nvPr/>
        </p:nvGraphicFramePr>
        <p:xfrm>
          <a:off x="3962400" y="1066800"/>
          <a:ext cx="3175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501" name="Equation" r:id="rId5" imgW="3175000" imgH="508000" progId="Equation.DSMT4">
                  <p:embed/>
                </p:oleObj>
              </mc:Choice>
              <mc:Fallback>
                <p:oleObj name="Equation" r:id="rId5" imgW="3175000" imgH="5080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066800"/>
                        <a:ext cx="3175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7463" name="Text Box 7" descr="Pink tissue paper"/>
          <p:cNvSpPr txBox="1">
            <a:spLocks noChangeArrowheads="1"/>
          </p:cNvSpPr>
          <p:nvPr/>
        </p:nvSpPr>
        <p:spPr bwMode="auto">
          <a:xfrm>
            <a:off x="609600" y="167640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347464" name="Rectangle 8" descr="Pink tissue paper"/>
          <p:cNvSpPr>
            <a:spLocks noChangeArrowheads="1"/>
          </p:cNvSpPr>
          <p:nvPr/>
        </p:nvSpPr>
        <p:spPr bwMode="auto">
          <a:xfrm>
            <a:off x="609600" y="2203450"/>
            <a:ext cx="85344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Apply the difference formula. </a:t>
            </a:r>
          </a:p>
        </p:txBody>
      </p:sp>
      <p:graphicFrame>
        <p:nvGraphicFramePr>
          <p:cNvPr id="3347465" name="Object 9" descr="Pink tissue paper"/>
          <p:cNvGraphicFramePr>
            <a:graphicFrameLocks noChangeAspect="1"/>
          </p:cNvGraphicFramePr>
          <p:nvPr/>
        </p:nvGraphicFramePr>
        <p:xfrm>
          <a:off x="2159000" y="2933700"/>
          <a:ext cx="4343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502" name="Equation" r:id="rId7" imgW="4343400" imgH="952200" progId="Equation.DSMT4">
                  <p:embed/>
                </p:oleObj>
              </mc:Choice>
              <mc:Fallback>
                <p:oleObj name="Equation" r:id="rId7" imgW="4343400" imgH="9522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2933700"/>
                        <a:ext cx="43434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7466" name="Object 10" descr="Pink tissue paper"/>
          <p:cNvGraphicFramePr>
            <a:graphicFrameLocks noChangeAspect="1"/>
          </p:cNvGraphicFramePr>
          <p:nvPr/>
        </p:nvGraphicFramePr>
        <p:xfrm>
          <a:off x="2133600" y="4206875"/>
          <a:ext cx="3886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503" name="Equation" r:id="rId9" imgW="3886200" imgH="952200" progId="Equation.DSMT4">
                  <p:embed/>
                </p:oleObj>
              </mc:Choice>
              <mc:Fallback>
                <p:oleObj name="Equation" r:id="rId9" imgW="3886200" imgH="9522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206875"/>
                        <a:ext cx="38862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7467" name="Object 11" descr="Pink tissue paper"/>
          <p:cNvGraphicFramePr>
            <a:graphicFrameLocks noChangeAspect="1"/>
          </p:cNvGraphicFramePr>
          <p:nvPr/>
        </p:nvGraphicFramePr>
        <p:xfrm>
          <a:off x="2127250" y="5330825"/>
          <a:ext cx="31877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504" name="Equation" r:id="rId11" imgW="3187440" imgH="558720" progId="Equation.DSMT4">
                  <p:embed/>
                </p:oleObj>
              </mc:Choice>
              <mc:Fallback>
                <p:oleObj name="Equation" r:id="rId11" imgW="3187440" imgH="55872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5330825"/>
                        <a:ext cx="31877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7468" name="Text Box 12" descr="Pink tissue paper"/>
          <p:cNvSpPr txBox="1">
            <a:spLocks noChangeArrowheads="1"/>
          </p:cNvSpPr>
          <p:nvPr/>
        </p:nvSpPr>
        <p:spPr bwMode="auto">
          <a:xfrm>
            <a:off x="762000" y="5994400"/>
            <a:ext cx="78486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Therefore the given equation is an identity.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36" y="1892808"/>
            <a:ext cx="7424928" cy="30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2604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FC33-8232-4418-B9F4-2EBA85F5D4D7}" type="slidenum">
              <a:rPr lang="en-US" smtClean="0"/>
              <a:pPr/>
              <a:t>24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36" y="1609344"/>
            <a:ext cx="7424928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26042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28512</TotalTime>
  <Words>650</Words>
  <Application>Microsoft Office PowerPoint</Application>
  <PresentationFormat>Letter Paper (8.5x11 in)</PresentationFormat>
  <Paragraphs>141</Paragraphs>
  <Slides>24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Blends</vt:lpstr>
      <vt:lpstr>Equation</vt:lpstr>
      <vt:lpstr>PowerPoint Presentation</vt:lpstr>
      <vt:lpstr>Sum and Difference Formulas</vt:lpstr>
      <vt:lpstr>SUM AND DIFFERENCE FORMULAS FOR COSINE</vt:lpstr>
      <vt:lpstr>PowerPoint Presentation</vt:lpstr>
      <vt:lpstr>PowerPoint Presentation</vt:lpstr>
      <vt:lpstr>PowerPoint Presentation</vt:lpstr>
      <vt:lpstr>PowerPoint Presentation</vt:lpstr>
      <vt:lpstr>BASIC COFUNCTION IDENTITIES</vt:lpstr>
      <vt:lpstr>PowerPoint Presentation</vt:lpstr>
      <vt:lpstr>PowerPoint Presentation</vt:lpstr>
      <vt:lpstr>PowerPoint Presentation</vt:lpstr>
      <vt:lpstr>SUM AND DIFFERENCE FORMULAS FOR SINE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Omit per Dept: REDUCTION FORMULA</vt:lpstr>
      <vt:lpstr>SUM AND DIFFERENCE FORMULAS FOR TANGENT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5.3</dc:title>
  <dc:subject>Sum and Difference Formulas</dc:subject>
  <dc:creator>Accumedia jbooze@accumediaps.com</dc:creator>
  <cp:lastModifiedBy>milligan</cp:lastModifiedBy>
  <cp:revision>1546</cp:revision>
  <cp:lastPrinted>2001-11-04T00:51:13Z</cp:lastPrinted>
  <dcterms:created xsi:type="dcterms:W3CDTF">2005-02-25T19:46:41Z</dcterms:created>
  <dcterms:modified xsi:type="dcterms:W3CDTF">2010-12-19T12:23:55Z</dcterms:modified>
</cp:coreProperties>
</file>