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813" r:id="rId2"/>
    <p:sldId id="840" r:id="rId3"/>
    <p:sldId id="841" r:id="rId4"/>
    <p:sldId id="842" r:id="rId5"/>
    <p:sldId id="844" r:id="rId6"/>
    <p:sldId id="845" r:id="rId7"/>
    <p:sldId id="858" r:id="rId8"/>
    <p:sldId id="861" r:id="rId9"/>
    <p:sldId id="860" r:id="rId10"/>
    <p:sldId id="862" r:id="rId11"/>
    <p:sldId id="863" r:id="rId12"/>
    <p:sldId id="864" r:id="rId13"/>
    <p:sldId id="865" r:id="rId14"/>
    <p:sldId id="856" r:id="rId15"/>
    <p:sldId id="859" r:id="rId16"/>
    <p:sldId id="846" r:id="rId17"/>
    <p:sldId id="847" r:id="rId18"/>
    <p:sldId id="849" r:id="rId19"/>
    <p:sldId id="850" r:id="rId20"/>
    <p:sldId id="851" r:id="rId21"/>
    <p:sldId id="866" r:id="rId22"/>
    <p:sldId id="867" r:id="rId23"/>
    <p:sldId id="868" r:id="rId24"/>
    <p:sldId id="870" r:id="rId25"/>
    <p:sldId id="852" r:id="rId26"/>
    <p:sldId id="853" r:id="rId27"/>
    <p:sldId id="869" r:id="rId28"/>
    <p:sldId id="854" r:id="rId29"/>
    <p:sldId id="855" r:id="rId30"/>
    <p:sldId id="871" r:id="rId31"/>
    <p:sldId id="857" r:id="rId32"/>
    <p:sldId id="872" r:id="rId33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372" y="-72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12" Type="http://schemas.openxmlformats.org/officeDocument/2006/relationships/image" Target="../media/image73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11" Type="http://schemas.openxmlformats.org/officeDocument/2006/relationships/image" Target="../media/image72.wmf"/><Relationship Id="rId5" Type="http://schemas.openxmlformats.org/officeDocument/2006/relationships/image" Target="../media/image66.wmf"/><Relationship Id="rId10" Type="http://schemas.openxmlformats.org/officeDocument/2006/relationships/image" Target="../media/image71.wmf"/><Relationship Id="rId4" Type="http://schemas.openxmlformats.org/officeDocument/2006/relationships/image" Target="../media/image65.wmf"/><Relationship Id="rId9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8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81.wmf"/><Relationship Id="rId7" Type="http://schemas.openxmlformats.org/officeDocument/2006/relationships/image" Target="../media/image85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1DBF9217-A997-473E-87E1-B35FA93B8A0E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518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02EE37CB-497A-4129-A681-212CDDAB5DD7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4436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A8CB1A-4A66-4020-8B4A-4F862EC3332D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CAF6A-4160-4E3A-8584-A486272DC7A0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BA81FA-AEB3-4D90-AEC7-3194899D608E}" type="slidenum">
              <a:rPr lang="en-CA"/>
              <a:pPr/>
              <a:t>3</a:t>
            </a:fld>
            <a:endParaRPr lang="en-CA"/>
          </a:p>
        </p:txBody>
      </p:sp>
      <p:sp>
        <p:nvSpPr>
          <p:cNvPr id="33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E110A4-1F6C-4FB3-9747-0185163F7075}" type="slidenum">
              <a:rPr lang="en-CA"/>
              <a:pPr/>
              <a:t>4</a:t>
            </a:fld>
            <a:endParaRPr lang="en-CA"/>
          </a:p>
        </p:txBody>
      </p:sp>
      <p:sp>
        <p:nvSpPr>
          <p:cNvPr id="33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3C6CF-125A-40D5-9F6C-3E71D7F1B2C4}" type="slidenum">
              <a:rPr lang="en-CA"/>
              <a:pPr/>
              <a:t>5</a:t>
            </a:fld>
            <a:endParaRPr lang="en-CA"/>
          </a:p>
        </p:txBody>
      </p:sp>
      <p:sp>
        <p:nvSpPr>
          <p:cNvPr id="33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FE4CA-6352-41EE-9E9F-ABB2751237ED}" type="slidenum">
              <a:rPr lang="en-CA"/>
              <a:pPr/>
              <a:t>6</a:t>
            </a:fld>
            <a:endParaRPr lang="en-CA"/>
          </a:p>
        </p:txBody>
      </p:sp>
      <p:sp>
        <p:nvSpPr>
          <p:cNvPr id="33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7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8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9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10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11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12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13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E855F5-AD30-4176-AA5C-ACB2E8B57EBC}" type="slidenum">
              <a:rPr lang="en-CA"/>
              <a:pPr/>
              <a:t>14</a:t>
            </a:fld>
            <a:endParaRPr lang="en-CA"/>
          </a:p>
        </p:txBody>
      </p:sp>
      <p:sp>
        <p:nvSpPr>
          <p:cNvPr id="33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15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EE265-5609-4B22-8CBC-6CA1429AB6DB}" type="slidenum">
              <a:rPr lang="en-CA"/>
              <a:pPr/>
              <a:t>16</a:t>
            </a:fld>
            <a:endParaRPr lang="en-CA"/>
          </a:p>
        </p:txBody>
      </p:sp>
      <p:sp>
        <p:nvSpPr>
          <p:cNvPr id="33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17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05729-755E-4944-8C29-AE737D3367BF}" type="slidenum">
              <a:rPr lang="en-CA"/>
              <a:pPr/>
              <a:t>18</a:t>
            </a:fld>
            <a:endParaRPr lang="en-CA"/>
          </a:p>
        </p:txBody>
      </p:sp>
      <p:sp>
        <p:nvSpPr>
          <p:cNvPr id="33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6DDDB6-63C6-4AC2-A3D5-E4EBC850B22F}" type="slidenum">
              <a:rPr lang="en-CA"/>
              <a:pPr/>
              <a:t>19</a:t>
            </a:fld>
            <a:endParaRPr lang="en-CA"/>
          </a:p>
        </p:txBody>
      </p:sp>
      <p:sp>
        <p:nvSpPr>
          <p:cNvPr id="33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0C8C40-59F4-400D-A6E5-AA9EAC5DA3BE}" type="slidenum">
              <a:rPr lang="en-CA"/>
              <a:pPr/>
              <a:t>20</a:t>
            </a:fld>
            <a:endParaRPr lang="en-CA"/>
          </a:p>
        </p:txBody>
      </p:sp>
      <p:sp>
        <p:nvSpPr>
          <p:cNvPr id="33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21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22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23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24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8078A5-3F7E-41E1-9AE0-01F48BE65DC6}" type="slidenum">
              <a:rPr lang="en-CA"/>
              <a:pPr/>
              <a:t>25</a:t>
            </a:fld>
            <a:endParaRPr lang="en-CA"/>
          </a:p>
        </p:txBody>
      </p:sp>
      <p:sp>
        <p:nvSpPr>
          <p:cNvPr id="33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FC28C-CE76-46B1-8528-DAC570FD3A44}" type="slidenum">
              <a:rPr lang="en-CA"/>
              <a:pPr/>
              <a:t>26</a:t>
            </a:fld>
            <a:endParaRPr lang="en-CA"/>
          </a:p>
        </p:txBody>
      </p:sp>
      <p:sp>
        <p:nvSpPr>
          <p:cNvPr id="33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27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CB5A25-E006-43BB-8988-5E0541D8E851}" type="slidenum">
              <a:rPr lang="en-CA"/>
              <a:pPr/>
              <a:t>28</a:t>
            </a:fld>
            <a:endParaRPr lang="en-CA"/>
          </a:p>
        </p:txBody>
      </p:sp>
      <p:sp>
        <p:nvSpPr>
          <p:cNvPr id="33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211512-111B-470B-9499-B1558399C86B}" type="slidenum">
              <a:rPr lang="en-CA"/>
              <a:pPr/>
              <a:t>29</a:t>
            </a:fld>
            <a:endParaRPr lang="en-CA"/>
          </a:p>
        </p:txBody>
      </p:sp>
      <p:sp>
        <p:nvSpPr>
          <p:cNvPr id="33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30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EE31-FF73-4741-A94A-728A790ACD9F}" type="slidenum">
              <a:rPr lang="en-CA"/>
              <a:pPr/>
              <a:t>32</a:t>
            </a:fld>
            <a:endParaRPr lang="en-CA"/>
          </a:p>
        </p:txBody>
      </p:sp>
      <p:sp>
        <p:nvSpPr>
          <p:cNvPr id="33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518686D-47B9-4D63-B081-BC2799D54565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80DD07-D92E-4D2E-92A0-AA734A91E57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7125117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7A3988-E52C-4788-B880-A48D54D9120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5121085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46A8E8-A7B0-41F8-BDD1-31FFE1B0414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0524041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A30FF1-3A7F-41CC-A1AE-78AD49A98E6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5519565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8B0906-8644-4F8F-ABBD-47491DDE004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7454801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AD84D2-0656-4304-B148-7CF58D060A9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25179440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FEB61C-5A53-4B49-AD2E-CC32BE864F8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37046475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B95A51-A0CE-4C58-870F-663CFAFBD12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1801199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3F589C-2D64-40FA-A2E7-6B37F9BCAB8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6049257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AFF152-1577-44A2-BB53-5BAF0E60370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8043921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4EDAD3D-8530-4FE4-8E39-C074EC08037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0933180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7C76CCAE-3D2F-4BCB-8920-93261402250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10" Type="http://schemas.openxmlformats.org/officeDocument/2006/relationships/image" Target="../media/image6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11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21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3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4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36.wmf"/><Relationship Id="rId10" Type="http://schemas.openxmlformats.org/officeDocument/2006/relationships/image" Target="../media/image38.wmf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39.wmf"/><Relationship Id="rId10" Type="http://schemas.openxmlformats.org/officeDocument/2006/relationships/image" Target="../media/image41.wmf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36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4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50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45.bin"/><Relationship Id="rId18" Type="http://schemas.openxmlformats.org/officeDocument/2006/relationships/image" Target="../media/image61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58.wmf"/><Relationship Id="rId17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0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46.bin"/><Relationship Id="rId10" Type="http://schemas.openxmlformats.org/officeDocument/2006/relationships/image" Target="../media/image5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59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55.bin"/><Relationship Id="rId26" Type="http://schemas.openxmlformats.org/officeDocument/2006/relationships/oleObject" Target="../embeddings/oleObject59.bin"/><Relationship Id="rId3" Type="http://schemas.openxmlformats.org/officeDocument/2006/relationships/notesSlide" Target="../notesSlides/notesSlide26.xml"/><Relationship Id="rId21" Type="http://schemas.openxmlformats.org/officeDocument/2006/relationships/image" Target="../media/image69.wmf"/><Relationship Id="rId7" Type="http://schemas.openxmlformats.org/officeDocument/2006/relationships/oleObject" Target="../embeddings/oleObject49.bin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67.wmf"/><Relationship Id="rId25" Type="http://schemas.openxmlformats.org/officeDocument/2006/relationships/image" Target="../media/image7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54.bin"/><Relationship Id="rId20" Type="http://schemas.openxmlformats.org/officeDocument/2006/relationships/oleObject" Target="../embeddings/oleObject56.bin"/><Relationship Id="rId29" Type="http://schemas.openxmlformats.org/officeDocument/2006/relationships/image" Target="../media/image73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51.bin"/><Relationship Id="rId24" Type="http://schemas.openxmlformats.org/officeDocument/2006/relationships/oleObject" Target="../embeddings/oleObject58.bin"/><Relationship Id="rId5" Type="http://schemas.openxmlformats.org/officeDocument/2006/relationships/oleObject" Target="../embeddings/oleObject48.bin"/><Relationship Id="rId15" Type="http://schemas.openxmlformats.org/officeDocument/2006/relationships/image" Target="../media/image66.wmf"/><Relationship Id="rId23" Type="http://schemas.openxmlformats.org/officeDocument/2006/relationships/image" Target="../media/image70.wmf"/><Relationship Id="rId28" Type="http://schemas.openxmlformats.org/officeDocument/2006/relationships/oleObject" Target="../embeddings/oleObject60.bin"/><Relationship Id="rId10" Type="http://schemas.openxmlformats.org/officeDocument/2006/relationships/image" Target="../media/image64.wmf"/><Relationship Id="rId19" Type="http://schemas.openxmlformats.org/officeDocument/2006/relationships/image" Target="../media/image6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50.bin"/><Relationship Id="rId14" Type="http://schemas.openxmlformats.org/officeDocument/2006/relationships/oleObject" Target="../embeddings/oleObject53.bin"/><Relationship Id="rId22" Type="http://schemas.openxmlformats.org/officeDocument/2006/relationships/oleObject" Target="../embeddings/oleObject57.bin"/><Relationship Id="rId27" Type="http://schemas.openxmlformats.org/officeDocument/2006/relationships/image" Target="../media/image7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65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7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oleObject" Target="../embeddings/oleObject70.bin"/><Relationship Id="rId18" Type="http://schemas.openxmlformats.org/officeDocument/2006/relationships/image" Target="../media/image85.w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82.wmf"/><Relationship Id="rId17" Type="http://schemas.openxmlformats.org/officeDocument/2006/relationships/oleObject" Target="../embeddings/oleObject7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4.wmf"/><Relationship Id="rId20" Type="http://schemas.openxmlformats.org/officeDocument/2006/relationships/image" Target="../media/image86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9.w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81.wmf"/><Relationship Id="rId19" Type="http://schemas.openxmlformats.org/officeDocument/2006/relationships/oleObject" Target="../embeddings/oleObject73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8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BED9AD-85DE-4163-9B5D-19F237FA62A6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5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Trigonometry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C084D20B-3FB1-433D-97F1-52C6E6BF9929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22525" y="119063"/>
            <a:ext cx="6692900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>
                <a:solidFill>
                  <a:schemeClr val="tx1"/>
                </a:solidFill>
                <a:latin typeface="Arial Narrow" pitchFamily="34" charset="0"/>
              </a:rPr>
              <a:t>Double-Angle and Half-Angle Formulas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Use double-angle formulas.</a:t>
            </a:r>
          </a:p>
          <a:p>
            <a:pPr marL="0" indent="0"/>
            <a:r>
              <a:rPr lang="en-US" sz="3600" strike="sngStrike" dirty="0">
                <a:latin typeface="Arial Narrow" pitchFamily="34" charset="0"/>
              </a:rPr>
              <a:t>Use power-reducing formulas.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Use half-angle formulas.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Solve trigonometric equations involving multiple angles and half-angles.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5.4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90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32004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12" name="Rectangle 16"/>
          <p:cNvSpPr>
            <a:spLocks noChangeAspect="1" noChangeArrowheads="1"/>
          </p:cNvSpPr>
          <p:nvPr/>
        </p:nvSpPr>
        <p:spPr bwMode="auto">
          <a:xfrm>
            <a:off x="638175" y="37957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79453-2FF9-42F7-A6CE-66666E4866CE}" type="slidenum">
              <a:rPr lang="en-US"/>
              <a:pPr/>
              <a:t>3</a:t>
            </a:fld>
            <a:endParaRPr lang="en-CA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990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DOUBLE-ANGLE FORMULAS</a:t>
            </a:r>
          </a:p>
        </p:txBody>
      </p:sp>
      <p:graphicFrame>
        <p:nvGraphicFramePr>
          <p:cNvPr id="3358724" name="Object 4" descr="Pink tissue paper"/>
          <p:cNvGraphicFramePr>
            <a:graphicFrameLocks noChangeAspect="1"/>
          </p:cNvGraphicFramePr>
          <p:nvPr/>
        </p:nvGraphicFramePr>
        <p:xfrm>
          <a:off x="685800" y="2133600"/>
          <a:ext cx="3200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4" name="Equation" r:id="rId4" imgW="3200400" imgH="330200" progId="Equation.DSMT4">
                  <p:embed/>
                </p:oleObj>
              </mc:Choice>
              <mc:Fallback>
                <p:oleObj name="Equation" r:id="rId4" imgW="3200400" imgH="3302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3200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25" name="Object 5" descr="Pink tissue paper"/>
          <p:cNvGraphicFramePr>
            <a:graphicFrameLocks noChangeAspect="1"/>
          </p:cNvGraphicFramePr>
          <p:nvPr/>
        </p:nvGraphicFramePr>
        <p:xfrm>
          <a:off x="4800600" y="2044700"/>
          <a:ext cx="3708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5" name="Equation" r:id="rId7" imgW="3708400" imgH="419100" progId="Equation.DSMT4">
                  <p:embed/>
                </p:oleObj>
              </mc:Choice>
              <mc:Fallback>
                <p:oleObj name="Equation" r:id="rId7" imgW="3708400" imgH="4191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044700"/>
                        <a:ext cx="3708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26" name="Object 6" descr="Pink tissue paper"/>
          <p:cNvGraphicFramePr>
            <a:graphicFrameLocks noChangeAspect="1"/>
          </p:cNvGraphicFramePr>
          <p:nvPr/>
        </p:nvGraphicFramePr>
        <p:xfrm>
          <a:off x="685800" y="3479800"/>
          <a:ext cx="2959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6" name="Equation" r:id="rId9" imgW="2959100" imgH="939800" progId="Equation.DSMT4">
                  <p:embed/>
                </p:oleObj>
              </mc:Choice>
              <mc:Fallback>
                <p:oleObj name="Equation" r:id="rId9" imgW="29591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479800"/>
                        <a:ext cx="2959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27" name="Object 7" descr="Pink tissue paper"/>
          <p:cNvGraphicFramePr>
            <a:graphicFrameLocks noChangeAspect="1"/>
          </p:cNvGraphicFramePr>
          <p:nvPr/>
        </p:nvGraphicFramePr>
        <p:xfrm>
          <a:off x="4826000" y="3130550"/>
          <a:ext cx="3136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7" name="Equation" r:id="rId11" imgW="3136900" imgH="419100" progId="Equation.DSMT4">
                  <p:embed/>
                </p:oleObj>
              </mc:Choice>
              <mc:Fallback>
                <p:oleObj name="Equation" r:id="rId11" imgW="3136900" imgH="4191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0" y="3130550"/>
                        <a:ext cx="31369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28" name="Object 8" descr="Pink tissue paper"/>
          <p:cNvGraphicFramePr>
            <a:graphicFrameLocks noChangeAspect="1"/>
          </p:cNvGraphicFramePr>
          <p:nvPr/>
        </p:nvGraphicFramePr>
        <p:xfrm>
          <a:off x="4787900" y="4229100"/>
          <a:ext cx="3213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98" name="Equation" r:id="rId13" imgW="3213100" imgH="419100" progId="Equation.DSMT4">
                  <p:embed/>
                </p:oleObj>
              </mc:Choice>
              <mc:Fallback>
                <p:oleObj name="Equation" r:id="rId13" imgW="3213100" imgH="4191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4229100"/>
                        <a:ext cx="3213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0F044-0F2D-4AD2-A11F-6881C8354025}" type="slidenum">
              <a:rPr lang="en-US"/>
              <a:pPr/>
              <a:t>4</a:t>
            </a:fld>
            <a:endParaRPr lang="en-CA"/>
          </a:p>
        </p:txBody>
      </p:sp>
      <p:sp>
        <p:nvSpPr>
          <p:cNvPr id="1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6077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360771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Double-Angle Formulas</a:t>
            </a:r>
          </a:p>
        </p:txBody>
      </p:sp>
      <p:sp>
        <p:nvSpPr>
          <p:cNvPr id="3360772" name="Text Box 4" descr="Pink tissue paper"/>
          <p:cNvSpPr txBox="1">
            <a:spLocks noChangeArrowheads="1"/>
          </p:cNvSpPr>
          <p:nvPr/>
        </p:nvSpPr>
        <p:spPr bwMode="auto">
          <a:xfrm>
            <a:off x="647700" y="1016000"/>
            <a:ext cx="7848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3200" b="0" baseline="0">
                <a:latin typeface="Times New Roman" pitchFamily="18" charset="0"/>
              </a:rPr>
              <a:t>If                      and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is in quadrant II, find the exact value of each expression.</a:t>
            </a:r>
          </a:p>
        </p:txBody>
      </p:sp>
      <p:graphicFrame>
        <p:nvGraphicFramePr>
          <p:cNvPr id="3360773" name="Object 5" descr="Pink tissue paper"/>
          <p:cNvGraphicFramePr>
            <a:graphicFrameLocks noChangeAspect="1"/>
          </p:cNvGraphicFramePr>
          <p:nvPr/>
        </p:nvGraphicFramePr>
        <p:xfrm>
          <a:off x="1219200" y="990600"/>
          <a:ext cx="1803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4" name="Equation" r:id="rId5" imgW="1803400" imgH="939800" progId="Equation.DSMT4">
                  <p:embed/>
                </p:oleObj>
              </mc:Choice>
              <mc:Fallback>
                <p:oleObj name="Equation" r:id="rId5" imgW="1803400" imgH="939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90600"/>
                        <a:ext cx="1803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0776" name="Text Box 8" descr="Pink tissue paper"/>
          <p:cNvSpPr txBox="1">
            <a:spLocks noChangeArrowheads="1"/>
          </p:cNvSpPr>
          <p:nvPr/>
        </p:nvSpPr>
        <p:spPr bwMode="auto">
          <a:xfrm>
            <a:off x="609600" y="320040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360777" name="Object 9" descr="Pink tissue paper"/>
          <p:cNvGraphicFramePr>
            <a:graphicFrameLocks noChangeAspect="1"/>
          </p:cNvGraphicFramePr>
          <p:nvPr/>
        </p:nvGraphicFramePr>
        <p:xfrm>
          <a:off x="838200" y="2654300"/>
          <a:ext cx="1612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5" name="Equation" r:id="rId7" imgW="1612900" imgH="342900" progId="Equation.DSMT4">
                  <p:embed/>
                </p:oleObj>
              </mc:Choice>
              <mc:Fallback>
                <p:oleObj name="Equation" r:id="rId7" imgW="1612900" imgH="3429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654300"/>
                        <a:ext cx="16129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0778" name="Object 10" descr="Pink tissue paper"/>
          <p:cNvGraphicFramePr>
            <a:graphicFrameLocks noChangeAspect="1"/>
          </p:cNvGraphicFramePr>
          <p:nvPr/>
        </p:nvGraphicFramePr>
        <p:xfrm>
          <a:off x="3695700" y="2654300"/>
          <a:ext cx="1714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6" name="Equation" r:id="rId9" imgW="1714500" imgH="342900" progId="Equation.DSMT4">
                  <p:embed/>
                </p:oleObj>
              </mc:Choice>
              <mc:Fallback>
                <p:oleObj name="Equation" r:id="rId9" imgW="1714500" imgH="3429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700" y="2654300"/>
                        <a:ext cx="17145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0779" name="Object 11" descr="Pink tissue paper"/>
          <p:cNvGraphicFramePr>
            <a:graphicFrameLocks noChangeAspect="1"/>
          </p:cNvGraphicFramePr>
          <p:nvPr/>
        </p:nvGraphicFramePr>
        <p:xfrm>
          <a:off x="6597650" y="2654300"/>
          <a:ext cx="166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7" name="Equation" r:id="rId11" imgW="1663700" imgH="342900" progId="Equation.DSMT4">
                  <p:embed/>
                </p:oleObj>
              </mc:Choice>
              <mc:Fallback>
                <p:oleObj name="Equation" r:id="rId11" imgW="1663700" imgH="3429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7650" y="2654300"/>
                        <a:ext cx="166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0780" name="Rectangle 12" descr="Pink tissue paper"/>
          <p:cNvSpPr>
            <a:spLocks noChangeArrowheads="1"/>
          </p:cNvSpPr>
          <p:nvPr/>
        </p:nvSpPr>
        <p:spPr bwMode="auto">
          <a:xfrm>
            <a:off x="685800" y="3733800"/>
            <a:ext cx="815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Use identities to find sin </a:t>
            </a:r>
            <a:r>
              <a:rPr lang="el-GR" sz="3200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 and tan </a:t>
            </a:r>
            <a:r>
              <a:rPr lang="el-GR" sz="3200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.</a:t>
            </a:r>
            <a:endParaRPr lang="el-GR" sz="3200" b="0" i="1" baseline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60783" name="Object 15" descr="Pink tissue paper"/>
          <p:cNvGraphicFramePr>
            <a:graphicFrameLocks noChangeAspect="1"/>
          </p:cNvGraphicFramePr>
          <p:nvPr/>
        </p:nvGraphicFramePr>
        <p:xfrm>
          <a:off x="850900" y="4349750"/>
          <a:ext cx="53213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8" name="Equation" r:id="rId13" imgW="5321160" imgH="1079280" progId="Equation.DSMT4">
                  <p:embed/>
                </p:oleObj>
              </mc:Choice>
              <mc:Fallback>
                <p:oleObj name="Equation" r:id="rId13" imgW="5321160" imgH="107928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4349750"/>
                        <a:ext cx="53213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0784" name="Rectangle 16" descr="Pink tissue paper"/>
          <p:cNvSpPr>
            <a:spLocks noChangeArrowheads="1"/>
          </p:cNvSpPr>
          <p:nvPr/>
        </p:nvSpPr>
        <p:spPr bwMode="auto">
          <a:xfrm>
            <a:off x="6477000" y="4343400"/>
            <a:ext cx="2667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l-GR" sz="3200" b="0" i="1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</a:rPr>
              <a:t> is in QII so sin &gt; 0.</a:t>
            </a:r>
            <a:endParaRPr lang="el-GR" sz="3200" b="0" i="1" baseline="0">
              <a:solidFill>
                <a:srgbClr val="00ADE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60785" name="Object 17" descr="Pink tissue paper"/>
          <p:cNvGraphicFramePr>
            <a:graphicFrameLocks noChangeAspect="1"/>
          </p:cNvGraphicFramePr>
          <p:nvPr/>
        </p:nvGraphicFramePr>
        <p:xfrm>
          <a:off x="838200" y="5461000"/>
          <a:ext cx="4394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869" name="Equation" r:id="rId15" imgW="4394160" imgH="952200" progId="Equation.DSMT4">
                  <p:embed/>
                </p:oleObj>
              </mc:Choice>
              <mc:Fallback>
                <p:oleObj name="Equation" r:id="rId15" imgW="4394160" imgH="952200" progId="Equation.DSMT4">
                  <p:embed/>
                  <p:pic>
                    <p:nvPicPr>
                      <p:cNvPr id="0" name="Object 1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61000"/>
                        <a:ext cx="43942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05256-3118-4150-869B-7713630D9C74}" type="slidenum">
              <a:rPr lang="en-US"/>
              <a:pPr/>
              <a:t>5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6486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364867" name="Text Box 3" descr="Pink tissue paper"/>
          <p:cNvSpPr txBox="1">
            <a:spLocks noChangeArrowheads="1"/>
          </p:cNvSpPr>
          <p:nvPr/>
        </p:nvSpPr>
        <p:spPr bwMode="auto">
          <a:xfrm>
            <a:off x="457200" y="107315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364868" name="Object 4" descr="Pink tissue paper"/>
          <p:cNvGraphicFramePr>
            <a:graphicFrameLocks noChangeAspect="1"/>
          </p:cNvGraphicFramePr>
          <p:nvPr/>
        </p:nvGraphicFramePr>
        <p:xfrm>
          <a:off x="438150" y="2006600"/>
          <a:ext cx="3784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0" name="Equation" r:id="rId5" imgW="3784320" imgH="355320" progId="Equation.DSMT4">
                  <p:embed/>
                </p:oleObj>
              </mc:Choice>
              <mc:Fallback>
                <p:oleObj name="Equation" r:id="rId5" imgW="3784320" imgH="35532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2006600"/>
                        <a:ext cx="3784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4872" name="Rectangle 8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Double-Angle Formulas</a:t>
            </a:r>
          </a:p>
        </p:txBody>
      </p:sp>
      <p:graphicFrame>
        <p:nvGraphicFramePr>
          <p:cNvPr id="3364873" name="Object 9" descr="Pink tissue paper"/>
          <p:cNvGraphicFramePr>
            <a:graphicFrameLocks noChangeAspect="1"/>
          </p:cNvGraphicFramePr>
          <p:nvPr/>
        </p:nvGraphicFramePr>
        <p:xfrm>
          <a:off x="2057400" y="3886200"/>
          <a:ext cx="1130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1" name="Equation" r:id="rId7" imgW="1130300" imgH="939800" progId="Equation.DSMT4">
                  <p:embed/>
                </p:oleObj>
              </mc:Choice>
              <mc:Fallback>
                <p:oleObj name="Equation" r:id="rId7" imgW="11303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886200"/>
                        <a:ext cx="1130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4874" name="Object 10" descr="Pink tissue paper"/>
          <p:cNvGraphicFramePr>
            <a:graphicFrameLocks noChangeAspect="1"/>
          </p:cNvGraphicFramePr>
          <p:nvPr/>
        </p:nvGraphicFramePr>
        <p:xfrm>
          <a:off x="2044700" y="2584450"/>
          <a:ext cx="2222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2" name="Equation" r:id="rId9" imgW="2222280" imgH="1066680" progId="Equation.DSMT4">
                  <p:embed/>
                </p:oleObj>
              </mc:Choice>
              <mc:Fallback>
                <p:oleObj name="Equation" r:id="rId9" imgW="2222280" imgH="106668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2584450"/>
                        <a:ext cx="2222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4875" name="Object 11" descr="Pink tissue paper"/>
          <p:cNvGraphicFramePr>
            <a:graphicFrameLocks noChangeAspect="1"/>
          </p:cNvGraphicFramePr>
          <p:nvPr/>
        </p:nvGraphicFramePr>
        <p:xfrm>
          <a:off x="4622800" y="1905000"/>
          <a:ext cx="4305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3" name="Equation" r:id="rId11" imgW="4305240" imgH="431640" progId="Equation.DSMT4">
                  <p:embed/>
                </p:oleObj>
              </mc:Choice>
              <mc:Fallback>
                <p:oleObj name="Equation" r:id="rId11" imgW="4305240" imgH="4316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800" y="1905000"/>
                        <a:ext cx="4305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4876" name="Object 12" descr="Pink tissue paper"/>
          <p:cNvGraphicFramePr>
            <a:graphicFrameLocks noChangeAspect="1"/>
          </p:cNvGraphicFramePr>
          <p:nvPr/>
        </p:nvGraphicFramePr>
        <p:xfrm>
          <a:off x="6248400" y="3886200"/>
          <a:ext cx="1689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4" name="Equation" r:id="rId13" imgW="1689100" imgH="939800" progId="Equation.DSMT4">
                  <p:embed/>
                </p:oleObj>
              </mc:Choice>
              <mc:Fallback>
                <p:oleObj name="Equation" r:id="rId13" imgW="1689100" imgH="9398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886200"/>
                        <a:ext cx="1689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4877" name="Object 13" descr="Pink tissue paper"/>
          <p:cNvGraphicFramePr>
            <a:graphicFrameLocks noChangeAspect="1"/>
          </p:cNvGraphicFramePr>
          <p:nvPr/>
        </p:nvGraphicFramePr>
        <p:xfrm>
          <a:off x="6235700" y="2546350"/>
          <a:ext cx="2603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5" name="Equation" r:id="rId15" imgW="2603160" imgH="1143000" progId="Equation.DSMT4">
                  <p:embed/>
                </p:oleObj>
              </mc:Choice>
              <mc:Fallback>
                <p:oleObj name="Equation" r:id="rId15" imgW="2603160" imgH="11430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5700" y="2546350"/>
                        <a:ext cx="26035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4878" name="Object 14" descr="Pink tissue paper"/>
          <p:cNvGraphicFramePr>
            <a:graphicFrameLocks noChangeAspect="1"/>
          </p:cNvGraphicFramePr>
          <p:nvPr/>
        </p:nvGraphicFramePr>
        <p:xfrm>
          <a:off x="6248400" y="4953000"/>
          <a:ext cx="1117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976" name="Equation" r:id="rId17" imgW="1117600" imgH="939800" progId="Equation.DSMT4">
                  <p:embed/>
                </p:oleObj>
              </mc:Choice>
              <mc:Fallback>
                <p:oleObj name="Equation" r:id="rId17" imgW="1117600" imgH="9398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953000"/>
                        <a:ext cx="1117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AE134-88A5-40CC-A6E6-4C029F15F2CC}" type="slidenum">
              <a:rPr lang="en-US"/>
              <a:pPr/>
              <a:t>6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669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366915" name="Text Box 3" descr="Pink tissue paper"/>
          <p:cNvSpPr txBox="1">
            <a:spLocks noChangeArrowheads="1"/>
          </p:cNvSpPr>
          <p:nvPr/>
        </p:nvSpPr>
        <p:spPr bwMode="auto">
          <a:xfrm>
            <a:off x="533400" y="96520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366916" name="Object 4" descr="Pink tissue paper"/>
          <p:cNvGraphicFramePr>
            <a:graphicFrameLocks noChangeAspect="1"/>
          </p:cNvGraphicFramePr>
          <p:nvPr/>
        </p:nvGraphicFramePr>
        <p:xfrm>
          <a:off x="723900" y="2063750"/>
          <a:ext cx="3492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4" name="Equation" r:id="rId5" imgW="3492360" imgH="952200" progId="Equation.DSMT4">
                  <p:embed/>
                </p:oleObj>
              </mc:Choice>
              <mc:Fallback>
                <p:oleObj name="Equation" r:id="rId5" imgW="3492360" imgH="9522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2063750"/>
                        <a:ext cx="3492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6920" name="Rectangle 8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Double-Angle Formulas</a:t>
            </a:r>
          </a:p>
        </p:txBody>
      </p:sp>
      <p:graphicFrame>
        <p:nvGraphicFramePr>
          <p:cNvPr id="3366921" name="Object 9" descr="Pink tissue paper"/>
          <p:cNvGraphicFramePr>
            <a:graphicFrameLocks noChangeAspect="1"/>
          </p:cNvGraphicFramePr>
          <p:nvPr/>
        </p:nvGraphicFramePr>
        <p:xfrm>
          <a:off x="1358900" y="3594100"/>
          <a:ext cx="13843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5" name="Equation" r:id="rId7" imgW="1384300" imgH="1892300" progId="Equation.DSMT4">
                  <p:embed/>
                </p:oleObj>
              </mc:Choice>
              <mc:Fallback>
                <p:oleObj name="Equation" r:id="rId7" imgW="1384300" imgH="18923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3594100"/>
                        <a:ext cx="13843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6922" name="Object 10" descr="Pink tissue paper"/>
          <p:cNvGraphicFramePr>
            <a:graphicFrameLocks noChangeAspect="1"/>
          </p:cNvGraphicFramePr>
          <p:nvPr/>
        </p:nvGraphicFramePr>
        <p:xfrm>
          <a:off x="4533900" y="1460500"/>
          <a:ext cx="2019300" cy="223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6" name="Equation" r:id="rId9" imgW="2019240" imgH="2234880" progId="Equation.DSMT4">
                  <p:embed/>
                </p:oleObj>
              </mc:Choice>
              <mc:Fallback>
                <p:oleObj name="Equation" r:id="rId9" imgW="2019240" imgH="223488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1460500"/>
                        <a:ext cx="2019300" cy="223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6923" name="Object 11" descr="Pink tissue paper"/>
          <p:cNvGraphicFramePr>
            <a:graphicFrameLocks noChangeAspect="1"/>
          </p:cNvGraphicFramePr>
          <p:nvPr/>
        </p:nvGraphicFramePr>
        <p:xfrm>
          <a:off x="3263900" y="3594100"/>
          <a:ext cx="9906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7" name="Equation" r:id="rId11" imgW="990600" imgH="1892300" progId="Equation.DSMT4">
                  <p:embed/>
                </p:oleObj>
              </mc:Choice>
              <mc:Fallback>
                <p:oleObj name="Equation" r:id="rId11" imgW="990600" imgH="18923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3594100"/>
                        <a:ext cx="9906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6924" name="Object 12" descr="Pink tissue paper"/>
          <p:cNvGraphicFramePr>
            <a:graphicFrameLocks noChangeAspect="1"/>
          </p:cNvGraphicFramePr>
          <p:nvPr/>
        </p:nvGraphicFramePr>
        <p:xfrm>
          <a:off x="4787900" y="4051300"/>
          <a:ext cx="23622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8" name="Equation" r:id="rId13" imgW="2362200" imgH="1054100" progId="Equation.DSMT4">
                  <p:embed/>
                </p:oleObj>
              </mc:Choice>
              <mc:Fallback>
                <p:oleObj name="Equation" r:id="rId13" imgW="2362200" imgH="10541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4051300"/>
                        <a:ext cx="23622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6925" name="Object 13" descr="Pink tissue paper"/>
          <p:cNvGraphicFramePr>
            <a:graphicFrameLocks noChangeAspect="1"/>
          </p:cNvGraphicFramePr>
          <p:nvPr/>
        </p:nvGraphicFramePr>
        <p:xfrm>
          <a:off x="7607300" y="4108450"/>
          <a:ext cx="850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009" name="Equation" r:id="rId15" imgW="850900" imgH="939800" progId="Equation.DSMT4">
                  <p:embed/>
                </p:oleObj>
              </mc:Choice>
              <mc:Fallback>
                <p:oleObj name="Equation" r:id="rId15" imgW="850900" imgH="9398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7300" y="4108450"/>
                        <a:ext cx="850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" y="868680"/>
            <a:ext cx="6729984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8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312" y="2185416"/>
            <a:ext cx="6437376" cy="24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9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950976"/>
            <a:ext cx="5852160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10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7772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11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" y="1673352"/>
            <a:ext cx="7168896" cy="35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12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" y="1892808"/>
            <a:ext cx="7333488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13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" y="1965960"/>
            <a:ext cx="6729984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3851C-163D-424C-9915-96832369A642}" type="slidenum">
              <a:rPr lang="en-US"/>
              <a:pPr/>
              <a:t>14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8944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3389443" name="Text Box 3" descr="Pink tissue paper"/>
          <p:cNvSpPr txBox="1">
            <a:spLocks noChangeArrowheads="1"/>
          </p:cNvSpPr>
          <p:nvPr/>
        </p:nvSpPr>
        <p:spPr bwMode="auto">
          <a:xfrm>
            <a:off x="533400" y="183515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389445" name="Rectangle 5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a Triple-Angle Formula for Sine</a:t>
            </a:r>
          </a:p>
        </p:txBody>
      </p:sp>
      <p:sp>
        <p:nvSpPr>
          <p:cNvPr id="3389451" name="Text Box 11" descr="Pink tissue paper"/>
          <p:cNvSpPr txBox="1">
            <a:spLocks noChangeArrowheads="1"/>
          </p:cNvSpPr>
          <p:nvPr/>
        </p:nvSpPr>
        <p:spPr bwMode="auto">
          <a:xfrm>
            <a:off x="533400" y="1016000"/>
            <a:ext cx="78486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Verify the identity sin 3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3 sin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– 4 sin</a:t>
            </a:r>
            <a:r>
              <a:rPr lang="en-US" sz="3200" b="0">
                <a:latin typeface="Times New Roman" pitchFamily="18" charset="0"/>
              </a:rPr>
              <a:t>3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3389452" name="Text Box 12" descr="Pink tissue paper"/>
          <p:cNvSpPr txBox="1">
            <a:spLocks noChangeArrowheads="1"/>
          </p:cNvSpPr>
          <p:nvPr/>
        </p:nvSpPr>
        <p:spPr bwMode="auto">
          <a:xfrm>
            <a:off x="533400" y="2311400"/>
            <a:ext cx="35052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 3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sin (2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)</a:t>
            </a:r>
          </a:p>
        </p:txBody>
      </p:sp>
      <p:sp>
        <p:nvSpPr>
          <p:cNvPr id="3389453" name="Text Box 13" descr="Pink tissue paper"/>
          <p:cNvSpPr txBox="1">
            <a:spLocks noChangeArrowheads="1"/>
          </p:cNvSpPr>
          <p:nvPr/>
        </p:nvSpPr>
        <p:spPr bwMode="auto">
          <a:xfrm>
            <a:off x="1571625" y="2819400"/>
            <a:ext cx="72675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</a:t>
            </a:r>
            <a:r>
              <a:rPr lang="en-US" sz="3200" b="0" baseline="0" dirty="0">
                <a:solidFill>
                  <a:srgbClr val="00ADEE"/>
                </a:solidFill>
                <a:latin typeface="Times New Roman" pitchFamily="18" charset="0"/>
              </a:rPr>
              <a:t>sin 2</a:t>
            </a:r>
            <a:r>
              <a:rPr lang="en-US" sz="3200" b="0" i="1" baseline="0" dirty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solidFill>
                  <a:srgbClr val="00ADEE"/>
                </a:solidFill>
                <a:latin typeface="Times New Roman" pitchFamily="18" charset="0"/>
              </a:rPr>
              <a:t> </a:t>
            </a:r>
            <a:r>
              <a:rPr lang="en-US" sz="3200" b="0" baseline="0" dirty="0" err="1">
                <a:latin typeface="Times New Roman" pitchFamily="18" charset="0"/>
              </a:rPr>
              <a:t>cos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+ </a:t>
            </a:r>
            <a:r>
              <a:rPr lang="en-US" sz="3200" b="0" baseline="0" dirty="0" err="1">
                <a:solidFill>
                  <a:srgbClr val="EC008D"/>
                </a:solidFill>
                <a:latin typeface="Times New Roman" pitchFamily="18" charset="0"/>
              </a:rPr>
              <a:t>cos</a:t>
            </a:r>
            <a:r>
              <a:rPr lang="en-US" sz="3200" b="0" baseline="0" dirty="0">
                <a:solidFill>
                  <a:srgbClr val="EC008D"/>
                </a:solidFill>
                <a:latin typeface="Times New Roman" pitchFamily="18" charset="0"/>
              </a:rPr>
              <a:t> 2</a:t>
            </a:r>
            <a:r>
              <a:rPr lang="en-US" sz="3200" b="0" i="1" baseline="0" dirty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solidFill>
                  <a:srgbClr val="EC008D"/>
                </a:solidFill>
                <a:latin typeface="Times New Roman" pitchFamily="18" charset="0"/>
              </a:rPr>
              <a:t> </a:t>
            </a:r>
            <a:r>
              <a:rPr lang="en-US" sz="3200" b="0" baseline="0" dirty="0">
                <a:latin typeface="Times New Roman" pitchFamily="18" charset="0"/>
              </a:rPr>
              <a:t>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endParaRPr lang="en-US" sz="3200" b="0" baseline="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(</a:t>
            </a:r>
            <a:r>
              <a:rPr lang="en-US" sz="3200" b="0" baseline="0" dirty="0">
                <a:solidFill>
                  <a:srgbClr val="00ADEE"/>
                </a:solidFill>
                <a:latin typeface="Times New Roman" pitchFamily="18" charset="0"/>
              </a:rPr>
              <a:t>2 sin </a:t>
            </a:r>
            <a:r>
              <a:rPr lang="en-US" sz="3200" b="0" i="1" baseline="0" dirty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solidFill>
                  <a:srgbClr val="00ADEE"/>
                </a:solidFill>
                <a:latin typeface="Times New Roman" pitchFamily="18" charset="0"/>
              </a:rPr>
              <a:t> </a:t>
            </a:r>
            <a:r>
              <a:rPr lang="en-US" sz="3200" b="0" baseline="0" dirty="0" err="1">
                <a:solidFill>
                  <a:srgbClr val="00ADEE"/>
                </a:solidFill>
                <a:latin typeface="Times New Roman" pitchFamily="18" charset="0"/>
              </a:rPr>
              <a:t>cos</a:t>
            </a:r>
            <a:r>
              <a:rPr lang="en-US" sz="3200" b="0" baseline="0" dirty="0">
                <a:solidFill>
                  <a:srgbClr val="00ADEE"/>
                </a:solidFill>
                <a:latin typeface="Times New Roman" pitchFamily="18" charset="0"/>
              </a:rPr>
              <a:t> </a:t>
            </a:r>
            <a:r>
              <a:rPr lang="en-US" sz="3200" b="0" i="1" baseline="0" dirty="0">
                <a:solidFill>
                  <a:srgbClr val="00ADEE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) </a:t>
            </a:r>
            <a:r>
              <a:rPr lang="en-US" sz="3200" b="0" baseline="0" dirty="0" err="1">
                <a:latin typeface="Times New Roman" pitchFamily="18" charset="0"/>
              </a:rPr>
              <a:t>cos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+ (</a:t>
            </a:r>
            <a:r>
              <a:rPr lang="en-US" sz="3200" b="0" baseline="0" dirty="0">
                <a:solidFill>
                  <a:srgbClr val="EC008D"/>
                </a:solidFill>
                <a:latin typeface="Times New Roman" pitchFamily="18" charset="0"/>
              </a:rPr>
              <a:t>1 – 2 sin</a:t>
            </a:r>
            <a:r>
              <a:rPr lang="en-US" sz="3200" b="0" dirty="0">
                <a:solidFill>
                  <a:srgbClr val="EC008D"/>
                </a:solidFill>
                <a:latin typeface="Times New Roman" pitchFamily="18" charset="0"/>
              </a:rPr>
              <a:t>2</a:t>
            </a:r>
            <a:r>
              <a:rPr lang="en-US" sz="3200" b="0" baseline="0" dirty="0">
                <a:solidFill>
                  <a:srgbClr val="EC008D"/>
                </a:solidFill>
                <a:latin typeface="Times New Roman" pitchFamily="18" charset="0"/>
              </a:rPr>
              <a:t> </a:t>
            </a:r>
            <a:r>
              <a:rPr lang="en-US" sz="3200" b="0" i="1" baseline="0" dirty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)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endParaRPr lang="en-US" sz="3200" b="0" baseline="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2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baseline="0" dirty="0">
                <a:solidFill>
                  <a:srgbClr val="418E33"/>
                </a:solidFill>
                <a:latin typeface="Times New Roman" pitchFamily="18" charset="0"/>
              </a:rPr>
              <a:t>cos</a:t>
            </a:r>
            <a:r>
              <a:rPr lang="en-US" sz="3200" b="0" dirty="0">
                <a:solidFill>
                  <a:srgbClr val="418E33"/>
                </a:solidFill>
                <a:latin typeface="Times New Roman" pitchFamily="18" charset="0"/>
              </a:rPr>
              <a:t>2</a:t>
            </a:r>
            <a:r>
              <a:rPr lang="en-US" sz="3200" b="0" baseline="0" dirty="0">
                <a:solidFill>
                  <a:srgbClr val="418E33"/>
                </a:solidFill>
                <a:latin typeface="Times New Roman" pitchFamily="18" charset="0"/>
              </a:rPr>
              <a:t> </a:t>
            </a:r>
            <a:r>
              <a:rPr lang="en-US" sz="3200" b="0" i="1" baseline="0" dirty="0">
                <a:solidFill>
                  <a:srgbClr val="418E33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+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– 2 sin</a:t>
            </a:r>
            <a:r>
              <a:rPr lang="en-US" sz="3200" b="0" dirty="0">
                <a:latin typeface="Times New Roman" pitchFamily="18" charset="0"/>
              </a:rPr>
              <a:t>3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endParaRPr lang="en-US" sz="3200" b="0" baseline="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2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(</a:t>
            </a:r>
            <a:r>
              <a:rPr lang="en-US" sz="3200" b="0" baseline="0" dirty="0">
                <a:solidFill>
                  <a:srgbClr val="418E33"/>
                </a:solidFill>
                <a:latin typeface="Times New Roman" pitchFamily="18" charset="0"/>
              </a:rPr>
              <a:t>1 – sin</a:t>
            </a:r>
            <a:r>
              <a:rPr lang="en-US" sz="3200" b="0" dirty="0">
                <a:solidFill>
                  <a:srgbClr val="418E33"/>
                </a:solidFill>
                <a:latin typeface="Times New Roman" pitchFamily="18" charset="0"/>
              </a:rPr>
              <a:t>2</a:t>
            </a:r>
            <a:r>
              <a:rPr lang="en-US" sz="3200" b="0" baseline="0" dirty="0">
                <a:solidFill>
                  <a:srgbClr val="418E33"/>
                </a:solidFill>
                <a:latin typeface="Times New Roman" pitchFamily="18" charset="0"/>
              </a:rPr>
              <a:t> </a:t>
            </a:r>
            <a:r>
              <a:rPr lang="en-US" sz="3200" b="0" i="1" baseline="0" dirty="0">
                <a:solidFill>
                  <a:srgbClr val="418E33"/>
                </a:solidFill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) +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– 2 sin</a:t>
            </a:r>
            <a:r>
              <a:rPr lang="en-US" sz="3200" b="0" dirty="0">
                <a:latin typeface="Times New Roman" pitchFamily="18" charset="0"/>
              </a:rPr>
              <a:t>3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endParaRPr lang="en-US" sz="3200" b="0" baseline="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2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– 2 sin</a:t>
            </a:r>
            <a:r>
              <a:rPr lang="en-US" sz="3200" b="0" dirty="0">
                <a:latin typeface="Times New Roman" pitchFamily="18" charset="0"/>
              </a:rPr>
              <a:t>3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+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– 2 sin</a:t>
            </a:r>
            <a:r>
              <a:rPr lang="en-US" sz="3200" b="0" dirty="0">
                <a:latin typeface="Times New Roman" pitchFamily="18" charset="0"/>
              </a:rPr>
              <a:t>3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endParaRPr lang="en-US" sz="3200" b="0" baseline="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sz="3200" b="0" baseline="0" dirty="0">
                <a:latin typeface="Times New Roman" pitchFamily="18" charset="0"/>
              </a:rPr>
              <a:t>= 3 sin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  <a:r>
              <a:rPr lang="en-US" sz="3200" b="0" baseline="0" dirty="0">
                <a:latin typeface="Times New Roman" pitchFamily="18" charset="0"/>
              </a:rPr>
              <a:t> – 4 sin</a:t>
            </a:r>
            <a:r>
              <a:rPr lang="en-US" sz="3200" b="0" dirty="0">
                <a:latin typeface="Times New Roman" pitchFamily="18" charset="0"/>
              </a:rPr>
              <a:t>3</a:t>
            </a:r>
            <a:r>
              <a:rPr lang="en-US" sz="3200" b="0" baseline="0" dirty="0">
                <a:latin typeface="Times New Roman" pitchFamily="18" charset="0"/>
              </a:rPr>
              <a:t> </a:t>
            </a:r>
            <a:r>
              <a:rPr lang="en-US" sz="3200" b="0" i="1" baseline="0" dirty="0">
                <a:latin typeface="Times New Roman" pitchFamily="18" charset="0"/>
              </a:rPr>
              <a:t>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05600" y="16764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choose the sine-squared form since we’re looking for a sine-cubed term.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5029200" y="2641600"/>
            <a:ext cx="1524000" cy="33020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6553200" y="2971800"/>
            <a:ext cx="381000" cy="45720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15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892808"/>
            <a:ext cx="7022592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9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4F264-5A50-440A-B28D-5F40447AFDF9}" type="slidenum">
              <a:rPr lang="en-US"/>
              <a:pPr/>
              <a:t>16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10668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Omit: POWER </a:t>
            </a:r>
            <a:r>
              <a:rPr lang="en-US" dirty="0">
                <a:latin typeface="Arial Narrow" pitchFamily="34" charset="0"/>
              </a:rPr>
              <a:t>REDUCING FORMULAS</a:t>
            </a:r>
          </a:p>
        </p:txBody>
      </p:sp>
      <p:graphicFrame>
        <p:nvGraphicFramePr>
          <p:cNvPr id="3368964" name="Object 4" descr="Pink tissue paper"/>
          <p:cNvGraphicFramePr>
            <a:graphicFrameLocks noChangeAspect="1"/>
          </p:cNvGraphicFramePr>
          <p:nvPr/>
        </p:nvGraphicFramePr>
        <p:xfrm>
          <a:off x="2882900" y="1854200"/>
          <a:ext cx="2946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009" name="Equation" r:id="rId4" imgW="2946400" imgH="939800" progId="Equation.DSMT4">
                  <p:embed/>
                </p:oleObj>
              </mc:Choice>
              <mc:Fallback>
                <p:oleObj name="Equation" r:id="rId4" imgW="2946400" imgH="939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900" y="1854200"/>
                        <a:ext cx="2946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8965" name="Object 5" descr="Pink tissue paper"/>
          <p:cNvGraphicFramePr>
            <a:graphicFrameLocks noChangeAspect="1"/>
          </p:cNvGraphicFramePr>
          <p:nvPr/>
        </p:nvGraphicFramePr>
        <p:xfrm>
          <a:off x="2844800" y="3403600"/>
          <a:ext cx="3022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010" name="Equation" r:id="rId7" imgW="3022600" imgH="939800" progId="Equation.DSMT4">
                  <p:embed/>
                </p:oleObj>
              </mc:Choice>
              <mc:Fallback>
                <p:oleObj name="Equation" r:id="rId7" imgW="3022600" imgH="939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3403600"/>
                        <a:ext cx="3022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8966" name="Object 6" descr="Pink tissue paper"/>
          <p:cNvGraphicFramePr>
            <a:graphicFrameLocks noChangeAspect="1"/>
          </p:cNvGraphicFramePr>
          <p:nvPr/>
        </p:nvGraphicFramePr>
        <p:xfrm>
          <a:off x="2863850" y="4953000"/>
          <a:ext cx="2984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011" name="Equation" r:id="rId9" imgW="2984500" imgH="939800" progId="Equation.DSMT4">
                  <p:embed/>
                </p:oleObj>
              </mc:Choice>
              <mc:Fallback>
                <p:oleObj name="Equation" r:id="rId9" imgW="29845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4953000"/>
                        <a:ext cx="2984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17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22860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</a:t>
            </a:r>
            <a:r>
              <a:rPr lang="en-US" baseline="0" dirty="0" smtClean="0"/>
              <a:t> 4 and 5 omitted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17D3-CA9F-4693-894D-82E92271539E}" type="slidenum">
              <a:rPr lang="en-US"/>
              <a:pPr/>
              <a:t>18</a:t>
            </a:fld>
            <a:endParaRPr lang="en-CA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HALF-ANGLE FORMULAS</a:t>
            </a:r>
          </a:p>
        </p:txBody>
      </p:sp>
      <p:graphicFrame>
        <p:nvGraphicFramePr>
          <p:cNvPr id="3375108" name="Object 4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788229"/>
              </p:ext>
            </p:extLst>
          </p:nvPr>
        </p:nvGraphicFramePr>
        <p:xfrm>
          <a:off x="740229" y="1389743"/>
          <a:ext cx="3175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165" name="Equation" r:id="rId4" imgW="3174840" imgH="1066680" progId="Equation.DSMT4">
                  <p:embed/>
                </p:oleObj>
              </mc:Choice>
              <mc:Fallback>
                <p:oleObj name="Equation" r:id="rId4" imgW="3174840" imgH="10666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229" y="1389743"/>
                        <a:ext cx="3175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5109" name="Object 5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8930598"/>
              </p:ext>
            </p:extLst>
          </p:nvPr>
        </p:nvGraphicFramePr>
        <p:xfrm>
          <a:off x="4937579" y="1371600"/>
          <a:ext cx="3238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166" name="Equation" r:id="rId7" imgW="3238200" imgH="1066680" progId="Equation.DSMT4">
                  <p:embed/>
                </p:oleObj>
              </mc:Choice>
              <mc:Fallback>
                <p:oleObj name="Equation" r:id="rId7" imgW="3238200" imgH="106668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579" y="1371600"/>
                        <a:ext cx="3238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5110" name="Object 6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180496"/>
              </p:ext>
            </p:extLst>
          </p:nvPr>
        </p:nvGraphicFramePr>
        <p:xfrm>
          <a:off x="2667000" y="2654300"/>
          <a:ext cx="3213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167" name="Equation" r:id="rId9" imgW="3213000" imgH="1079280" progId="Equation.DSMT4">
                  <p:embed/>
                </p:oleObj>
              </mc:Choice>
              <mc:Fallback>
                <p:oleObj name="Equation" r:id="rId9" imgW="3213000" imgH="10792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654300"/>
                        <a:ext cx="32131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5111" name="Rectangle 7" descr="Pink tissue paper"/>
          <p:cNvSpPr>
            <a:spLocks noChangeArrowheads="1"/>
          </p:cNvSpPr>
          <p:nvPr/>
        </p:nvSpPr>
        <p:spPr bwMode="auto">
          <a:xfrm>
            <a:off x="762000" y="3810000"/>
            <a:ext cx="7924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3200" b="0" baseline="0" dirty="0">
                <a:latin typeface="Times New Roman" pitchFamily="18" charset="0"/>
              </a:rPr>
              <a:t>The sign, + or –, depends on the quadrant in which      lies</a:t>
            </a:r>
            <a:r>
              <a:rPr lang="en-US" sz="3200" b="0" baseline="0" dirty="0" smtClean="0">
                <a:latin typeface="Times New Roman" pitchFamily="18" charset="0"/>
              </a:rPr>
              <a:t>. (Know this detail about sign.)</a:t>
            </a:r>
            <a:endParaRPr lang="en-US" sz="3200" b="0" baseline="0" dirty="0">
              <a:latin typeface="Times New Roman" pitchFamily="18" charset="0"/>
            </a:endParaRPr>
          </a:p>
        </p:txBody>
      </p:sp>
      <p:graphicFrame>
        <p:nvGraphicFramePr>
          <p:cNvPr id="3375112" name="Object 8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652824"/>
              </p:ext>
            </p:extLst>
          </p:nvPr>
        </p:nvGraphicFramePr>
        <p:xfrm>
          <a:off x="1981200" y="4394200"/>
          <a:ext cx="304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168" name="Equation" r:id="rId11" imgW="304800" imgH="939800" progId="Equation.DSMT4">
                  <p:embed/>
                </p:oleObj>
              </mc:Choice>
              <mc:Fallback>
                <p:oleObj name="Equation" r:id="rId11" imgW="304800" imgH="939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394200"/>
                        <a:ext cx="304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1200" y="5562600"/>
            <a:ext cx="5767388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You will be provided with these three half-angle</a:t>
            </a:r>
            <a:r>
              <a:rPr lang="en-US" sz="4000" baseline="0" dirty="0" smtClean="0"/>
              <a:t> </a:t>
            </a:r>
            <a:r>
              <a:rPr lang="en-US" sz="4000" dirty="0" smtClean="0"/>
              <a:t>formulas.</a:t>
            </a:r>
            <a:endParaRPr lang="en-US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CC771-FC8C-4726-A6C6-C9F379FBD849}" type="slidenum">
              <a:rPr lang="en-US"/>
              <a:pPr/>
              <a:t>19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7715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377155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Half-Angle Formulas</a:t>
            </a:r>
          </a:p>
        </p:txBody>
      </p:sp>
      <p:sp>
        <p:nvSpPr>
          <p:cNvPr id="3377156" name="Text Box 4" descr="Pink tissue paper"/>
          <p:cNvSpPr txBox="1">
            <a:spLocks noChangeArrowheads="1"/>
          </p:cNvSpPr>
          <p:nvPr/>
        </p:nvSpPr>
        <p:spPr bwMode="auto">
          <a:xfrm>
            <a:off x="457200" y="1016000"/>
            <a:ext cx="78486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Use a half-angle formula to find the exact value of  cos</a:t>
            </a:r>
            <a:r>
              <a:rPr lang="en-US" sz="1600" b="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157.5º.</a:t>
            </a:r>
          </a:p>
        </p:txBody>
      </p:sp>
      <p:graphicFrame>
        <p:nvGraphicFramePr>
          <p:cNvPr id="3377157" name="Object 5" descr="Pink tissue paper"/>
          <p:cNvGraphicFramePr>
            <a:graphicFrameLocks noChangeAspect="1"/>
          </p:cNvGraphicFramePr>
          <p:nvPr/>
        </p:nvGraphicFramePr>
        <p:xfrm>
          <a:off x="4343400" y="3422650"/>
          <a:ext cx="4343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235" name="Equation" r:id="rId5" imgW="4343400" imgH="952200" progId="Equation.DSMT4">
                  <p:embed/>
                </p:oleObj>
              </mc:Choice>
              <mc:Fallback>
                <p:oleObj name="Equation" r:id="rId5" imgW="4343400" imgH="9522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422650"/>
                        <a:ext cx="4343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7159" name="Text Box 7" descr="Pink tissue paper"/>
          <p:cNvSpPr txBox="1">
            <a:spLocks noChangeArrowheads="1"/>
          </p:cNvSpPr>
          <p:nvPr/>
        </p:nvSpPr>
        <p:spPr bwMode="auto">
          <a:xfrm>
            <a:off x="457200" y="220980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377161" name="Object 9" descr="Pink tissue paper"/>
          <p:cNvGraphicFramePr>
            <a:graphicFrameLocks noChangeAspect="1"/>
          </p:cNvGraphicFramePr>
          <p:nvPr/>
        </p:nvGraphicFramePr>
        <p:xfrm>
          <a:off x="531813" y="2660650"/>
          <a:ext cx="8231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236" name="Equation" r:id="rId7" imgW="8229600" imgH="939800" progId="Equation.DSMT4">
                  <p:embed/>
                </p:oleObj>
              </mc:Choice>
              <mc:Fallback>
                <p:oleObj name="Equation" r:id="rId7" imgW="82296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2660650"/>
                        <a:ext cx="8231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7162" name="Object 10" descr="Pink tissue paper"/>
          <p:cNvGraphicFramePr>
            <a:graphicFrameLocks noChangeAspect="1"/>
          </p:cNvGraphicFramePr>
          <p:nvPr/>
        </p:nvGraphicFramePr>
        <p:xfrm>
          <a:off x="533400" y="3429000"/>
          <a:ext cx="3403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237" name="Equation" r:id="rId9" imgW="3403600" imgH="939800" progId="Equation.DSMT4">
                  <p:embed/>
                </p:oleObj>
              </mc:Choice>
              <mc:Fallback>
                <p:oleObj name="Equation" r:id="rId9" imgW="3403600" imgH="939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429000"/>
                        <a:ext cx="3403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7163" name="Object 11" descr="Pink tissue paper"/>
          <p:cNvGraphicFramePr>
            <a:graphicFrameLocks noChangeAspect="1"/>
          </p:cNvGraphicFramePr>
          <p:nvPr/>
        </p:nvGraphicFramePr>
        <p:xfrm>
          <a:off x="2476500" y="4368800"/>
          <a:ext cx="3454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238" name="Equation" r:id="rId11" imgW="3454400" imgH="939800" progId="Equation.DSMT4">
                  <p:embed/>
                </p:oleObj>
              </mc:Choice>
              <mc:Fallback>
                <p:oleObj name="Equation" r:id="rId11" imgW="3454400" imgH="9398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4368800"/>
                        <a:ext cx="3454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7164" name="Object 12" descr="Pink tissue paper"/>
          <p:cNvGraphicFramePr>
            <a:graphicFrameLocks noChangeAspect="1"/>
          </p:cNvGraphicFramePr>
          <p:nvPr/>
        </p:nvGraphicFramePr>
        <p:xfrm>
          <a:off x="4191000" y="5473700"/>
          <a:ext cx="27813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239" name="Equation" r:id="rId13" imgW="2781000" imgH="1066680" progId="Equation.DSMT4">
                  <p:embed/>
                </p:oleObj>
              </mc:Choice>
              <mc:Fallback>
                <p:oleObj name="Equation" r:id="rId13" imgW="2781000" imgH="106668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473700"/>
                        <a:ext cx="27813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028543" y="4499429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Important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4648200" y="5308600"/>
            <a:ext cx="228600" cy="482600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74CBA-C4CA-4B9A-BB4F-EAFC28441CEA}" type="slidenum">
              <a:rPr lang="en-US"/>
              <a:pPr/>
              <a:t>20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792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379203" name="Text Box 3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379204" name="Object 4" descr="Pink tissue paper"/>
          <p:cNvGraphicFramePr>
            <a:graphicFrameLocks noChangeAspect="1"/>
          </p:cNvGraphicFramePr>
          <p:nvPr/>
        </p:nvGraphicFramePr>
        <p:xfrm>
          <a:off x="1263650" y="2368550"/>
          <a:ext cx="2590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65" name="Equation" r:id="rId5" imgW="2590560" imgH="1066680" progId="Equation.DSMT4">
                  <p:embed/>
                </p:oleObj>
              </mc:Choice>
              <mc:Fallback>
                <p:oleObj name="Equation" r:id="rId5" imgW="2590560" imgH="106668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2368550"/>
                        <a:ext cx="2590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205" name="Object 5" descr="Pink tissue paper"/>
          <p:cNvGraphicFramePr>
            <a:graphicFrameLocks noChangeAspect="1"/>
          </p:cNvGraphicFramePr>
          <p:nvPr/>
        </p:nvGraphicFramePr>
        <p:xfrm>
          <a:off x="4254500" y="1612900"/>
          <a:ext cx="28448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66" name="Equation" r:id="rId7" imgW="2844720" imgH="1828800" progId="Equation.DSMT4">
                  <p:embed/>
                </p:oleObj>
              </mc:Choice>
              <mc:Fallback>
                <p:oleObj name="Equation" r:id="rId7" imgW="2844720" imgH="1828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0" y="1612900"/>
                        <a:ext cx="28448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206" name="Object 6" descr="Pink tissue paper"/>
          <p:cNvGraphicFramePr>
            <a:graphicFrameLocks noChangeAspect="1"/>
          </p:cNvGraphicFramePr>
          <p:nvPr/>
        </p:nvGraphicFramePr>
        <p:xfrm>
          <a:off x="1238250" y="4133850"/>
          <a:ext cx="23495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67" name="Equation" r:id="rId9" imgW="2349360" imgH="1320480" progId="Equation.DSMT4">
                  <p:embed/>
                </p:oleObj>
              </mc:Choice>
              <mc:Fallback>
                <p:oleObj name="Equation" r:id="rId9" imgW="2349360" imgH="13204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4133850"/>
                        <a:ext cx="2349500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207" name="Object 7" descr="Pink tissue paper"/>
          <p:cNvGraphicFramePr>
            <a:graphicFrameLocks noChangeAspect="1"/>
          </p:cNvGraphicFramePr>
          <p:nvPr/>
        </p:nvGraphicFramePr>
        <p:xfrm>
          <a:off x="3930650" y="4235450"/>
          <a:ext cx="21209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68" name="Equation" r:id="rId11" imgW="2120900" imgH="1117600" progId="Equation.DSMT4">
                  <p:embed/>
                </p:oleObj>
              </mc:Choice>
              <mc:Fallback>
                <p:oleObj name="Equation" r:id="rId11" imgW="2120900" imgH="11176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650" y="4235450"/>
                        <a:ext cx="21209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208" name="Rectangle 8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Half-Angle Formulas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21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" y="795528"/>
            <a:ext cx="7168896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773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22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88136"/>
            <a:ext cx="7315200" cy="46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356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23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" y="2331720"/>
            <a:ext cx="7333488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169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24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4200" y="2971800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Omit Example 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324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A649-24D2-4397-BAB8-CB20ABA08AB8}" type="slidenum">
              <a:rPr lang="en-US"/>
              <a:pPr/>
              <a:t>25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812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381251" name="Text Box 3" descr="Pink tissue paper"/>
          <p:cNvSpPr txBox="1">
            <a:spLocks noChangeArrowheads="1"/>
          </p:cNvSpPr>
          <p:nvPr/>
        </p:nvSpPr>
        <p:spPr bwMode="auto">
          <a:xfrm>
            <a:off x="609600" y="1244600"/>
            <a:ext cx="8229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all solutions in the interval [0, 2</a:t>
            </a:r>
            <a:r>
              <a:rPr lang="en-US" sz="3200" b="0" i="1" baseline="0">
                <a:latin typeface="Times New Roman" pitchFamily="18" charset="0"/>
              </a:rPr>
              <a:t>π</a:t>
            </a:r>
            <a:r>
              <a:rPr lang="en-US" sz="3200" b="0" baseline="0">
                <a:latin typeface="Times New Roman" pitchFamily="18" charset="0"/>
              </a:rPr>
              <a:t>) of the equation </a:t>
            </a:r>
          </a:p>
        </p:txBody>
      </p:sp>
      <p:graphicFrame>
        <p:nvGraphicFramePr>
          <p:cNvPr id="3381252" name="Object 4" descr="Pink tissue paper"/>
          <p:cNvGraphicFramePr>
            <a:graphicFrameLocks noChangeAspect="1"/>
          </p:cNvGraphicFramePr>
          <p:nvPr/>
        </p:nvGraphicFramePr>
        <p:xfrm>
          <a:off x="2286000" y="1866900"/>
          <a:ext cx="3073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3" name="Equation" r:id="rId5" imgW="3073400" imgH="431800" progId="Equation.DSMT4">
                  <p:embed/>
                </p:oleObj>
              </mc:Choice>
              <mc:Fallback>
                <p:oleObj name="Equation" r:id="rId5" imgW="30734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66900"/>
                        <a:ext cx="3073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254" name="Text Box 6" descr="Pink tissue paper"/>
          <p:cNvSpPr txBox="1">
            <a:spLocks noChangeArrowheads="1"/>
          </p:cNvSpPr>
          <p:nvPr/>
        </p:nvSpPr>
        <p:spPr bwMode="auto">
          <a:xfrm>
            <a:off x="609600" y="244475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381255" name="Object 7" descr="Pink tissue paper"/>
          <p:cNvGraphicFramePr>
            <a:graphicFrameLocks noChangeAspect="1"/>
          </p:cNvGraphicFramePr>
          <p:nvPr/>
        </p:nvGraphicFramePr>
        <p:xfrm>
          <a:off x="2781300" y="2946400"/>
          <a:ext cx="2933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4" name="Equation" r:id="rId7" imgW="2933640" imgH="355320" progId="Equation.DSMT4">
                  <p:embed/>
                </p:oleObj>
              </mc:Choice>
              <mc:Fallback>
                <p:oleObj name="Equation" r:id="rId7" imgW="2933640" imgH="3553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2946400"/>
                        <a:ext cx="2933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256" name="Object 8" descr="Pink tissue paper"/>
          <p:cNvGraphicFramePr>
            <a:graphicFrameLocks noChangeAspect="1"/>
          </p:cNvGraphicFramePr>
          <p:nvPr/>
        </p:nvGraphicFramePr>
        <p:xfrm>
          <a:off x="914400" y="3443288"/>
          <a:ext cx="4800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5" name="Equation" r:id="rId9" imgW="4800600" imgH="660240" progId="Equation.DSMT4">
                  <p:embed/>
                </p:oleObj>
              </mc:Choice>
              <mc:Fallback>
                <p:oleObj name="Equation" r:id="rId9" imgW="4800600" imgH="6602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43288"/>
                        <a:ext cx="48006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257" name="Object 9" descr="Pink tissue paper"/>
          <p:cNvGraphicFramePr>
            <a:graphicFrameLocks noChangeAspect="1"/>
          </p:cNvGraphicFramePr>
          <p:nvPr/>
        </p:nvGraphicFramePr>
        <p:xfrm>
          <a:off x="1219200" y="4133850"/>
          <a:ext cx="4508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6" name="Equation" r:id="rId11" imgW="4508500" imgH="431800" progId="Equation.DSMT4">
                  <p:embed/>
                </p:oleObj>
              </mc:Choice>
              <mc:Fallback>
                <p:oleObj name="Equation" r:id="rId11" imgW="4508500" imgH="431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33850"/>
                        <a:ext cx="45085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258" name="Object 10" descr="Pink tissue paper"/>
          <p:cNvGraphicFramePr>
            <a:graphicFrameLocks noChangeAspect="1"/>
          </p:cNvGraphicFramePr>
          <p:nvPr/>
        </p:nvGraphicFramePr>
        <p:xfrm>
          <a:off x="2827338" y="4729163"/>
          <a:ext cx="2921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7" name="Equation" r:id="rId13" imgW="2921000" imgH="431800" progId="Equation.DSMT4">
                  <p:embed/>
                </p:oleObj>
              </mc:Choice>
              <mc:Fallback>
                <p:oleObj name="Equation" r:id="rId13" imgW="2921000" imgH="431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4729163"/>
                        <a:ext cx="2921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259" name="Object 11" descr="Pink tissue paper"/>
          <p:cNvGraphicFramePr>
            <a:graphicFrameLocks noChangeAspect="1"/>
          </p:cNvGraphicFramePr>
          <p:nvPr/>
        </p:nvGraphicFramePr>
        <p:xfrm>
          <a:off x="2347913" y="5300663"/>
          <a:ext cx="3403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8" name="Equation" r:id="rId15" imgW="3403440" imgH="660240" progId="Equation.DSMT4">
                  <p:embed/>
                </p:oleObj>
              </mc:Choice>
              <mc:Fallback>
                <p:oleObj name="Equation" r:id="rId15" imgW="3403440" imgH="6602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5300663"/>
                        <a:ext cx="34036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260" name="Object 12" descr="Pink tissue paper"/>
          <p:cNvGraphicFramePr>
            <a:graphicFrameLocks noChangeAspect="1"/>
          </p:cNvGraphicFramePr>
          <p:nvPr/>
        </p:nvGraphicFramePr>
        <p:xfrm>
          <a:off x="679450" y="5988050"/>
          <a:ext cx="5080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59" name="Equation" r:id="rId17" imgW="5079960" imgH="558720" progId="Equation.DSMT4">
                  <p:embed/>
                </p:oleObj>
              </mc:Choice>
              <mc:Fallback>
                <p:oleObj name="Equation" r:id="rId17" imgW="5079960" imgH="55872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5988050"/>
                        <a:ext cx="50800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261" name="Rectangle 13"/>
          <p:cNvSpPr>
            <a:spLocks noChangeArrowheads="1"/>
          </p:cNvSpPr>
          <p:nvPr/>
        </p:nvSpPr>
        <p:spPr bwMode="auto">
          <a:xfrm>
            <a:off x="2817813" y="228600"/>
            <a:ext cx="6021387" cy="8366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Trigonometric Equation Involving Multiple Angles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008F1-7AC0-477C-911C-0A3E241E634F}" type="slidenum">
              <a:rPr lang="en-US"/>
              <a:pPr/>
              <a:t>26</a:t>
            </a:fld>
            <a:endParaRPr lang="en-CA"/>
          </a:p>
        </p:txBody>
      </p:sp>
      <p:sp>
        <p:nvSpPr>
          <p:cNvPr id="2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832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383299" name="Text Box 3" descr="Pink tissue paper"/>
          <p:cNvSpPr txBox="1">
            <a:spLocks noChangeArrowheads="1"/>
          </p:cNvSpPr>
          <p:nvPr/>
        </p:nvSpPr>
        <p:spPr bwMode="auto">
          <a:xfrm>
            <a:off x="533400" y="106680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383300" name="Rectangle 4"/>
          <p:cNvSpPr>
            <a:spLocks noChangeArrowheads="1"/>
          </p:cNvSpPr>
          <p:nvPr/>
        </p:nvSpPr>
        <p:spPr bwMode="auto">
          <a:xfrm>
            <a:off x="2817813" y="228600"/>
            <a:ext cx="6021387" cy="8366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Trigonometric Equation Involving Multiple Angles</a:t>
            </a:r>
          </a:p>
        </p:txBody>
      </p:sp>
      <p:graphicFrame>
        <p:nvGraphicFramePr>
          <p:cNvPr id="3383301" name="Object 5" descr="Pink tissue paper"/>
          <p:cNvGraphicFramePr>
            <a:graphicFrameLocks noChangeAspect="1"/>
          </p:cNvGraphicFramePr>
          <p:nvPr/>
        </p:nvGraphicFramePr>
        <p:xfrm>
          <a:off x="609600" y="1828800"/>
          <a:ext cx="1384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87" name="Equation" r:id="rId5" imgW="1384300" imgH="342900" progId="Equation.DSMT4">
                  <p:embed/>
                </p:oleObj>
              </mc:Choice>
              <mc:Fallback>
                <p:oleObj name="Equation" r:id="rId5" imgW="1384300" imgH="3429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1384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02" name="Object 6" descr="Pink tissue paper"/>
          <p:cNvGraphicFramePr>
            <a:graphicFrameLocks noChangeAspect="1"/>
          </p:cNvGraphicFramePr>
          <p:nvPr/>
        </p:nvGraphicFramePr>
        <p:xfrm>
          <a:off x="2895600" y="1828800"/>
          <a:ext cx="2159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88" name="Equation" r:id="rId7" imgW="2159000" imgH="342900" progId="Equation.DSMT4">
                  <p:embed/>
                </p:oleObj>
              </mc:Choice>
              <mc:Fallback>
                <p:oleObj name="Equation" r:id="rId7" imgW="2159000" imgH="3429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828800"/>
                        <a:ext cx="2159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03" name="Object 7" descr="Pink tissue paper"/>
          <p:cNvGraphicFramePr>
            <a:graphicFrameLocks noChangeAspect="1"/>
          </p:cNvGraphicFramePr>
          <p:nvPr/>
        </p:nvGraphicFramePr>
        <p:xfrm>
          <a:off x="6375400" y="1828800"/>
          <a:ext cx="2159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89" name="Equation" r:id="rId9" imgW="2159000" imgH="342900" progId="Equation.DSMT4">
                  <p:embed/>
                </p:oleObj>
              </mc:Choice>
              <mc:Fallback>
                <p:oleObj name="Equation" r:id="rId9" imgW="2159000" imgH="3429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5400" y="1828800"/>
                        <a:ext cx="2159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304" name="Rectangle 8" descr="Pink tissue paper"/>
          <p:cNvSpPr>
            <a:spLocks noChangeArrowheads="1"/>
          </p:cNvSpPr>
          <p:nvPr/>
        </p:nvSpPr>
        <p:spPr bwMode="auto">
          <a:xfrm>
            <a:off x="2133600" y="1701800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or</a:t>
            </a:r>
          </a:p>
        </p:txBody>
      </p:sp>
      <p:sp>
        <p:nvSpPr>
          <p:cNvPr id="3383305" name="Rectangle 9" descr="Pink tissue paper"/>
          <p:cNvSpPr>
            <a:spLocks noChangeArrowheads="1"/>
          </p:cNvSpPr>
          <p:nvPr/>
        </p:nvSpPr>
        <p:spPr bwMode="auto">
          <a:xfrm>
            <a:off x="5257800" y="1701800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or</a:t>
            </a:r>
          </a:p>
        </p:txBody>
      </p:sp>
      <p:sp>
        <p:nvSpPr>
          <p:cNvPr id="3383306" name="Line 10"/>
          <p:cNvSpPr>
            <a:spLocks noChangeShapeType="1"/>
          </p:cNvSpPr>
          <p:nvPr/>
        </p:nvSpPr>
        <p:spPr bwMode="auto">
          <a:xfrm>
            <a:off x="2386013" y="2209800"/>
            <a:ext cx="0" cy="3314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3307" name="Line 11"/>
          <p:cNvSpPr>
            <a:spLocks noChangeShapeType="1"/>
          </p:cNvSpPr>
          <p:nvPr/>
        </p:nvSpPr>
        <p:spPr bwMode="auto">
          <a:xfrm>
            <a:off x="5524500" y="2209800"/>
            <a:ext cx="0" cy="3314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383308" name="Object 12" descr="Pink tissue paper"/>
          <p:cNvGraphicFramePr>
            <a:graphicFrameLocks noChangeAspect="1"/>
          </p:cNvGraphicFramePr>
          <p:nvPr/>
        </p:nvGraphicFramePr>
        <p:xfrm>
          <a:off x="609600" y="2590800"/>
          <a:ext cx="1384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0" name="Equation" r:id="rId11" imgW="1384300" imgH="342900" progId="Equation.DSMT4">
                  <p:embed/>
                </p:oleObj>
              </mc:Choice>
              <mc:Fallback>
                <p:oleObj name="Equation" r:id="rId11" imgW="1384300" imgH="3429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90800"/>
                        <a:ext cx="1384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09" name="Object 13" descr="Pink tissue paper"/>
          <p:cNvGraphicFramePr>
            <a:graphicFrameLocks noChangeAspect="1"/>
          </p:cNvGraphicFramePr>
          <p:nvPr/>
        </p:nvGraphicFramePr>
        <p:xfrm>
          <a:off x="577850" y="4114800"/>
          <a:ext cx="1447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1" name="Equation" r:id="rId12" imgW="1447800" imgH="342900" progId="Equation.DSMT4">
                  <p:embed/>
                </p:oleObj>
              </mc:Choice>
              <mc:Fallback>
                <p:oleObj name="Equation" r:id="rId12" imgW="1447800" imgH="3429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4114800"/>
                        <a:ext cx="14478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0" name="Object 14" descr="Pink tissue paper"/>
          <p:cNvGraphicFramePr>
            <a:graphicFrameLocks noChangeAspect="1"/>
          </p:cNvGraphicFramePr>
          <p:nvPr/>
        </p:nvGraphicFramePr>
        <p:xfrm>
          <a:off x="609600" y="4876800"/>
          <a:ext cx="914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2" name="Equation" r:id="rId14" imgW="914400" imgH="342900" progId="Equation.DSMT4">
                  <p:embed/>
                </p:oleObj>
              </mc:Choice>
              <mc:Fallback>
                <p:oleObj name="Equation" r:id="rId14" imgW="914400" imgH="3429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876800"/>
                        <a:ext cx="914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1" name="Object 15" descr="Pink tissue paper"/>
          <p:cNvGraphicFramePr>
            <a:graphicFrameLocks noChangeAspect="1"/>
          </p:cNvGraphicFramePr>
          <p:nvPr/>
        </p:nvGraphicFramePr>
        <p:xfrm>
          <a:off x="3251200" y="2336800"/>
          <a:ext cx="1447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3" name="Equation" r:id="rId16" imgW="1447800" imgH="939800" progId="Equation.DSMT4">
                  <p:embed/>
                </p:oleObj>
              </mc:Choice>
              <mc:Fallback>
                <p:oleObj name="Equation" r:id="rId16" imgW="1447800" imgH="93980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2336800"/>
                        <a:ext cx="14478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2" name="Object 16" descr="Pink tissue paper"/>
          <p:cNvGraphicFramePr>
            <a:graphicFrameLocks noChangeAspect="1"/>
          </p:cNvGraphicFramePr>
          <p:nvPr/>
        </p:nvGraphicFramePr>
        <p:xfrm>
          <a:off x="2590800" y="3276600"/>
          <a:ext cx="1587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4" name="Equation" r:id="rId18" imgW="1587500" imgH="939800" progId="Equation.DSMT4">
                  <p:embed/>
                </p:oleObj>
              </mc:Choice>
              <mc:Fallback>
                <p:oleObj name="Equation" r:id="rId18" imgW="1587500" imgH="939800" progId="Equation.DSMT4">
                  <p:embed/>
                  <p:pic>
                    <p:nvPicPr>
                      <p:cNvPr id="0" name="Object 1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276600"/>
                        <a:ext cx="1587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3" name="Object 17" descr="Pink tissue paper"/>
          <p:cNvGraphicFramePr>
            <a:graphicFrameLocks noChangeAspect="1"/>
          </p:cNvGraphicFramePr>
          <p:nvPr/>
        </p:nvGraphicFramePr>
        <p:xfrm>
          <a:off x="2628900" y="4419600"/>
          <a:ext cx="2552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5" name="Equation" r:id="rId20" imgW="2552700" imgH="939800" progId="Equation.DSMT4">
                  <p:embed/>
                </p:oleObj>
              </mc:Choice>
              <mc:Fallback>
                <p:oleObj name="Equation" r:id="rId20" imgW="2552700" imgH="939800" progId="Equation.DSMT4">
                  <p:embed/>
                  <p:pic>
                    <p:nvPicPr>
                      <p:cNvPr id="0" name="Object 1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4419600"/>
                        <a:ext cx="2552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4" name="Object 18" descr="Pink tissue paper"/>
          <p:cNvGraphicFramePr>
            <a:graphicFrameLocks noChangeAspect="1"/>
          </p:cNvGraphicFramePr>
          <p:nvPr/>
        </p:nvGraphicFramePr>
        <p:xfrm>
          <a:off x="6464300" y="2286000"/>
          <a:ext cx="1727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6" name="Equation" r:id="rId22" imgW="1727200" imgH="939800" progId="Equation.DSMT4">
                  <p:embed/>
                </p:oleObj>
              </mc:Choice>
              <mc:Fallback>
                <p:oleObj name="Equation" r:id="rId22" imgW="1727200" imgH="939800" progId="Equation.DSMT4">
                  <p:embed/>
                  <p:pic>
                    <p:nvPicPr>
                      <p:cNvPr id="0" name="Object 1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2286000"/>
                        <a:ext cx="17272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5" name="Object 19" descr="Pink tissue paper"/>
          <p:cNvGraphicFramePr>
            <a:graphicFrameLocks noChangeAspect="1"/>
          </p:cNvGraphicFramePr>
          <p:nvPr/>
        </p:nvGraphicFramePr>
        <p:xfrm>
          <a:off x="5689600" y="3225800"/>
          <a:ext cx="3086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7" name="Equation" r:id="rId24" imgW="3086100" imgH="939800" progId="Equation.DSMT4">
                  <p:embed/>
                </p:oleObj>
              </mc:Choice>
              <mc:Fallback>
                <p:oleObj name="Equation" r:id="rId24" imgW="3086100" imgH="939800" progId="Equation.DSMT4">
                  <p:embed/>
                  <p:pic>
                    <p:nvPicPr>
                      <p:cNvPr id="0" name="Object 1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3225800"/>
                        <a:ext cx="3086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6" name="Object 20" descr="Pink tissue paper"/>
          <p:cNvGraphicFramePr>
            <a:graphicFrameLocks noChangeAspect="1"/>
          </p:cNvGraphicFramePr>
          <p:nvPr/>
        </p:nvGraphicFramePr>
        <p:xfrm>
          <a:off x="5715000" y="4368800"/>
          <a:ext cx="2908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8" name="Equation" r:id="rId26" imgW="2908300" imgH="939800" progId="Equation.DSMT4">
                  <p:embed/>
                </p:oleObj>
              </mc:Choice>
              <mc:Fallback>
                <p:oleObj name="Equation" r:id="rId26" imgW="2908300" imgH="939800" progId="Equation.DSMT4">
                  <p:embed/>
                  <p:pic>
                    <p:nvPicPr>
                      <p:cNvPr id="0" name="Object 2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368800"/>
                        <a:ext cx="2908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3317" name="Object 21" descr="Pink tissue paper"/>
          <p:cNvGraphicFramePr>
            <a:graphicFrameLocks noChangeAspect="1"/>
          </p:cNvGraphicFramePr>
          <p:nvPr/>
        </p:nvGraphicFramePr>
        <p:xfrm>
          <a:off x="1066800" y="5562600"/>
          <a:ext cx="6262688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99" name="Equation" r:id="rId28" imgW="6261100" imgH="1054100" progId="Equation.DSMT4">
                  <p:embed/>
                </p:oleObj>
              </mc:Choice>
              <mc:Fallback>
                <p:oleObj name="Equation" r:id="rId28" imgW="6261100" imgH="1054100" progId="Equation.DSMT4">
                  <p:embed/>
                  <p:pic>
                    <p:nvPicPr>
                      <p:cNvPr id="0" name="Object 2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562600"/>
                        <a:ext cx="6262688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27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" y="1760220"/>
            <a:ext cx="7333488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169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145A2-6B05-4D5C-8927-EB39E780C041}" type="slidenum">
              <a:rPr lang="en-US"/>
              <a:pPr/>
              <a:t>28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853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10</a:t>
            </a:r>
          </a:p>
        </p:txBody>
      </p:sp>
      <p:sp>
        <p:nvSpPr>
          <p:cNvPr id="3385347" name="Rectangle 3"/>
          <p:cNvSpPr>
            <a:spLocks noChangeArrowheads="1"/>
          </p:cNvSpPr>
          <p:nvPr/>
        </p:nvSpPr>
        <p:spPr bwMode="auto">
          <a:xfrm>
            <a:off x="2817813" y="228600"/>
            <a:ext cx="61991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Trigonometric Equation Involving Half-Angles</a:t>
            </a:r>
          </a:p>
        </p:txBody>
      </p:sp>
      <p:sp>
        <p:nvSpPr>
          <p:cNvPr id="3385348" name="Text Box 4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8229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200" b="0" baseline="0">
                <a:latin typeface="Times New Roman" pitchFamily="18" charset="0"/>
              </a:rPr>
              <a:t>Find all solutions in the interval [0, 2</a:t>
            </a:r>
            <a:r>
              <a:rPr lang="en-US" sz="3200" b="0" i="1" baseline="0">
                <a:latin typeface="Times New Roman" pitchFamily="18" charset="0"/>
              </a:rPr>
              <a:t>π</a:t>
            </a:r>
            <a:r>
              <a:rPr lang="en-US" sz="3200" b="0" baseline="0">
                <a:latin typeface="Times New Roman" pitchFamily="18" charset="0"/>
              </a:rPr>
              <a:t>) of the equation </a:t>
            </a:r>
          </a:p>
        </p:txBody>
      </p:sp>
      <p:graphicFrame>
        <p:nvGraphicFramePr>
          <p:cNvPr id="3385349" name="Object 5" descr="Pink tissue paper"/>
          <p:cNvGraphicFramePr>
            <a:graphicFrameLocks noChangeAspect="1"/>
          </p:cNvGraphicFramePr>
          <p:nvPr/>
        </p:nvGraphicFramePr>
        <p:xfrm>
          <a:off x="2286000" y="1397000"/>
          <a:ext cx="2755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32" name="Equation" r:id="rId5" imgW="2755900" imgH="939800" progId="Equation.DSMT4">
                  <p:embed/>
                </p:oleObj>
              </mc:Choice>
              <mc:Fallback>
                <p:oleObj name="Equation" r:id="rId5" imgW="2755900" imgH="9398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97000"/>
                        <a:ext cx="2755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5350" name="Group 6"/>
          <p:cNvGrpSpPr>
            <a:grpSpLocks/>
          </p:cNvGrpSpPr>
          <p:nvPr/>
        </p:nvGrpSpPr>
        <p:grpSpPr bwMode="auto">
          <a:xfrm>
            <a:off x="520700" y="2146300"/>
            <a:ext cx="8089900" cy="1739900"/>
            <a:chOff x="328" y="1440"/>
            <a:chExt cx="5096" cy="1096"/>
          </a:xfrm>
        </p:grpSpPr>
        <p:sp>
          <p:nvSpPr>
            <p:cNvPr id="3385351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28" y="1440"/>
              <a:ext cx="96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3385352" name="Object 8" descr="Pink tissue paper"/>
            <p:cNvGraphicFramePr>
              <a:graphicFrameLocks noChangeAspect="1"/>
            </p:cNvGraphicFramePr>
            <p:nvPr/>
          </p:nvGraphicFramePr>
          <p:xfrm>
            <a:off x="1392" y="1944"/>
            <a:ext cx="192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5433" name="Equation" r:id="rId7" imgW="304800" imgH="939800" progId="Equation.DSMT4">
                    <p:embed/>
                  </p:oleObj>
                </mc:Choice>
                <mc:Fallback>
                  <p:oleObj name="Equation" r:id="rId7" imgW="304800" imgH="939800" progId="Equation.DSMT4">
                    <p:embed/>
                    <p:pic>
                      <p:nvPicPr>
                        <p:cNvPr id="0" name="Object 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44"/>
                          <a:ext cx="192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5353" name="Rectangle 9" descr="Pink tissue paper"/>
            <p:cNvSpPr>
              <a:spLocks noChangeArrowheads="1"/>
            </p:cNvSpPr>
            <p:nvPr/>
          </p:nvSpPr>
          <p:spPr bwMode="auto">
            <a:xfrm>
              <a:off x="384" y="1680"/>
              <a:ext cx="5040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10000"/>
                </a:lnSpc>
              </a:pPr>
              <a:r>
                <a:rPr lang="en-US" sz="3200" b="0" baseline="0">
                  <a:latin typeface="Times New Roman" pitchFamily="18" charset="0"/>
                </a:rPr>
                <a:t>For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to be a solution in the interval [0, 2</a:t>
              </a:r>
              <a:r>
                <a:rPr lang="en-US" sz="3200" b="0" i="1" baseline="0">
                  <a:latin typeface="Times New Roman" pitchFamily="18" charset="0"/>
                </a:rPr>
                <a:t>π</a:t>
              </a:r>
              <a:r>
                <a:rPr lang="en-US" sz="3200" b="0" baseline="0">
                  <a:latin typeface="Times New Roman" pitchFamily="18" charset="0"/>
                </a:rPr>
                <a:t>), the value of      must be in the interval [0, </a:t>
              </a:r>
              <a:r>
                <a:rPr lang="en-US" sz="3200" b="0" i="1" baseline="0">
                  <a:latin typeface="Times New Roman" pitchFamily="18" charset="0"/>
                </a:rPr>
                <a:t>π</a:t>
              </a:r>
              <a:r>
                <a:rPr lang="en-US" sz="3200" b="0" baseline="0">
                  <a:latin typeface="Times New Roman" pitchFamily="18" charset="0"/>
                </a:rPr>
                <a:t>).</a:t>
              </a:r>
            </a:p>
          </p:txBody>
        </p:sp>
      </p:grpSp>
      <p:graphicFrame>
        <p:nvGraphicFramePr>
          <p:cNvPr id="3385355" name="Object 11" descr="Pink tissue paper"/>
          <p:cNvGraphicFramePr>
            <a:graphicFrameLocks noChangeAspect="1"/>
          </p:cNvGraphicFramePr>
          <p:nvPr/>
        </p:nvGraphicFramePr>
        <p:xfrm>
          <a:off x="1911350" y="4565650"/>
          <a:ext cx="3797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34" name="Equation" r:id="rId9" imgW="3797280" imgH="952200" progId="Equation.DSMT4">
                  <p:embed/>
                </p:oleObj>
              </mc:Choice>
              <mc:Fallback>
                <p:oleObj name="Equation" r:id="rId9" imgW="3797280" imgH="9522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1350" y="4565650"/>
                        <a:ext cx="3797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5356" name="Object 12" descr="Pink tissue paper"/>
          <p:cNvGraphicFramePr>
            <a:graphicFrameLocks noChangeAspect="1"/>
          </p:cNvGraphicFramePr>
          <p:nvPr/>
        </p:nvGraphicFramePr>
        <p:xfrm>
          <a:off x="2190750" y="5581650"/>
          <a:ext cx="35433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35" name="Equation" r:id="rId11" imgW="3543300" imgH="1054100" progId="Equation.DSMT4">
                  <p:embed/>
                </p:oleObj>
              </mc:Choice>
              <mc:Fallback>
                <p:oleObj name="Equation" r:id="rId11" imgW="3543300" imgH="10541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5581650"/>
                        <a:ext cx="35433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437144"/>
              </p:ext>
            </p:extLst>
          </p:nvPr>
        </p:nvGraphicFramePr>
        <p:xfrm>
          <a:off x="3010807" y="3625850"/>
          <a:ext cx="2755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36" name="Equation" r:id="rId13" imgW="2755900" imgH="939800" progId="Equation.DSMT4">
                  <p:embed/>
                </p:oleObj>
              </mc:Choice>
              <mc:Fallback>
                <p:oleObj name="Equation" r:id="rId13" imgW="2755900" imgH="939800" progId="Equation.DSMT4">
                  <p:embed/>
                  <p:pic>
                    <p:nvPicPr>
                      <p:cNvPr id="0" name="Object 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807" y="3625850"/>
                        <a:ext cx="2755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75FA-AF50-4544-8D36-872D2BD2D5EA}" type="slidenum">
              <a:rPr lang="en-US"/>
              <a:pPr/>
              <a:t>29</a:t>
            </a:fld>
            <a:endParaRPr lang="en-CA"/>
          </a:p>
        </p:txBody>
      </p:sp>
      <p:sp>
        <p:nvSpPr>
          <p:cNvPr id="1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3873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10</a:t>
            </a:r>
          </a:p>
        </p:txBody>
      </p:sp>
      <p:sp>
        <p:nvSpPr>
          <p:cNvPr id="3387395" name="Text Box 3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200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387396" name="Object 4" descr="Pink tissue paper"/>
          <p:cNvGraphicFramePr>
            <a:graphicFrameLocks noChangeAspect="1"/>
          </p:cNvGraphicFramePr>
          <p:nvPr/>
        </p:nvGraphicFramePr>
        <p:xfrm>
          <a:off x="1293813" y="1447800"/>
          <a:ext cx="1524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1" name="Equation" r:id="rId5" imgW="1524000" imgH="939800" progId="Equation.DSMT4">
                  <p:embed/>
                </p:oleObj>
              </mc:Choice>
              <mc:Fallback>
                <p:oleObj name="Equation" r:id="rId5" imgW="1524000" imgH="939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1447800"/>
                        <a:ext cx="15240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7397" name="Rectangle 5"/>
          <p:cNvSpPr>
            <a:spLocks noChangeArrowheads="1"/>
          </p:cNvSpPr>
          <p:nvPr/>
        </p:nvSpPr>
        <p:spPr bwMode="auto">
          <a:xfrm>
            <a:off x="2817813" y="228600"/>
            <a:ext cx="61991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Trigonometric Equation Involving Half-Angles</a:t>
            </a:r>
          </a:p>
        </p:txBody>
      </p:sp>
      <p:graphicFrame>
        <p:nvGraphicFramePr>
          <p:cNvPr id="3387398" name="Object 6" descr="Pink tissue paper"/>
          <p:cNvGraphicFramePr>
            <a:graphicFrameLocks noChangeAspect="1"/>
          </p:cNvGraphicFramePr>
          <p:nvPr/>
        </p:nvGraphicFramePr>
        <p:xfrm>
          <a:off x="5289550" y="1447800"/>
          <a:ext cx="2222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2" name="Equation" r:id="rId7" imgW="2222500" imgH="939800" progId="Equation.DSMT4">
                  <p:embed/>
                </p:oleObj>
              </mc:Choice>
              <mc:Fallback>
                <p:oleObj name="Equation" r:id="rId7" imgW="22225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9550" y="1447800"/>
                        <a:ext cx="2222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7399" name="Line 7"/>
          <p:cNvSpPr>
            <a:spLocks noChangeShapeType="1"/>
          </p:cNvSpPr>
          <p:nvPr/>
        </p:nvSpPr>
        <p:spPr bwMode="auto">
          <a:xfrm>
            <a:off x="3810000" y="2209800"/>
            <a:ext cx="0" cy="312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7400" name="Rectangle 8" descr="Pink tissue paper"/>
          <p:cNvSpPr>
            <a:spLocks noChangeArrowheads="1"/>
          </p:cNvSpPr>
          <p:nvPr/>
        </p:nvSpPr>
        <p:spPr bwMode="auto">
          <a:xfrm>
            <a:off x="3557588" y="1676400"/>
            <a:ext cx="67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or</a:t>
            </a:r>
          </a:p>
        </p:txBody>
      </p:sp>
      <p:graphicFrame>
        <p:nvGraphicFramePr>
          <p:cNvPr id="3387401" name="Object 9" descr="Pink tissue paper"/>
          <p:cNvGraphicFramePr>
            <a:graphicFrameLocks noChangeAspect="1"/>
          </p:cNvGraphicFramePr>
          <p:nvPr/>
        </p:nvGraphicFramePr>
        <p:xfrm>
          <a:off x="1535113" y="2692400"/>
          <a:ext cx="1041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3" name="Equation" r:id="rId9" imgW="1041400" imgH="939800" progId="Equation.DSMT4">
                  <p:embed/>
                </p:oleObj>
              </mc:Choice>
              <mc:Fallback>
                <p:oleObj name="Equation" r:id="rId9" imgW="10414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2692400"/>
                        <a:ext cx="1041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402" name="Object 10" descr="Pink tissue paper"/>
          <p:cNvGraphicFramePr>
            <a:graphicFrameLocks noChangeAspect="1"/>
          </p:cNvGraphicFramePr>
          <p:nvPr/>
        </p:nvGraphicFramePr>
        <p:xfrm>
          <a:off x="1598613" y="4197350"/>
          <a:ext cx="9144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4" name="Equation" r:id="rId11" imgW="914400" imgH="266700" progId="Equation.DSMT4">
                  <p:embed/>
                </p:oleObj>
              </mc:Choice>
              <mc:Fallback>
                <p:oleObj name="Equation" r:id="rId11" imgW="914400" imgH="2667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3" y="4197350"/>
                        <a:ext cx="9144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403" name="Object 11" descr="Pink tissue paper"/>
          <p:cNvGraphicFramePr>
            <a:graphicFrameLocks noChangeAspect="1"/>
          </p:cNvGraphicFramePr>
          <p:nvPr/>
        </p:nvGraphicFramePr>
        <p:xfrm>
          <a:off x="5461000" y="2540000"/>
          <a:ext cx="1511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5" name="Equation" r:id="rId13" imgW="1511300" imgH="939800" progId="Equation.DSMT4">
                  <p:embed/>
                </p:oleObj>
              </mc:Choice>
              <mc:Fallback>
                <p:oleObj name="Equation" r:id="rId13" imgW="1511300" imgH="9398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0" y="2540000"/>
                        <a:ext cx="1511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404" name="Object 12" descr="Pink tissue paper"/>
          <p:cNvGraphicFramePr>
            <a:graphicFrameLocks noChangeAspect="1"/>
          </p:cNvGraphicFramePr>
          <p:nvPr/>
        </p:nvGraphicFramePr>
        <p:xfrm>
          <a:off x="4876800" y="3632200"/>
          <a:ext cx="3124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6" name="Equation" r:id="rId15" imgW="3124200" imgH="939800" progId="Equation.DSMT4">
                  <p:embed/>
                </p:oleObj>
              </mc:Choice>
              <mc:Fallback>
                <p:oleObj name="Equation" r:id="rId15" imgW="3124200" imgH="9398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632200"/>
                        <a:ext cx="31242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405" name="Object 13" descr="Pink tissue paper"/>
          <p:cNvGraphicFramePr>
            <a:graphicFrameLocks noChangeAspect="1"/>
          </p:cNvGraphicFramePr>
          <p:nvPr/>
        </p:nvGraphicFramePr>
        <p:xfrm>
          <a:off x="4933950" y="4724400"/>
          <a:ext cx="3009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7" name="Equation" r:id="rId17" imgW="3009900" imgH="939800" progId="Equation.DSMT4">
                  <p:embed/>
                </p:oleObj>
              </mc:Choice>
              <mc:Fallback>
                <p:oleObj name="Equation" r:id="rId17" imgW="3009900" imgH="9398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4724400"/>
                        <a:ext cx="3009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7406" name="Object 14" descr="Pink tissue paper"/>
          <p:cNvGraphicFramePr>
            <a:graphicFrameLocks noChangeAspect="1"/>
          </p:cNvGraphicFramePr>
          <p:nvPr/>
        </p:nvGraphicFramePr>
        <p:xfrm>
          <a:off x="577850" y="5575300"/>
          <a:ext cx="4483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18" name="Equation" r:id="rId19" imgW="4483100" imgH="1054100" progId="Equation.DSMT4">
                  <p:embed/>
                </p:oleObj>
              </mc:Choice>
              <mc:Fallback>
                <p:oleObj name="Equation" r:id="rId19" imgW="4483100" imgH="10541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5575300"/>
                        <a:ext cx="44831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30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04" y="1380744"/>
            <a:ext cx="7251192" cy="40965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53340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using</a:t>
            </a:r>
            <a:r>
              <a:rPr lang="en-US" baseline="0" dirty="0" smtClean="0"/>
              <a:t> a graphing utility, restrict the domain to the interval of interest, as in the example using this problem .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467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D84D2-0656-4304-B148-7CF58D060A9C}" type="slidenum">
              <a:rPr lang="en-US" smtClean="0"/>
              <a:pPr/>
              <a:t>31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609600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We are omitting Section 5.5 Product-to-Sum and Sum-to-Product Formulas.</a:t>
            </a:r>
            <a:r>
              <a:rPr lang="en-US" sz="3600" baseline="0" dirty="0" smtClean="0"/>
              <a:t> 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12371" y="1753672"/>
            <a:ext cx="7086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Beside the</a:t>
            </a:r>
            <a:r>
              <a:rPr lang="en-US" sz="2800" baseline="0" dirty="0" smtClean="0"/>
              <a:t> omitted power reduction formulas and the Sum-and-Difference and Half-Angle Formulas that you will be given, y</a:t>
            </a:r>
            <a:r>
              <a:rPr lang="en-US" sz="3200" dirty="0" smtClean="0"/>
              <a:t>ou are to commit to memory the remaining formulas</a:t>
            </a:r>
            <a:r>
              <a:rPr lang="en-US" sz="3200" baseline="0" dirty="0" smtClean="0"/>
              <a:t> </a:t>
            </a:r>
            <a:r>
              <a:rPr lang="en-US" sz="2800" baseline="0" dirty="0" smtClean="0"/>
              <a:t>on page 386.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baseline="0" dirty="0" smtClean="0"/>
              <a:t>You are not responsible for knowing the eight formulas listed at the top of page 387 (from section 5.5).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099686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D56E6-C2BC-45F7-9DAB-9DB17A35E71A}" type="slidenum">
              <a:rPr lang="en-US"/>
              <a:pPr/>
              <a:t>32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76" y="429768"/>
            <a:ext cx="5413248" cy="5998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7114" y="1413063"/>
            <a:ext cx="2743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are the only formulas you will be given for Test I (and the FE for this portion of the material). They are placed</a:t>
            </a:r>
            <a:r>
              <a:rPr lang="en-US" baseline="0" dirty="0" smtClean="0"/>
              <a:t> together on the final page.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must know or be able to derive any of the others you may need.</a:t>
            </a:r>
          </a:p>
          <a:p>
            <a:endParaRPr lang="en-US" dirty="0"/>
          </a:p>
          <a:p>
            <a:r>
              <a:rPr lang="en-US" dirty="0" smtClean="0"/>
              <a:t>Recall that we had several from Chapter</a:t>
            </a:r>
            <a:r>
              <a:rPr lang="en-US" baseline="0" dirty="0" smtClean="0"/>
              <a:t> 4, also.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/>
              <a:t> </a:t>
            </a:r>
            <a:r>
              <a:rPr lang="en-US" baseline="0" dirty="0" smtClean="0"/>
              <a:t>t</a:t>
            </a:r>
            <a:r>
              <a:rPr lang="en-US" dirty="0" smtClean="0"/>
              <a:t>he text on the left,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H="1" flipV="1">
            <a:off x="5334000" y="230832"/>
            <a:ext cx="152400" cy="230833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5181600" y="230832"/>
            <a:ext cx="152400" cy="267817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092517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36507</TotalTime>
  <Words>916</Words>
  <Application>Microsoft Office PowerPoint</Application>
  <PresentationFormat>Letter Paper (8.5x11 in)</PresentationFormat>
  <Paragraphs>177</Paragraphs>
  <Slides>32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Blends</vt:lpstr>
      <vt:lpstr>Equation</vt:lpstr>
      <vt:lpstr>PowerPoint Presentation</vt:lpstr>
      <vt:lpstr>Double-Angle and Half-Angle Formulas</vt:lpstr>
      <vt:lpstr>DOUBLE-ANGLE FORMULAS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Omit: POWER REDUCING FORMULAS</vt:lpstr>
      <vt:lpstr>PowerPoint Presentation</vt:lpstr>
      <vt:lpstr>HALF-ANGLE FORMULAS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5.4</dc:title>
  <dc:subject>Double-Angle and Half-Angle Formulas</dc:subject>
  <dc:creator>Accumedia jbooze@accumediaps.com</dc:creator>
  <cp:lastModifiedBy>milligan</cp:lastModifiedBy>
  <cp:revision>1570</cp:revision>
  <cp:lastPrinted>2001-11-04T00:51:13Z</cp:lastPrinted>
  <dcterms:created xsi:type="dcterms:W3CDTF">2005-02-25T19:46:41Z</dcterms:created>
  <dcterms:modified xsi:type="dcterms:W3CDTF">2010-12-23T00:57:16Z</dcterms:modified>
</cp:coreProperties>
</file>