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0"/>
  </p:notesMasterIdLst>
  <p:handoutMasterIdLst>
    <p:handoutMasterId r:id="rId41"/>
  </p:handoutMasterIdLst>
  <p:sldIdLst>
    <p:sldId id="813" r:id="rId2"/>
    <p:sldId id="840" r:id="rId3"/>
    <p:sldId id="841" r:id="rId4"/>
    <p:sldId id="842" r:id="rId5"/>
    <p:sldId id="843" r:id="rId6"/>
    <p:sldId id="844" r:id="rId7"/>
    <p:sldId id="863" r:id="rId8"/>
    <p:sldId id="867" r:id="rId9"/>
    <p:sldId id="868" r:id="rId10"/>
    <p:sldId id="861" r:id="rId11"/>
    <p:sldId id="862" r:id="rId12"/>
    <p:sldId id="869" r:id="rId13"/>
    <p:sldId id="847" r:id="rId14"/>
    <p:sldId id="848" r:id="rId15"/>
    <p:sldId id="870" r:id="rId16"/>
    <p:sldId id="871" r:id="rId17"/>
    <p:sldId id="864" r:id="rId18"/>
    <p:sldId id="865" r:id="rId19"/>
    <p:sldId id="872" r:id="rId20"/>
    <p:sldId id="873" r:id="rId21"/>
    <p:sldId id="856" r:id="rId22"/>
    <p:sldId id="857" r:id="rId23"/>
    <p:sldId id="874" r:id="rId24"/>
    <p:sldId id="875" r:id="rId25"/>
    <p:sldId id="849" r:id="rId26"/>
    <p:sldId id="850" r:id="rId27"/>
    <p:sldId id="851" r:id="rId28"/>
    <p:sldId id="852" r:id="rId29"/>
    <p:sldId id="876" r:id="rId30"/>
    <p:sldId id="853" r:id="rId31"/>
    <p:sldId id="854" r:id="rId32"/>
    <p:sldId id="855" r:id="rId33"/>
    <p:sldId id="877" r:id="rId34"/>
    <p:sldId id="858" r:id="rId35"/>
    <p:sldId id="859" r:id="rId36"/>
    <p:sldId id="860" r:id="rId37"/>
    <p:sldId id="878" r:id="rId38"/>
    <p:sldId id="866" r:id="rId39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372" y="216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0D246254-CCD0-44FC-A44D-494E1C032381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7643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79ED9C75-E60B-40BB-9095-17F1B3B036D9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84863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03FB91-86A2-4B25-9DE2-D32A3888887C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1C8FB8-84B3-4216-95FD-8030DFB53FA9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CBB3DE-C017-44DB-AEF6-96B67A1E094A}" type="slidenum">
              <a:rPr lang="en-CA"/>
              <a:pPr/>
              <a:t>3</a:t>
            </a:fld>
            <a:endParaRPr lang="en-CA"/>
          </a:p>
        </p:txBody>
      </p:sp>
      <p:sp>
        <p:nvSpPr>
          <p:cNvPr id="3474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E0F7C2-CD65-49BE-AD44-36CF001D360C}" type="slidenum">
              <a:rPr lang="en-CA"/>
              <a:pPr/>
              <a:t>4</a:t>
            </a:fld>
            <a:endParaRPr lang="en-CA"/>
          </a:p>
        </p:txBody>
      </p:sp>
      <p:sp>
        <p:nvSpPr>
          <p:cNvPr id="3476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1B58D8-FBE1-4C83-ACD8-DB12776A91FB}" type="slidenum">
              <a:rPr lang="en-CA"/>
              <a:pPr/>
              <a:t>5</a:t>
            </a:fld>
            <a:endParaRPr lang="en-CA"/>
          </a:p>
        </p:txBody>
      </p:sp>
      <p:sp>
        <p:nvSpPr>
          <p:cNvPr id="34785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03672C-D44B-4BC7-AF1E-51D20E960D93}" type="slidenum">
              <a:rPr lang="en-CA"/>
              <a:pPr/>
              <a:t>6</a:t>
            </a:fld>
            <a:endParaRPr lang="en-CA"/>
          </a:p>
        </p:txBody>
      </p:sp>
      <p:sp>
        <p:nvSpPr>
          <p:cNvPr id="3480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D97BB1-68C9-44A3-A6E0-6A33A3C9123B}" type="slidenum">
              <a:rPr lang="en-CA"/>
              <a:pPr/>
              <a:t>7</a:t>
            </a:fld>
            <a:endParaRPr lang="en-CA"/>
          </a:p>
        </p:txBody>
      </p:sp>
      <p:sp>
        <p:nvSpPr>
          <p:cNvPr id="3519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8FA142-9AA9-4286-9F17-D7CBFA49ACE1}" type="slidenum">
              <a:rPr lang="en-CA"/>
              <a:pPr/>
              <a:t>10</a:t>
            </a:fld>
            <a:endParaRPr lang="en-CA"/>
          </a:p>
        </p:txBody>
      </p:sp>
      <p:sp>
        <p:nvSpPr>
          <p:cNvPr id="3515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9487E4-B77E-446A-AC57-70AD6E44ED29}" type="slidenum">
              <a:rPr lang="en-CA"/>
              <a:pPr/>
              <a:t>11</a:t>
            </a:fld>
            <a:endParaRPr lang="en-CA"/>
          </a:p>
        </p:txBody>
      </p:sp>
      <p:sp>
        <p:nvSpPr>
          <p:cNvPr id="35174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E68D6A-FD46-45BC-903E-B7DA445B6710}" type="slidenum">
              <a:rPr lang="en-CA"/>
              <a:pPr/>
              <a:t>13</a:t>
            </a:fld>
            <a:endParaRPr lang="en-CA"/>
          </a:p>
        </p:txBody>
      </p:sp>
      <p:sp>
        <p:nvSpPr>
          <p:cNvPr id="34867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CAECB7-0E48-4203-82F1-01EBB3973B4C}" type="slidenum">
              <a:rPr lang="en-CA"/>
              <a:pPr/>
              <a:t>14</a:t>
            </a:fld>
            <a:endParaRPr lang="en-CA"/>
          </a:p>
        </p:txBody>
      </p:sp>
      <p:sp>
        <p:nvSpPr>
          <p:cNvPr id="34887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08648D-2943-40C4-8E16-21E352AE20E7}" type="slidenum">
              <a:rPr lang="en-CA"/>
              <a:pPr/>
              <a:t>17</a:t>
            </a:fld>
            <a:endParaRPr lang="en-CA"/>
          </a:p>
        </p:txBody>
      </p:sp>
      <p:sp>
        <p:nvSpPr>
          <p:cNvPr id="3521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D11256-1125-4C0E-B9C7-5871DA6B175C}" type="slidenum">
              <a:rPr lang="en-CA"/>
              <a:pPr/>
              <a:t>18</a:t>
            </a:fld>
            <a:endParaRPr lang="en-CA"/>
          </a:p>
        </p:txBody>
      </p:sp>
      <p:sp>
        <p:nvSpPr>
          <p:cNvPr id="3523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BF6B93-E49B-48E9-8BFA-3C3D6EBF812C}" type="slidenum">
              <a:rPr lang="en-CA"/>
              <a:pPr/>
              <a:t>21</a:t>
            </a:fld>
            <a:endParaRPr lang="en-CA"/>
          </a:p>
        </p:txBody>
      </p:sp>
      <p:sp>
        <p:nvSpPr>
          <p:cNvPr id="35051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8F031C-D9BF-4DA0-81F1-D191B182B2F3}" type="slidenum">
              <a:rPr lang="en-CA"/>
              <a:pPr/>
              <a:t>22</a:t>
            </a:fld>
            <a:endParaRPr lang="en-CA"/>
          </a:p>
        </p:txBody>
      </p:sp>
      <p:sp>
        <p:nvSpPr>
          <p:cNvPr id="3507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58C2E2-B869-4D8B-991F-5EE28E59C0BF}" type="slidenum">
              <a:rPr lang="en-CA"/>
              <a:pPr/>
              <a:t>25</a:t>
            </a:fld>
            <a:endParaRPr lang="en-CA"/>
          </a:p>
        </p:txBody>
      </p:sp>
      <p:sp>
        <p:nvSpPr>
          <p:cNvPr id="34908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15785B-4461-44EA-AB2F-D3C74C37CECF}" type="slidenum">
              <a:rPr lang="en-CA"/>
              <a:pPr/>
              <a:t>26</a:t>
            </a:fld>
            <a:endParaRPr lang="en-CA"/>
          </a:p>
        </p:txBody>
      </p:sp>
      <p:sp>
        <p:nvSpPr>
          <p:cNvPr id="34928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FBB53-F0F8-4D05-843D-95993535D52A}" type="slidenum">
              <a:rPr lang="en-CA"/>
              <a:pPr/>
              <a:t>27</a:t>
            </a:fld>
            <a:endParaRPr lang="en-CA"/>
          </a:p>
        </p:txBody>
      </p:sp>
      <p:sp>
        <p:nvSpPr>
          <p:cNvPr id="34949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13A424-93A8-49E2-BCF2-6F64CC1C0821}" type="slidenum">
              <a:rPr lang="en-CA"/>
              <a:pPr/>
              <a:t>28</a:t>
            </a:fld>
            <a:endParaRPr lang="en-CA"/>
          </a:p>
        </p:txBody>
      </p:sp>
      <p:sp>
        <p:nvSpPr>
          <p:cNvPr id="34969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DA29AE-5C26-4A0B-9E87-F590D6C20CC8}" type="slidenum">
              <a:rPr lang="en-CA"/>
              <a:pPr/>
              <a:t>30</a:t>
            </a:fld>
            <a:endParaRPr lang="en-CA"/>
          </a:p>
        </p:txBody>
      </p:sp>
      <p:sp>
        <p:nvSpPr>
          <p:cNvPr id="34990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D81092-B1BB-4C99-B157-AC071AF34523}" type="slidenum">
              <a:rPr lang="en-CA"/>
              <a:pPr/>
              <a:t>31</a:t>
            </a:fld>
            <a:endParaRPr lang="en-CA"/>
          </a:p>
        </p:txBody>
      </p:sp>
      <p:sp>
        <p:nvSpPr>
          <p:cNvPr id="3501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4776EC-CAC4-4F09-8162-71530B0F58BA}" type="slidenum">
              <a:rPr lang="en-CA"/>
              <a:pPr/>
              <a:t>32</a:t>
            </a:fld>
            <a:endParaRPr lang="en-CA"/>
          </a:p>
        </p:txBody>
      </p:sp>
      <p:sp>
        <p:nvSpPr>
          <p:cNvPr id="35031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EADDFD-A1FF-46C3-98A7-D33DEF400C12}" type="slidenum">
              <a:rPr lang="en-CA"/>
              <a:pPr/>
              <a:t>34</a:t>
            </a:fld>
            <a:endParaRPr lang="en-CA"/>
          </a:p>
        </p:txBody>
      </p:sp>
      <p:sp>
        <p:nvSpPr>
          <p:cNvPr id="3509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96B28B-8C7E-4BF0-8AAC-5C26C93F623D}" type="slidenum">
              <a:rPr lang="en-CA"/>
              <a:pPr/>
              <a:t>35</a:t>
            </a:fld>
            <a:endParaRPr lang="en-CA"/>
          </a:p>
        </p:txBody>
      </p:sp>
      <p:sp>
        <p:nvSpPr>
          <p:cNvPr id="3511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066BE6-82C5-4A75-944F-57D8E4A9F4FD}" type="slidenum">
              <a:rPr lang="en-CA"/>
              <a:pPr/>
              <a:t>36</a:t>
            </a:fld>
            <a:endParaRPr lang="en-CA"/>
          </a:p>
        </p:txBody>
      </p:sp>
      <p:sp>
        <p:nvSpPr>
          <p:cNvPr id="35133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7953A14-4A0A-49A6-8317-38A628A68175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2A7A7C-BB1C-4A9E-AC82-A99BC4CAEE5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8485804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52EAF8-B2D9-4F75-BA7C-B2DBAB77BB8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64966210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042B4D-0708-42BD-A274-22B94996C93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83291379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EDC626D-2A59-4B85-B95A-B927B4E94DE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29981085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CEFA74-9488-4C7C-9F19-210ABD5E010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3298810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5170D8-B2FE-4CFC-8033-7A8E74920DD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204518684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A5128A1-BA78-446C-B4DB-940EF4C485E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0922574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731DE8-E311-44C9-B258-475D5BF8EDD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95280503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8F0F72-8CEF-48D3-8B6F-658F3870B02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19641208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A4B508-AF6C-4D87-9CA2-94A0C99D9D8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91177469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5D9C9FB-EE08-4216-B7E0-3E8B86B0DD9D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2585651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7081CEE3-ED98-4E95-9E66-49291C9F374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5.wmf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7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Relationship Id="rId1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9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6.wmf"/><Relationship Id="rId1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8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5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1.bin"/><Relationship Id="rId18" Type="http://schemas.openxmlformats.org/officeDocument/2006/relationships/image" Target="../media/image33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2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2.bin"/><Relationship Id="rId10" Type="http://schemas.openxmlformats.org/officeDocument/2006/relationships/image" Target="../media/image29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1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28.bin"/><Relationship Id="rId18" Type="http://schemas.openxmlformats.org/officeDocument/2006/relationships/image" Target="../media/image41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8.wmf"/><Relationship Id="rId1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10" Type="http://schemas.openxmlformats.org/officeDocument/2006/relationships/image" Target="../media/image3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jpeg"/><Relationship Id="rId11" Type="http://schemas.openxmlformats.org/officeDocument/2006/relationships/oleObject" Target="../embeddings/oleObject34.bin"/><Relationship Id="rId5" Type="http://schemas.openxmlformats.org/officeDocument/2006/relationships/image" Target="../media/image42.wmf"/><Relationship Id="rId10" Type="http://schemas.openxmlformats.org/officeDocument/2006/relationships/image" Target="../media/image44.wmf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1.jpe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1.jpeg"/><Relationship Id="rId9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58.wmf"/><Relationship Id="rId5" Type="http://schemas.openxmlformats.org/officeDocument/2006/relationships/image" Target="../media/image59.png"/><Relationship Id="rId10" Type="http://schemas.openxmlformats.org/officeDocument/2006/relationships/oleObject" Target="../embeddings/oleObject41.bin"/><Relationship Id="rId4" Type="http://schemas.openxmlformats.org/officeDocument/2006/relationships/image" Target="../media/image1.jpeg"/><Relationship Id="rId9" Type="http://schemas.openxmlformats.org/officeDocument/2006/relationships/image" Target="../media/image57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image" Target="../media/image63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0.wmf"/><Relationship Id="rId12" Type="http://schemas.openxmlformats.org/officeDocument/2006/relationships/oleObject" Target="../embeddings/oleObject4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62.wmf"/><Relationship Id="rId5" Type="http://schemas.openxmlformats.org/officeDocument/2006/relationships/image" Target="../media/image59.png"/><Relationship Id="rId15" Type="http://schemas.openxmlformats.org/officeDocument/2006/relationships/image" Target="../media/image64.wmf"/><Relationship Id="rId10" Type="http://schemas.openxmlformats.org/officeDocument/2006/relationships/oleObject" Target="../embeddings/oleObject44.bin"/><Relationship Id="rId4" Type="http://schemas.openxmlformats.org/officeDocument/2006/relationships/image" Target="../media/image1.jpeg"/><Relationship Id="rId9" Type="http://schemas.openxmlformats.org/officeDocument/2006/relationships/image" Target="../media/image61.wmf"/><Relationship Id="rId14" Type="http://schemas.openxmlformats.org/officeDocument/2006/relationships/oleObject" Target="../embeddings/oleObject46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8.pn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mp"/><Relationship Id="rId2" Type="http://schemas.openxmlformats.org/officeDocument/2006/relationships/image" Target="../media/image81.tmp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3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5B7CA-BFE1-4770-B7FA-B056E20D1FAD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6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Applications of</a:t>
            </a:r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Trigonometric Functions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0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193F53B8-53D8-4A74-9329-E96085EB2038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2422525" y="119063"/>
            <a:ext cx="6692900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Right-Triangle Trigonometry</a:t>
            </a:r>
          </a:p>
        </p:txBody>
      </p:sp>
      <p:sp>
        <p:nvSpPr>
          <p:cNvPr id="2410499" name="Rectangle 3"/>
          <p:cNvSpPr>
            <a:spLocks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>
                <a:latin typeface="Arial Narrow" pitchFamily="34" charset="0"/>
              </a:rPr>
              <a:t>Express the trigonometric functions using a right triangle.</a:t>
            </a:r>
          </a:p>
          <a:p>
            <a:pPr marL="0" indent="0"/>
            <a:r>
              <a:rPr lang="en-US" sz="3600">
                <a:latin typeface="Arial Narrow" pitchFamily="34" charset="0"/>
              </a:rPr>
              <a:t>Evaluate trigonometric functions of angles in a right triangle.</a:t>
            </a:r>
          </a:p>
          <a:p>
            <a:pPr marL="0" indent="0"/>
            <a:r>
              <a:rPr lang="en-US" sz="3600">
                <a:latin typeface="Arial Narrow" pitchFamily="34" charset="0"/>
              </a:rPr>
              <a:t>Solve right triangles.</a:t>
            </a:r>
          </a:p>
          <a:p>
            <a:pPr marL="0" indent="0"/>
            <a:r>
              <a:rPr lang="en-US" sz="3600">
                <a:latin typeface="Arial Narrow" pitchFamily="34" charset="0"/>
              </a:rPr>
              <a:t>Use right-triangle trigonometry in applications.</a:t>
            </a: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6.1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5262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31400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10511" name="Rectangle 15"/>
          <p:cNvSpPr>
            <a:spLocks noChangeAspect="1" noChangeArrowheads="1"/>
          </p:cNvSpPr>
          <p:nvPr/>
        </p:nvSpPr>
        <p:spPr bwMode="auto">
          <a:xfrm>
            <a:off x="642938" y="429736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10515" name="Rectangle 19"/>
          <p:cNvSpPr>
            <a:spLocks noChangeAspect="1" noChangeArrowheads="1"/>
          </p:cNvSpPr>
          <p:nvPr/>
        </p:nvSpPr>
        <p:spPr bwMode="auto">
          <a:xfrm>
            <a:off x="638175" y="48926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5500" y="5562600"/>
            <a:ext cx="6184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material validates</a:t>
            </a:r>
            <a:r>
              <a:rPr lang="en-US" baseline="0" dirty="0" smtClean="0"/>
              <a:t> the need to be proficient with the P. I. and his various contortions.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32714-3863-43F8-B160-8CCC9AF3943A}" type="slidenum">
              <a:rPr lang="en-US"/>
              <a:pPr/>
              <a:t>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TRIGONOMETRIC RATIOS AND FUNCTIONS</a:t>
            </a:r>
          </a:p>
        </p:txBody>
      </p:sp>
      <p:sp>
        <p:nvSpPr>
          <p:cNvPr id="3473411" name="Text Box 3" descr="Pink tissue paper"/>
          <p:cNvSpPr txBox="1">
            <a:spLocks noChangeArrowheads="1"/>
          </p:cNvSpPr>
          <p:nvPr/>
        </p:nvSpPr>
        <p:spPr bwMode="auto">
          <a:xfrm>
            <a:off x="1600200" y="5105400"/>
            <a:ext cx="5867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length of the side opposite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length of the side adjacent to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= length of the hypotenuse</a:t>
            </a:r>
          </a:p>
        </p:txBody>
      </p:sp>
      <p:pic>
        <p:nvPicPr>
          <p:cNvPr id="3473412" name="Picture 4" descr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14400"/>
            <a:ext cx="5029200" cy="417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9034F2-9093-4651-89A0-6B8753A96A5D}" type="slidenum">
              <a:rPr lang="en-US"/>
              <a:pPr/>
              <a:t>4</a:t>
            </a:fld>
            <a:endParaRPr lang="en-CA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75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53400" cy="1676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TRIGONOMETRIC FUNCTIONS OF AN ANGLE </a:t>
            </a:r>
            <a:r>
              <a:rPr lang="en-US" altLang="ja-JP" sz="4000" i="1">
                <a:latin typeface="Symbol" pitchFamily="18" charset="2"/>
                <a:ea typeface="MS PGothic" pitchFamily="34" charset="-128"/>
                <a:sym typeface="Symbol" pitchFamily="18" charset="2"/>
              </a:rPr>
              <a:t>  </a:t>
            </a:r>
            <a:r>
              <a:rPr lang="en-US" altLang="ja-JP">
                <a:latin typeface="Arial Narrow" pitchFamily="34" charset="0"/>
                <a:ea typeface="MS PGothic" pitchFamily="34" charset="-128"/>
                <a:sym typeface="Symbol" pitchFamily="18" charset="2"/>
              </a:rPr>
              <a:t>IN A RIGHT TRIANGLE</a:t>
            </a:r>
            <a:endParaRPr lang="en-US">
              <a:latin typeface="Arial Narrow" pitchFamily="34" charset="0"/>
            </a:endParaRPr>
          </a:p>
        </p:txBody>
      </p:sp>
      <p:graphicFrame>
        <p:nvGraphicFramePr>
          <p:cNvPr id="3475460" name="Object 4" descr="Pink tissue paper"/>
          <p:cNvGraphicFramePr>
            <a:graphicFrameLocks noChangeAspect="1"/>
          </p:cNvGraphicFramePr>
          <p:nvPr/>
        </p:nvGraphicFramePr>
        <p:xfrm>
          <a:off x="723900" y="2235200"/>
          <a:ext cx="35433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502" name="Equation" r:id="rId4" imgW="3543120" imgH="965160" progId="Equation.DSMT4">
                  <p:embed/>
                </p:oleObj>
              </mc:Choice>
              <mc:Fallback>
                <p:oleObj name="Equation" r:id="rId4" imgW="3543120" imgH="96516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2235200"/>
                        <a:ext cx="35433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5461" name="Object 5" descr="Pink tissue paper"/>
          <p:cNvGraphicFramePr>
            <a:graphicFrameLocks noChangeAspect="1"/>
          </p:cNvGraphicFramePr>
          <p:nvPr/>
        </p:nvGraphicFramePr>
        <p:xfrm>
          <a:off x="704850" y="3759200"/>
          <a:ext cx="35814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503" name="Equation" r:id="rId7" imgW="3581280" imgH="965160" progId="Equation.DSMT4">
                  <p:embed/>
                </p:oleObj>
              </mc:Choice>
              <mc:Fallback>
                <p:oleObj name="Equation" r:id="rId7" imgW="3581280" imgH="96516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" y="3759200"/>
                        <a:ext cx="35814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5462" name="Object 6" descr="Pink tissue paper"/>
          <p:cNvGraphicFramePr>
            <a:graphicFrameLocks noChangeAspect="1"/>
          </p:cNvGraphicFramePr>
          <p:nvPr/>
        </p:nvGraphicFramePr>
        <p:xfrm>
          <a:off x="704850" y="5181600"/>
          <a:ext cx="3149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504" name="Equation" r:id="rId9" imgW="3149280" imgH="965160" progId="Equation.DSMT4">
                  <p:embed/>
                </p:oleObj>
              </mc:Choice>
              <mc:Fallback>
                <p:oleObj name="Equation" r:id="rId9" imgW="3149280" imgH="96516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" y="5181600"/>
                        <a:ext cx="31496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5463" name="Object 7" descr="Pink tissue paper"/>
          <p:cNvGraphicFramePr>
            <a:graphicFrameLocks noChangeAspect="1"/>
          </p:cNvGraphicFramePr>
          <p:nvPr/>
        </p:nvGraphicFramePr>
        <p:xfrm>
          <a:off x="5045075" y="2235200"/>
          <a:ext cx="35687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505" name="Equation" r:id="rId11" imgW="3568680" imgH="965160" progId="Equation.DSMT4">
                  <p:embed/>
                </p:oleObj>
              </mc:Choice>
              <mc:Fallback>
                <p:oleObj name="Equation" r:id="rId11" imgW="3568680" imgH="96516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5075" y="2235200"/>
                        <a:ext cx="35687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5464" name="Object 8" descr="Pink tissue paper"/>
          <p:cNvGraphicFramePr>
            <a:graphicFrameLocks noChangeAspect="1"/>
          </p:cNvGraphicFramePr>
          <p:nvPr/>
        </p:nvGraphicFramePr>
        <p:xfrm>
          <a:off x="5060950" y="3759200"/>
          <a:ext cx="35560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506" name="Equation" r:id="rId13" imgW="3555720" imgH="965160" progId="Equation.DSMT4">
                  <p:embed/>
                </p:oleObj>
              </mc:Choice>
              <mc:Fallback>
                <p:oleObj name="Equation" r:id="rId13" imgW="3555720" imgH="96516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0950" y="3759200"/>
                        <a:ext cx="35560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5465" name="Object 9" descr="Pink tissue paper"/>
          <p:cNvGraphicFramePr>
            <a:graphicFrameLocks noChangeAspect="1"/>
          </p:cNvGraphicFramePr>
          <p:nvPr/>
        </p:nvGraphicFramePr>
        <p:xfrm>
          <a:off x="5099050" y="5181600"/>
          <a:ext cx="31369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507" name="Equation" r:id="rId15" imgW="3136680" imgH="965160" progId="Equation.DSMT4">
                  <p:embed/>
                </p:oleObj>
              </mc:Choice>
              <mc:Fallback>
                <p:oleObj name="Equation" r:id="rId15" imgW="3136680" imgH="96516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9050" y="5181600"/>
                        <a:ext cx="31369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14400" y="6316077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Remember:     s o h  c a h  t o a 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CA32B7-84C0-475F-8D4A-A9B5162B2615}" type="slidenum">
              <a:rPr lang="en-US"/>
              <a:pPr/>
              <a:t>5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7750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477507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Values of Trigonometric Functions</a:t>
            </a:r>
          </a:p>
        </p:txBody>
      </p:sp>
      <p:sp>
        <p:nvSpPr>
          <p:cNvPr id="3477508" name="Text Box 4" descr="Pink tissue paper"/>
          <p:cNvSpPr txBox="1">
            <a:spLocks noChangeArrowheads="1"/>
          </p:cNvSpPr>
          <p:nvPr/>
        </p:nvSpPr>
        <p:spPr bwMode="auto">
          <a:xfrm>
            <a:off x="647700" y="1219200"/>
            <a:ext cx="784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exact values for the six trigonometric functions of the angle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in the figure.</a:t>
            </a:r>
          </a:p>
        </p:txBody>
      </p:sp>
      <p:grpSp>
        <p:nvGrpSpPr>
          <p:cNvPr id="3477509" name="Group 5"/>
          <p:cNvGrpSpPr>
            <a:grpSpLocks/>
          </p:cNvGrpSpPr>
          <p:nvPr/>
        </p:nvGrpSpPr>
        <p:grpSpPr bwMode="auto">
          <a:xfrm>
            <a:off x="4800600" y="2609850"/>
            <a:ext cx="3187700" cy="3803650"/>
            <a:chOff x="3024" y="1644"/>
            <a:chExt cx="2008" cy="2396"/>
          </a:xfrm>
        </p:grpSpPr>
        <p:sp>
          <p:nvSpPr>
            <p:cNvPr id="3477510" name="Text Box 6"/>
            <p:cNvSpPr txBox="1">
              <a:spLocks noChangeArrowheads="1"/>
            </p:cNvSpPr>
            <p:nvPr/>
          </p:nvSpPr>
          <p:spPr bwMode="auto">
            <a:xfrm>
              <a:off x="3024" y="1644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graphicFrame>
          <p:nvGraphicFramePr>
            <p:cNvPr id="3477511" name="Object 7"/>
            <p:cNvGraphicFramePr>
              <a:graphicFrameLocks noChangeAspect="1"/>
            </p:cNvGraphicFramePr>
            <p:nvPr/>
          </p:nvGraphicFramePr>
          <p:xfrm>
            <a:off x="3256" y="1952"/>
            <a:ext cx="1776" cy="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7518" name="Equation" r:id="rId5" imgW="2819160" imgH="3314520" progId="Equation.DSMT4">
                    <p:embed/>
                  </p:oleObj>
                </mc:Choice>
                <mc:Fallback>
                  <p:oleObj name="Equation" r:id="rId5" imgW="2819160" imgH="331452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6" y="1952"/>
                          <a:ext cx="1776" cy="2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477512" name="Picture 8" descr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286000"/>
            <a:ext cx="396240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AACF0-605A-4FFA-B7B5-4C5931A761F1}" type="slidenum">
              <a:rPr lang="en-US"/>
              <a:pPr/>
              <a:t>6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7955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479555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Values of Trigonometric Functions</a:t>
            </a:r>
          </a:p>
        </p:txBody>
      </p:sp>
      <p:sp>
        <p:nvSpPr>
          <p:cNvPr id="3479556" name="Text Box 4" descr="Pink tissue paper"/>
          <p:cNvSpPr txBox="1">
            <a:spLocks noChangeArrowheads="1"/>
          </p:cNvSpPr>
          <p:nvPr/>
        </p:nvSpPr>
        <p:spPr bwMode="auto">
          <a:xfrm>
            <a:off x="609600" y="1073150"/>
            <a:ext cx="3200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479557" name="Object 5" descr="Pink tissue paper"/>
          <p:cNvGraphicFramePr>
            <a:graphicFrameLocks noChangeAspect="1"/>
          </p:cNvGraphicFramePr>
          <p:nvPr/>
        </p:nvGraphicFramePr>
        <p:xfrm>
          <a:off x="723900" y="2413000"/>
          <a:ext cx="25527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9599" name="Equation" r:id="rId5" imgW="2552700" imgH="1016000" progId="Equation.DSMT4">
                  <p:embed/>
                </p:oleObj>
              </mc:Choice>
              <mc:Fallback>
                <p:oleObj name="Equation" r:id="rId5" imgW="2552700" imgH="10160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2413000"/>
                        <a:ext cx="25527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9558" name="Object 6" descr="Pink tissue paper"/>
          <p:cNvGraphicFramePr>
            <a:graphicFrameLocks noChangeAspect="1"/>
          </p:cNvGraphicFramePr>
          <p:nvPr/>
        </p:nvGraphicFramePr>
        <p:xfrm>
          <a:off x="723900" y="3848100"/>
          <a:ext cx="29337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9600" name="Equation" r:id="rId7" imgW="2933700" imgH="1104900" progId="Equation.DSMT4">
                  <p:embed/>
                </p:oleObj>
              </mc:Choice>
              <mc:Fallback>
                <p:oleObj name="Equation" r:id="rId7" imgW="2933700" imgH="11049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3848100"/>
                        <a:ext cx="29337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9559" name="Object 7" descr="Pink tissue paper"/>
          <p:cNvGraphicFramePr>
            <a:graphicFrameLocks noChangeAspect="1"/>
          </p:cNvGraphicFramePr>
          <p:nvPr/>
        </p:nvGraphicFramePr>
        <p:xfrm>
          <a:off x="723900" y="5295900"/>
          <a:ext cx="41021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9601" name="Equation" r:id="rId9" imgW="4102100" imgH="1104900" progId="Equation.DSMT4">
                  <p:embed/>
                </p:oleObj>
              </mc:Choice>
              <mc:Fallback>
                <p:oleObj name="Equation" r:id="rId9" imgW="4102100" imgH="11049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5295900"/>
                        <a:ext cx="41021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9560" name="Object 8" descr="Pink tissue paper"/>
          <p:cNvGraphicFramePr>
            <a:graphicFrameLocks noChangeAspect="1"/>
          </p:cNvGraphicFramePr>
          <p:nvPr/>
        </p:nvGraphicFramePr>
        <p:xfrm>
          <a:off x="6007100" y="2413000"/>
          <a:ext cx="26035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9602" name="Equation" r:id="rId11" imgW="2603500" imgH="1016000" progId="Equation.DSMT4">
                  <p:embed/>
                </p:oleObj>
              </mc:Choice>
              <mc:Fallback>
                <p:oleObj name="Equation" r:id="rId11" imgW="2603500" imgH="10160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7100" y="2413000"/>
                        <a:ext cx="26035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9561" name="Object 9" descr="Pink tissue paper"/>
          <p:cNvGraphicFramePr>
            <a:graphicFrameLocks noChangeAspect="1"/>
          </p:cNvGraphicFramePr>
          <p:nvPr/>
        </p:nvGraphicFramePr>
        <p:xfrm>
          <a:off x="4546600" y="3848100"/>
          <a:ext cx="4140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9603" name="Equation" r:id="rId13" imgW="4140200" imgH="1104900" progId="Equation.DSMT4">
                  <p:embed/>
                </p:oleObj>
              </mc:Choice>
              <mc:Fallback>
                <p:oleObj name="Equation" r:id="rId13" imgW="4140200" imgH="11049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6600" y="3848100"/>
                        <a:ext cx="4140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9562" name="Object 10" descr="Pink tissue paper"/>
          <p:cNvGraphicFramePr>
            <a:graphicFrameLocks noChangeAspect="1"/>
          </p:cNvGraphicFramePr>
          <p:nvPr/>
        </p:nvGraphicFramePr>
        <p:xfrm>
          <a:off x="5715000" y="5295900"/>
          <a:ext cx="28956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9604" name="Equation" r:id="rId15" imgW="2895600" imgH="1104900" progId="Equation.DSMT4">
                  <p:embed/>
                </p:oleObj>
              </mc:Choice>
              <mc:Fallback>
                <p:oleObj name="Equation" r:id="rId15" imgW="2895600" imgH="11049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5295900"/>
                        <a:ext cx="28956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9563" name="Object 11" descr="Pink tissue paper"/>
          <p:cNvGraphicFramePr>
            <a:graphicFrameLocks noChangeAspect="1"/>
          </p:cNvGraphicFramePr>
          <p:nvPr/>
        </p:nvGraphicFramePr>
        <p:xfrm>
          <a:off x="723900" y="1619250"/>
          <a:ext cx="706278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9605" name="Equation" r:id="rId17" imgW="7061200" imgH="558800" progId="Equation.DSMT4">
                  <p:embed/>
                </p:oleObj>
              </mc:Choice>
              <mc:Fallback>
                <p:oleObj name="Equation" r:id="rId17" imgW="7061200" imgH="5588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1619250"/>
                        <a:ext cx="7062788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40FB3-A100-498A-86D0-FAEA1CD6D496}" type="slidenum">
              <a:rPr lang="en-US"/>
              <a:pPr/>
              <a:t>7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1846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3518467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Remaining Trigonometric Function Values from a Given Value</a:t>
            </a:r>
          </a:p>
        </p:txBody>
      </p:sp>
      <p:sp>
        <p:nvSpPr>
          <p:cNvPr id="3518468" name="Text Box 4" descr="Pink tissue paper"/>
          <p:cNvSpPr txBox="1">
            <a:spLocks noChangeArrowheads="1"/>
          </p:cNvSpPr>
          <p:nvPr/>
        </p:nvSpPr>
        <p:spPr bwMode="auto">
          <a:xfrm>
            <a:off x="647700" y="1066800"/>
            <a:ext cx="8191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other five trigonometric function values of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, given that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 is an acute angle of the right</a:t>
            </a:r>
          </a:p>
          <a:p>
            <a:pPr>
              <a:lnSpc>
                <a:spcPct val="150000"/>
              </a:lnSpc>
            </a:pPr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triangle with sin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 =     . </a:t>
            </a:r>
            <a:endParaRPr lang="en-US" sz="3200" b="0" i="1" baseline="0">
              <a:latin typeface="Symbol" pitchFamily="18" charset="2"/>
              <a:sym typeface="Symbol" pitchFamily="18" charset="2"/>
            </a:endParaRPr>
          </a:p>
        </p:txBody>
      </p:sp>
      <p:sp>
        <p:nvSpPr>
          <p:cNvPr id="3518469" name="Text Box 5"/>
          <p:cNvSpPr txBox="1">
            <a:spLocks noChangeArrowheads="1"/>
          </p:cNvSpPr>
          <p:nvPr/>
        </p:nvSpPr>
        <p:spPr bwMode="auto">
          <a:xfrm>
            <a:off x="609600" y="3054350"/>
            <a:ext cx="1828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3518471" name="Object 7"/>
          <p:cNvGraphicFramePr>
            <a:graphicFrameLocks noChangeAspect="1"/>
          </p:cNvGraphicFramePr>
          <p:nvPr/>
        </p:nvGraphicFramePr>
        <p:xfrm>
          <a:off x="4191000" y="2095500"/>
          <a:ext cx="3048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8480" name="Equation" r:id="rId5" imgW="304560" imgH="952200" progId="Equation.DSMT4">
                  <p:embed/>
                </p:oleObj>
              </mc:Choice>
              <mc:Fallback>
                <p:oleObj name="Equation" r:id="rId5" imgW="304560" imgH="952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095500"/>
                        <a:ext cx="3048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18472" name="Picture 8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75" y="4133850"/>
            <a:ext cx="4581525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18473" name="Text Box 9" descr="Pink tissue paper"/>
          <p:cNvSpPr txBox="1">
            <a:spLocks noChangeArrowheads="1"/>
          </p:cNvSpPr>
          <p:nvPr/>
        </p:nvSpPr>
        <p:spPr bwMode="auto">
          <a:xfrm>
            <a:off x="647700" y="3581400"/>
            <a:ext cx="81153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Because                                           </a:t>
            </a:r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we draw a</a:t>
            </a:r>
          </a:p>
          <a:p>
            <a:pPr>
              <a:lnSpc>
                <a:spcPct val="150000"/>
              </a:lnSpc>
            </a:pPr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right triangle with hypotenuse </a:t>
            </a:r>
          </a:p>
          <a:p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of length 5 and the side </a:t>
            </a:r>
          </a:p>
          <a:p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opposite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  of </a:t>
            </a:r>
          </a:p>
          <a:p>
            <a:r>
              <a:rPr lang="en-US" sz="3200" b="0" baseline="0">
                <a:latin typeface="Times New Roman" pitchFamily="18" charset="0"/>
                <a:sym typeface="Symbol" pitchFamily="18" charset="2"/>
              </a:rPr>
              <a:t>length 2. </a:t>
            </a:r>
          </a:p>
        </p:txBody>
      </p:sp>
      <p:pic>
        <p:nvPicPr>
          <p:cNvPr id="3518474" name="Picture 10" descr="Pink tissue pap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3314700"/>
            <a:ext cx="4257675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1014984"/>
            <a:ext cx="7022592" cy="48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09294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16" y="1453896"/>
            <a:ext cx="6144768" cy="39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5508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0CC0D-2696-468E-BE29-60BCDB2CCA33}" type="slidenum">
              <a:rPr lang="en-US"/>
              <a:pPr/>
              <a:t>10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1437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3514371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Remaining Trigonometric Function Values from a Given Value</a:t>
            </a:r>
          </a:p>
        </p:txBody>
      </p:sp>
      <p:sp>
        <p:nvSpPr>
          <p:cNvPr id="3514374" name="Text Box 6"/>
          <p:cNvSpPr txBox="1">
            <a:spLocks noChangeArrowheads="1"/>
          </p:cNvSpPr>
          <p:nvPr/>
        </p:nvSpPr>
        <p:spPr bwMode="auto">
          <a:xfrm>
            <a:off x="685800" y="1149350"/>
            <a:ext cx="34290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514375" name="Object 7"/>
          <p:cNvGraphicFramePr>
            <a:graphicFrameLocks noChangeAspect="1"/>
          </p:cNvGraphicFramePr>
          <p:nvPr/>
        </p:nvGraphicFramePr>
        <p:xfrm>
          <a:off x="5943600" y="1511300"/>
          <a:ext cx="2667000" cy="313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386" name="Equation" r:id="rId4" imgW="2666880" imgH="3136680" progId="Equation.DSMT4">
                  <p:embed/>
                </p:oleObj>
              </mc:Choice>
              <mc:Fallback>
                <p:oleObj name="Equation" r:id="rId4" imgW="2666880" imgH="31366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511300"/>
                        <a:ext cx="2667000" cy="313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14379" name="Picture 11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4581525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7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14380" name="Picture 12" descr="Pink tissue pap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4724400"/>
            <a:ext cx="63341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7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F5ED4-F79E-44FC-99D9-CA5A1173CF27}" type="slidenum">
              <a:rPr lang="en-US"/>
              <a:pPr/>
              <a:t>11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1641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3516419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Remaining Trigonometric Function Values from a Given Value</a:t>
            </a:r>
          </a:p>
        </p:txBody>
      </p:sp>
      <p:sp>
        <p:nvSpPr>
          <p:cNvPr id="3516420" name="Text Box 4" descr="Pink tissue paper"/>
          <p:cNvSpPr txBox="1">
            <a:spLocks noChangeArrowheads="1"/>
          </p:cNvSpPr>
          <p:nvPr/>
        </p:nvSpPr>
        <p:spPr bwMode="auto">
          <a:xfrm>
            <a:off x="609600" y="1073150"/>
            <a:ext cx="3200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516421" name="Object 5" descr="Pink tissue paper"/>
          <p:cNvGraphicFramePr>
            <a:graphicFrameLocks noChangeAspect="1"/>
          </p:cNvGraphicFramePr>
          <p:nvPr/>
        </p:nvGraphicFramePr>
        <p:xfrm>
          <a:off x="685800" y="2400300"/>
          <a:ext cx="2540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463" name="Equation" r:id="rId5" imgW="2539800" imgH="1041120" progId="Equation.DSMT4">
                  <p:embed/>
                </p:oleObj>
              </mc:Choice>
              <mc:Fallback>
                <p:oleObj name="Equation" r:id="rId5" imgW="2539800" imgH="104112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400300"/>
                        <a:ext cx="25400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16422" name="Object 6" descr="Pink tissue paper"/>
          <p:cNvGraphicFramePr>
            <a:graphicFrameLocks noChangeAspect="1"/>
          </p:cNvGraphicFramePr>
          <p:nvPr/>
        </p:nvGraphicFramePr>
        <p:xfrm>
          <a:off x="654050" y="3835400"/>
          <a:ext cx="30734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464" name="Equation" r:id="rId7" imgW="3073320" imgH="1130040" progId="Equation.DSMT4">
                  <p:embed/>
                </p:oleObj>
              </mc:Choice>
              <mc:Fallback>
                <p:oleObj name="Equation" r:id="rId7" imgW="3073320" imgH="11300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3835400"/>
                        <a:ext cx="30734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16423" name="Object 7" descr="Pink tissue paper"/>
          <p:cNvGraphicFramePr>
            <a:graphicFrameLocks noChangeAspect="1"/>
          </p:cNvGraphicFramePr>
          <p:nvPr/>
        </p:nvGraphicFramePr>
        <p:xfrm>
          <a:off x="622300" y="5283200"/>
          <a:ext cx="44196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465" name="Equation" r:id="rId9" imgW="4419360" imgH="1130040" progId="Equation.DSMT4">
                  <p:embed/>
                </p:oleObj>
              </mc:Choice>
              <mc:Fallback>
                <p:oleObj name="Equation" r:id="rId9" imgW="4419360" imgH="113004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5283200"/>
                        <a:ext cx="44196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16424" name="Object 8" descr="Pink tissue paper"/>
          <p:cNvGraphicFramePr>
            <a:graphicFrameLocks noChangeAspect="1"/>
          </p:cNvGraphicFramePr>
          <p:nvPr/>
        </p:nvGraphicFramePr>
        <p:xfrm>
          <a:off x="6083300" y="2400300"/>
          <a:ext cx="25654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466" name="Equation" r:id="rId11" imgW="2565360" imgH="1041120" progId="Equation.DSMT4">
                  <p:embed/>
                </p:oleObj>
              </mc:Choice>
              <mc:Fallback>
                <p:oleObj name="Equation" r:id="rId11" imgW="2565360" imgH="104112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3300" y="2400300"/>
                        <a:ext cx="25654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16425" name="Object 9" descr="Pink tissue paper"/>
          <p:cNvGraphicFramePr>
            <a:graphicFrameLocks noChangeAspect="1"/>
          </p:cNvGraphicFramePr>
          <p:nvPr/>
        </p:nvGraphicFramePr>
        <p:xfrm>
          <a:off x="4425950" y="3835400"/>
          <a:ext cx="43815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467" name="Equation" r:id="rId13" imgW="4381200" imgH="1130040" progId="Equation.DSMT4">
                  <p:embed/>
                </p:oleObj>
              </mc:Choice>
              <mc:Fallback>
                <p:oleObj name="Equation" r:id="rId13" imgW="4381200" imgH="113004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5950" y="3835400"/>
                        <a:ext cx="43815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16426" name="Object 10" descr="Pink tissue paper"/>
          <p:cNvGraphicFramePr>
            <a:graphicFrameLocks noChangeAspect="1"/>
          </p:cNvGraphicFramePr>
          <p:nvPr/>
        </p:nvGraphicFramePr>
        <p:xfrm>
          <a:off x="5715000" y="5283200"/>
          <a:ext cx="30480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468" name="Equation" r:id="rId15" imgW="3047760" imgH="1130040" progId="Equation.DSMT4">
                  <p:embed/>
                </p:oleObj>
              </mc:Choice>
              <mc:Fallback>
                <p:oleObj name="Equation" r:id="rId15" imgW="3047760" imgH="113004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5283200"/>
                        <a:ext cx="30480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16427" name="Object 11" descr="Pink tissue paper"/>
          <p:cNvGraphicFramePr>
            <a:graphicFrameLocks noChangeAspect="1"/>
          </p:cNvGraphicFramePr>
          <p:nvPr/>
        </p:nvGraphicFramePr>
        <p:xfrm>
          <a:off x="654050" y="1619250"/>
          <a:ext cx="720248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469" name="Equation" r:id="rId17" imgW="7200720" imgH="558720" progId="Equation.DSMT4">
                  <p:embed/>
                </p:oleObj>
              </mc:Choice>
              <mc:Fallback>
                <p:oleObj name="Equation" r:id="rId17" imgW="7200720" imgH="55872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1619250"/>
                        <a:ext cx="7202488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12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2" y="1380744"/>
            <a:ext cx="7168896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B2432-8019-488F-94D8-83EFD4037465}" type="slidenum">
              <a:rPr lang="en-US"/>
              <a:pPr/>
              <a:t>13</a:t>
            </a:fld>
            <a:endParaRPr lang="en-CA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COMPLEMENTARY ANGLES</a:t>
            </a:r>
          </a:p>
        </p:txBody>
      </p:sp>
      <p:sp>
        <p:nvSpPr>
          <p:cNvPr id="3485700" name="Text Box 4" descr="Pink tissue paper"/>
          <p:cNvSpPr txBox="1">
            <a:spLocks noChangeArrowheads="1"/>
          </p:cNvSpPr>
          <p:nvPr/>
        </p:nvSpPr>
        <p:spPr bwMode="auto">
          <a:xfrm>
            <a:off x="381000" y="914400"/>
            <a:ext cx="83820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 dirty="0">
                <a:latin typeface="Times New Roman" pitchFamily="18" charset="0"/>
              </a:rPr>
              <a:t>The value of any trigonometric function of an </a:t>
            </a:r>
            <a:r>
              <a:rPr lang="en-US" sz="3000" baseline="0" dirty="0">
                <a:latin typeface="Times New Roman" pitchFamily="18" charset="0"/>
              </a:rPr>
              <a:t>acute</a:t>
            </a:r>
            <a:r>
              <a:rPr lang="en-US" sz="3000" b="0" baseline="0" dirty="0">
                <a:latin typeface="Times New Roman" pitchFamily="18" charset="0"/>
              </a:rPr>
              <a:t> angle </a:t>
            </a:r>
            <a:r>
              <a:rPr lang="en-US" sz="3000" b="0" i="1" baseline="0" dirty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 dirty="0">
                <a:latin typeface="Times New Roman" pitchFamily="18" charset="0"/>
              </a:rPr>
              <a:t> is equal to the </a:t>
            </a:r>
            <a:r>
              <a:rPr lang="en-US" sz="3000" b="0" baseline="0" dirty="0" err="1">
                <a:latin typeface="Times New Roman" pitchFamily="18" charset="0"/>
              </a:rPr>
              <a:t>cofunction</a:t>
            </a:r>
            <a:r>
              <a:rPr lang="en-US" sz="3000" b="0" baseline="0" dirty="0">
                <a:latin typeface="Times New Roman" pitchFamily="18" charset="0"/>
              </a:rPr>
              <a:t> of the complement of </a:t>
            </a:r>
            <a:r>
              <a:rPr lang="en-US" sz="3000" b="0" i="1" baseline="0" dirty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 dirty="0">
                <a:latin typeface="Times New Roman" pitchFamily="18" charset="0"/>
              </a:rPr>
              <a:t>. This is true whether </a:t>
            </a:r>
            <a:r>
              <a:rPr lang="en-US" sz="3000" b="0" i="1" baseline="0" dirty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 dirty="0">
                <a:latin typeface="Times New Roman" pitchFamily="18" charset="0"/>
              </a:rPr>
              <a:t> is measured in degrees or in radians.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</a:p>
        </p:txBody>
      </p:sp>
      <p:sp>
        <p:nvSpPr>
          <p:cNvPr id="3485702" name="Rectangle 6" descr="Pink tissue paper"/>
          <p:cNvSpPr>
            <a:spLocks noChangeArrowheads="1"/>
          </p:cNvSpPr>
          <p:nvPr/>
        </p:nvSpPr>
        <p:spPr bwMode="auto">
          <a:xfrm>
            <a:off x="685800" y="5756275"/>
            <a:ext cx="7467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000" b="0" baseline="0">
                <a:latin typeface="Times New Roman" pitchFamily="18" charset="0"/>
              </a:rPr>
              <a:t>If </a:t>
            </a:r>
            <a:r>
              <a:rPr lang="en-US" sz="30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>
                <a:latin typeface="Times New Roman" pitchFamily="18" charset="0"/>
              </a:rPr>
              <a:t> is measured in radians, replace 90º with</a:t>
            </a:r>
          </a:p>
        </p:txBody>
      </p:sp>
      <p:graphicFrame>
        <p:nvGraphicFramePr>
          <p:cNvPr id="3485703" name="Object 7" descr="Pink tissue paper"/>
          <p:cNvGraphicFramePr>
            <a:graphicFrameLocks noChangeAspect="1"/>
          </p:cNvGraphicFramePr>
          <p:nvPr/>
        </p:nvGraphicFramePr>
        <p:xfrm>
          <a:off x="7620000" y="5588000"/>
          <a:ext cx="495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756" name="Equation" r:id="rId5" imgW="495000" imgH="888840" progId="Equation.DSMT4">
                  <p:embed/>
                </p:oleObj>
              </mc:Choice>
              <mc:Fallback>
                <p:oleObj name="Equation" r:id="rId5" imgW="495000" imgH="88884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5588000"/>
                        <a:ext cx="4953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5704" name="Group 8"/>
          <p:cNvGrpSpPr>
            <a:grpSpLocks/>
          </p:cNvGrpSpPr>
          <p:nvPr/>
        </p:nvGrpSpPr>
        <p:grpSpPr bwMode="auto">
          <a:xfrm>
            <a:off x="990600" y="2743200"/>
            <a:ext cx="7086600" cy="1173163"/>
            <a:chOff x="624" y="1776"/>
            <a:chExt cx="4464" cy="739"/>
          </a:xfrm>
        </p:grpSpPr>
        <p:sp>
          <p:nvSpPr>
            <p:cNvPr id="3485705" name="Rectangle 9" descr="Pink tissue paper"/>
            <p:cNvSpPr>
              <a:spLocks noChangeArrowheads="1"/>
            </p:cNvSpPr>
            <p:nvPr/>
          </p:nvSpPr>
          <p:spPr bwMode="auto">
            <a:xfrm>
              <a:off x="2160" y="1776"/>
              <a:ext cx="141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i="1" baseline="0">
                  <a:latin typeface="Symbol" pitchFamily="18" charset="2"/>
                  <a:sym typeface="Symbol" pitchFamily="18" charset="2"/>
                </a:rPr>
                <a:t></a:t>
              </a:r>
              <a:r>
                <a:rPr lang="en-US" sz="3200" baseline="0">
                  <a:latin typeface="Times New Roman" pitchFamily="18" charset="0"/>
                </a:rPr>
                <a:t> in degrees</a:t>
              </a:r>
            </a:p>
          </p:txBody>
        </p:sp>
        <p:graphicFrame>
          <p:nvGraphicFramePr>
            <p:cNvPr id="3485706" name="Object 10" descr="Pink tissue paper"/>
            <p:cNvGraphicFramePr>
              <a:graphicFrameLocks noChangeAspect="1"/>
            </p:cNvGraphicFramePr>
            <p:nvPr/>
          </p:nvGraphicFramePr>
          <p:xfrm>
            <a:off x="624" y="2171"/>
            <a:ext cx="197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5757" name="Equation" r:id="rId7" imgW="3136900" imgH="546100" progId="Equation.DSMT4">
                    <p:embed/>
                  </p:oleObj>
                </mc:Choice>
                <mc:Fallback>
                  <p:oleObj name="Equation" r:id="rId7" imgW="3136900" imgH="546100" progId="Equation.DSMT4">
                    <p:embed/>
                    <p:pic>
                      <p:nvPicPr>
                        <p:cNvPr id="0" name="Object 10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2171"/>
                          <a:ext cx="1976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707" name="Object 11" descr="Pink tissue paper"/>
            <p:cNvGraphicFramePr>
              <a:graphicFrameLocks noChangeAspect="1"/>
            </p:cNvGraphicFramePr>
            <p:nvPr/>
          </p:nvGraphicFramePr>
          <p:xfrm>
            <a:off x="3112" y="2160"/>
            <a:ext cx="197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5758" name="Equation" r:id="rId9" imgW="3136900" imgH="546100" progId="Equation.DSMT4">
                    <p:embed/>
                  </p:oleObj>
                </mc:Choice>
                <mc:Fallback>
                  <p:oleObj name="Equation" r:id="rId9" imgW="3136900" imgH="546100" progId="Equation.DSMT4">
                    <p:embed/>
                    <p:pic>
                      <p:nvPicPr>
                        <p:cNvPr id="0" name="Object 11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12" y="2160"/>
                          <a:ext cx="1976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85708" name="Group 12"/>
          <p:cNvGrpSpPr>
            <a:grpSpLocks/>
          </p:cNvGrpSpPr>
          <p:nvPr/>
        </p:nvGrpSpPr>
        <p:grpSpPr bwMode="auto">
          <a:xfrm>
            <a:off x="984250" y="4084638"/>
            <a:ext cx="7099300" cy="563562"/>
            <a:chOff x="620" y="2621"/>
            <a:chExt cx="4472" cy="355"/>
          </a:xfrm>
        </p:grpSpPr>
        <p:graphicFrame>
          <p:nvGraphicFramePr>
            <p:cNvPr id="3485709" name="Object 13" descr="Pink tissue paper"/>
            <p:cNvGraphicFramePr>
              <a:graphicFrameLocks noChangeAspect="1"/>
            </p:cNvGraphicFramePr>
            <p:nvPr/>
          </p:nvGraphicFramePr>
          <p:xfrm>
            <a:off x="620" y="2632"/>
            <a:ext cx="1984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5759" name="Equation" r:id="rId11" imgW="3149600" imgH="546100" progId="Equation.DSMT4">
                    <p:embed/>
                  </p:oleObj>
                </mc:Choice>
                <mc:Fallback>
                  <p:oleObj name="Equation" r:id="rId11" imgW="3149600" imgH="546100" progId="Equation.DSMT4">
                    <p:embed/>
                    <p:pic>
                      <p:nvPicPr>
                        <p:cNvPr id="0" name="Object 13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0" y="2632"/>
                          <a:ext cx="1984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710" name="Object 14" descr="Pink tissue paper"/>
            <p:cNvGraphicFramePr>
              <a:graphicFrameLocks noChangeAspect="1"/>
            </p:cNvGraphicFramePr>
            <p:nvPr/>
          </p:nvGraphicFramePr>
          <p:xfrm>
            <a:off x="3108" y="2621"/>
            <a:ext cx="1984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5760" name="Equation" r:id="rId13" imgW="3149600" imgH="546100" progId="Equation.DSMT4">
                    <p:embed/>
                  </p:oleObj>
                </mc:Choice>
                <mc:Fallback>
                  <p:oleObj name="Equation" r:id="rId13" imgW="3149600" imgH="546100" progId="Equation.DSMT4">
                    <p:embed/>
                    <p:pic>
                      <p:nvPicPr>
                        <p:cNvPr id="0" name="Object 14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8" y="2621"/>
                          <a:ext cx="1984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85711" name="Group 15"/>
          <p:cNvGrpSpPr>
            <a:grpSpLocks/>
          </p:cNvGrpSpPr>
          <p:nvPr/>
        </p:nvGrpSpPr>
        <p:grpSpPr bwMode="auto">
          <a:xfrm>
            <a:off x="977900" y="4800600"/>
            <a:ext cx="7112000" cy="563563"/>
            <a:chOff x="616" y="3072"/>
            <a:chExt cx="4480" cy="355"/>
          </a:xfrm>
        </p:grpSpPr>
        <p:graphicFrame>
          <p:nvGraphicFramePr>
            <p:cNvPr id="3485712" name="Object 16" descr="Pink tissue paper"/>
            <p:cNvGraphicFramePr>
              <a:graphicFrameLocks noChangeAspect="1"/>
            </p:cNvGraphicFramePr>
            <p:nvPr/>
          </p:nvGraphicFramePr>
          <p:xfrm>
            <a:off x="616" y="3083"/>
            <a:ext cx="1992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5761" name="Equation" r:id="rId15" imgW="3162300" imgH="546100" progId="Equation.DSMT4">
                    <p:embed/>
                  </p:oleObj>
                </mc:Choice>
                <mc:Fallback>
                  <p:oleObj name="Equation" r:id="rId15" imgW="3162300" imgH="546100" progId="Equation.DSMT4">
                    <p:embed/>
                    <p:pic>
                      <p:nvPicPr>
                        <p:cNvPr id="0" name="Object 16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6" y="3083"/>
                          <a:ext cx="1992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713" name="Object 17" descr="Pink tissue paper"/>
            <p:cNvGraphicFramePr>
              <a:graphicFrameLocks noChangeAspect="1"/>
            </p:cNvGraphicFramePr>
            <p:nvPr/>
          </p:nvGraphicFramePr>
          <p:xfrm>
            <a:off x="3104" y="3072"/>
            <a:ext cx="1992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5762" name="Equation" r:id="rId17" imgW="3162300" imgH="546100" progId="Equation.DSMT4">
                    <p:embed/>
                  </p:oleObj>
                </mc:Choice>
                <mc:Fallback>
                  <p:oleObj name="Equation" r:id="rId17" imgW="3162300" imgH="546100" progId="Equation.DSMT4">
                    <p:embed/>
                    <p:pic>
                      <p:nvPicPr>
                        <p:cNvPr id="0" name="Object 17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4" y="3072"/>
                          <a:ext cx="1992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4457B-70CE-4EA4-9326-58E0DC219B8D}" type="slidenum">
              <a:rPr lang="en-US"/>
              <a:pPr/>
              <a:t>14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877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3487747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Trigonometric Function Values of a Complementary Angle</a:t>
            </a:r>
          </a:p>
        </p:txBody>
      </p:sp>
      <p:graphicFrame>
        <p:nvGraphicFramePr>
          <p:cNvPr id="3487748" name="Object 4" descr="Pink tissue paper"/>
          <p:cNvGraphicFramePr>
            <a:graphicFrameLocks noChangeAspect="1"/>
          </p:cNvGraphicFramePr>
          <p:nvPr/>
        </p:nvGraphicFramePr>
        <p:xfrm>
          <a:off x="730250" y="1409700"/>
          <a:ext cx="72024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774" name="Equation" r:id="rId4" imgW="7200900" imgH="431800" progId="Equation.DSMT4">
                  <p:embed/>
                </p:oleObj>
              </mc:Choice>
              <mc:Fallback>
                <p:oleObj name="Equation" r:id="rId4" imgW="7200900" imgH="431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" y="1409700"/>
                        <a:ext cx="72024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7749" name="Group 5"/>
          <p:cNvGrpSpPr>
            <a:grpSpLocks/>
          </p:cNvGrpSpPr>
          <p:nvPr/>
        </p:nvGrpSpPr>
        <p:grpSpPr bwMode="auto">
          <a:xfrm>
            <a:off x="609600" y="3308350"/>
            <a:ext cx="7399338" cy="1212850"/>
            <a:chOff x="384" y="1920"/>
            <a:chExt cx="4661" cy="764"/>
          </a:xfrm>
        </p:grpSpPr>
        <p:sp>
          <p:nvSpPr>
            <p:cNvPr id="3487750" name="Text Box 6" descr="Pink tissue paper"/>
            <p:cNvSpPr txBox="1">
              <a:spLocks noChangeArrowheads="1"/>
            </p:cNvSpPr>
            <p:nvPr/>
          </p:nvSpPr>
          <p:spPr bwMode="auto">
            <a:xfrm>
              <a:off x="384" y="1920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graphicFrame>
          <p:nvGraphicFramePr>
            <p:cNvPr id="3487751" name="Object 7" descr="Pink tissue paper"/>
            <p:cNvGraphicFramePr>
              <a:graphicFrameLocks noChangeAspect="1"/>
            </p:cNvGraphicFramePr>
            <p:nvPr/>
          </p:nvGraphicFramePr>
          <p:xfrm>
            <a:off x="492" y="2332"/>
            <a:ext cx="4553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7775" name="Equation" r:id="rId7" imgW="7226280" imgH="558720" progId="Equation.DSMT4">
                    <p:embed/>
                  </p:oleObj>
                </mc:Choice>
                <mc:Fallback>
                  <p:oleObj name="Equation" r:id="rId7" imgW="7226280" imgH="558720" progId="Equation.DSMT4">
                    <p:embed/>
                    <p:pic>
                      <p:nvPicPr>
                        <p:cNvPr id="0" name="Object 7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" y="2332"/>
                          <a:ext cx="4553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6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487752" name="Object 8" descr="Pink tissue paper"/>
          <p:cNvGraphicFramePr>
            <a:graphicFrameLocks noChangeAspect="1"/>
          </p:cNvGraphicFramePr>
          <p:nvPr/>
        </p:nvGraphicFramePr>
        <p:xfrm>
          <a:off x="736600" y="2286000"/>
          <a:ext cx="71897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776" name="Equation" r:id="rId9" imgW="7188200" imgH="431800" progId="Equation.DSMT4">
                  <p:embed/>
                </p:oleObj>
              </mc:Choice>
              <mc:Fallback>
                <p:oleObj name="Equation" r:id="rId9" imgW="7188200" imgH="4318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2286000"/>
                        <a:ext cx="71897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7753" name="Object 9" descr="Pink tissue paper"/>
          <p:cNvGraphicFramePr>
            <a:graphicFrameLocks noChangeAspect="1"/>
          </p:cNvGraphicFramePr>
          <p:nvPr/>
        </p:nvGraphicFramePr>
        <p:xfrm>
          <a:off x="819150" y="5003800"/>
          <a:ext cx="722788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777" name="Equation" r:id="rId11" imgW="7226280" imgH="558720" progId="Equation.DSMT4">
                  <p:embed/>
                </p:oleObj>
              </mc:Choice>
              <mc:Fallback>
                <p:oleObj name="Equation" r:id="rId11" imgW="7226280" imgH="55872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5003800"/>
                        <a:ext cx="7227888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15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2258568"/>
            <a:ext cx="6876288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16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2258568"/>
            <a:ext cx="6876288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847CF-43B5-4CE2-AE2D-1D63F0039C6A}" type="slidenum">
              <a:rPr lang="en-US"/>
              <a:pPr/>
              <a:t>17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2051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3520515" name="Rectangle 3"/>
          <p:cNvSpPr>
            <a:spLocks noChangeArrowheads="1"/>
          </p:cNvSpPr>
          <p:nvPr/>
        </p:nvSpPr>
        <p:spPr bwMode="auto">
          <a:xfrm>
            <a:off x="2817813" y="276225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Right Triangle, Given One Acute Angle and One Side</a:t>
            </a:r>
          </a:p>
        </p:txBody>
      </p:sp>
      <p:sp>
        <p:nvSpPr>
          <p:cNvPr id="3520516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81915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Solve right triangle </a:t>
            </a:r>
            <a:r>
              <a:rPr lang="en-US" sz="3200" b="0" i="1" baseline="0">
                <a:latin typeface="Times New Roman" pitchFamily="18" charset="0"/>
              </a:rPr>
              <a:t>ABC</a:t>
            </a:r>
            <a:r>
              <a:rPr lang="en-US" sz="3200" b="0" baseline="0">
                <a:latin typeface="Times New Roman" pitchFamily="18" charset="0"/>
              </a:rPr>
              <a:t> if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23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= 5.8. </a:t>
            </a:r>
          </a:p>
        </p:txBody>
      </p:sp>
      <p:sp>
        <p:nvSpPr>
          <p:cNvPr id="3520518" name="Text Box 6" descr="Pink tissue paper"/>
          <p:cNvSpPr txBox="1">
            <a:spLocks noChangeArrowheads="1"/>
          </p:cNvSpPr>
          <p:nvPr/>
        </p:nvSpPr>
        <p:spPr bwMode="auto">
          <a:xfrm>
            <a:off x="609600" y="1905000"/>
            <a:ext cx="1828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3520519" name="Text Box 7" descr="Pink tissue paper"/>
          <p:cNvSpPr txBox="1">
            <a:spLocks noChangeArrowheads="1"/>
          </p:cNvSpPr>
          <p:nvPr/>
        </p:nvSpPr>
        <p:spPr bwMode="auto">
          <a:xfrm>
            <a:off x="609600" y="2514600"/>
            <a:ext cx="3810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Sketch triangle </a:t>
            </a:r>
            <a:r>
              <a:rPr lang="en-US" sz="3200" b="0" i="1" baseline="0">
                <a:latin typeface="Times New Roman" pitchFamily="18" charset="0"/>
              </a:rPr>
              <a:t>ABC.</a:t>
            </a:r>
            <a:endParaRPr lang="en-US" sz="3200" b="0" baseline="0">
              <a:latin typeface="Times New Roman" pitchFamily="18" charset="0"/>
            </a:endParaRPr>
          </a:p>
        </p:txBody>
      </p:sp>
      <p:sp>
        <p:nvSpPr>
          <p:cNvPr id="3520521" name="Text Box 9" descr="Pink tissue paper"/>
          <p:cNvSpPr txBox="1">
            <a:spLocks noChangeArrowheads="1"/>
          </p:cNvSpPr>
          <p:nvPr/>
        </p:nvSpPr>
        <p:spPr bwMode="auto">
          <a:xfrm>
            <a:off x="4800600" y="2514600"/>
            <a:ext cx="2362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find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3520522" name="Object 10" descr="Pink tissue paper"/>
          <p:cNvGraphicFramePr>
            <a:graphicFrameLocks noChangeAspect="1"/>
          </p:cNvGraphicFramePr>
          <p:nvPr/>
        </p:nvGraphicFramePr>
        <p:xfrm>
          <a:off x="6951663" y="2344738"/>
          <a:ext cx="1511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0536" name="Equation" r:id="rId5" imgW="1511280" imgH="952200" progId="Equation.DSMT4">
                  <p:embed/>
                </p:oleObj>
              </mc:Choice>
              <mc:Fallback>
                <p:oleObj name="Equation" r:id="rId5" imgW="1511280" imgH="9522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1663" y="2344738"/>
                        <a:ext cx="15113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20523" name="Object 11" descr="Pink tissue paper"/>
          <p:cNvGraphicFramePr>
            <a:graphicFrameLocks noChangeAspect="1"/>
          </p:cNvGraphicFramePr>
          <p:nvPr/>
        </p:nvGraphicFramePr>
        <p:xfrm>
          <a:off x="6134100" y="3505200"/>
          <a:ext cx="2552700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0537" name="Equation" r:id="rId7" imgW="2552400" imgH="1574640" progId="Equation.DSMT4">
                  <p:embed/>
                </p:oleObj>
              </mc:Choice>
              <mc:Fallback>
                <p:oleObj name="Equation" r:id="rId7" imgW="2552400" imgH="157464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3505200"/>
                        <a:ext cx="2552700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20525" name="Picture 13" descr="Pink tissue pape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657600"/>
            <a:ext cx="444817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796F2-C19A-461A-8AB3-862DE684067E}" type="slidenum">
              <a:rPr lang="en-US"/>
              <a:pPr/>
              <a:t>18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225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3522564" name="Text Box 4" descr="Pink tissue paper"/>
          <p:cNvSpPr txBox="1">
            <a:spLocks noChangeArrowheads="1"/>
          </p:cNvSpPr>
          <p:nvPr/>
        </p:nvSpPr>
        <p:spPr bwMode="auto">
          <a:xfrm>
            <a:off x="609600" y="1149350"/>
            <a:ext cx="4343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522566" name="Text Box 6" descr="Pink tissue paper"/>
          <p:cNvSpPr txBox="1">
            <a:spLocks noChangeArrowheads="1"/>
          </p:cNvSpPr>
          <p:nvPr/>
        </p:nvSpPr>
        <p:spPr bwMode="auto">
          <a:xfrm>
            <a:off x="4648200" y="1670050"/>
            <a:ext cx="2362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find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3522567" name="Object 7" descr="Pink tissue paper"/>
          <p:cNvGraphicFramePr>
            <a:graphicFrameLocks noChangeAspect="1"/>
          </p:cNvGraphicFramePr>
          <p:nvPr/>
        </p:nvGraphicFramePr>
        <p:xfrm>
          <a:off x="6627813" y="1485900"/>
          <a:ext cx="1549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585" name="Equation" r:id="rId5" imgW="1549080" imgH="952200" progId="Equation.DSMT4">
                  <p:embed/>
                </p:oleObj>
              </mc:Choice>
              <mc:Fallback>
                <p:oleObj name="Equation" r:id="rId5" imgW="1549080" imgH="9522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7813" y="1485900"/>
                        <a:ext cx="15494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22568" name="Object 8" descr="Pink tissue paper"/>
          <p:cNvGraphicFramePr>
            <a:graphicFrameLocks noChangeAspect="1"/>
          </p:cNvGraphicFramePr>
          <p:nvPr/>
        </p:nvGraphicFramePr>
        <p:xfrm>
          <a:off x="5791200" y="2590800"/>
          <a:ext cx="2590800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586" name="Equation" r:id="rId7" imgW="2590560" imgH="1574640" progId="Equation.DSMT4">
                  <p:embed/>
                </p:oleObj>
              </mc:Choice>
              <mc:Fallback>
                <p:oleObj name="Equation" r:id="rId7" imgW="2590560" imgH="157464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590800"/>
                        <a:ext cx="2590800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22572" name="Text Box 12" descr="Pink tissue paper"/>
          <p:cNvSpPr txBox="1">
            <a:spLocks noChangeArrowheads="1"/>
          </p:cNvSpPr>
          <p:nvPr/>
        </p:nvSpPr>
        <p:spPr bwMode="auto">
          <a:xfrm>
            <a:off x="1371600" y="5410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find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:  </a:t>
            </a:r>
            <a:r>
              <a:rPr lang="en-US" sz="3200" b="0" i="1" baseline="0">
                <a:latin typeface="Times New Roman" pitchFamily="18" charset="0"/>
              </a:rPr>
              <a:t>B </a:t>
            </a:r>
            <a:r>
              <a:rPr lang="en-US" sz="3200" b="0" baseline="0">
                <a:latin typeface="Times New Roman" pitchFamily="18" charset="0"/>
              </a:rPr>
              <a:t>= 90º – 23º = 67º</a:t>
            </a:r>
          </a:p>
        </p:txBody>
      </p:sp>
      <p:sp>
        <p:nvSpPr>
          <p:cNvPr id="3522573" name="Rectangle 13"/>
          <p:cNvSpPr>
            <a:spLocks noChangeArrowheads="1"/>
          </p:cNvSpPr>
          <p:nvPr/>
        </p:nvSpPr>
        <p:spPr bwMode="auto">
          <a:xfrm>
            <a:off x="2817813" y="276225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Right Triangle, Given One Acute Angle and One Side</a:t>
            </a:r>
          </a:p>
        </p:txBody>
      </p:sp>
      <p:pic>
        <p:nvPicPr>
          <p:cNvPr id="3522574" name="Picture 14" descr="Pink tissue pape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90800"/>
            <a:ext cx="444817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19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2185416"/>
            <a:ext cx="6876288" cy="248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20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1527048"/>
            <a:ext cx="6876288" cy="38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DD7F6-3CB7-454F-A36E-3C41C6C0A80D}" type="slidenum">
              <a:rPr lang="en-US"/>
              <a:pPr/>
              <a:t>21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0413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3504131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Right Triangle Given Two Sides</a:t>
            </a:r>
          </a:p>
        </p:txBody>
      </p:sp>
      <p:sp>
        <p:nvSpPr>
          <p:cNvPr id="3504132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7848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Solve right triangle </a:t>
            </a:r>
            <a:r>
              <a:rPr lang="en-US" sz="3200" b="0" i="1" baseline="0">
                <a:latin typeface="Times New Roman" pitchFamily="18" charset="0"/>
              </a:rPr>
              <a:t>ABC</a:t>
            </a:r>
            <a:r>
              <a:rPr lang="en-US" sz="3200" b="0" baseline="0">
                <a:latin typeface="Times New Roman" pitchFamily="18" charset="0"/>
              </a:rPr>
              <a:t> if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9.5 and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3.4. </a:t>
            </a:r>
          </a:p>
        </p:txBody>
      </p:sp>
      <p:grpSp>
        <p:nvGrpSpPr>
          <p:cNvPr id="3504133" name="Group 5"/>
          <p:cNvGrpSpPr>
            <a:grpSpLocks/>
          </p:cNvGrpSpPr>
          <p:nvPr/>
        </p:nvGrpSpPr>
        <p:grpSpPr bwMode="auto">
          <a:xfrm>
            <a:off x="609600" y="1987550"/>
            <a:ext cx="3886200" cy="1212850"/>
            <a:chOff x="384" y="1252"/>
            <a:chExt cx="2448" cy="764"/>
          </a:xfrm>
        </p:grpSpPr>
        <p:sp>
          <p:nvSpPr>
            <p:cNvPr id="3504134" name="Text Box 6" descr="Pink tissue paper"/>
            <p:cNvSpPr txBox="1">
              <a:spLocks noChangeArrowheads="1"/>
            </p:cNvSpPr>
            <p:nvPr/>
          </p:nvSpPr>
          <p:spPr bwMode="auto">
            <a:xfrm>
              <a:off x="384" y="1252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3504135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32" y="1584"/>
              <a:ext cx="2400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Sketch triangle </a:t>
              </a:r>
              <a:r>
                <a:rPr lang="en-US" sz="3200" b="0" i="1" baseline="0">
                  <a:latin typeface="Times New Roman" pitchFamily="18" charset="0"/>
                </a:rPr>
                <a:t>ABC.</a:t>
              </a:r>
              <a:endParaRPr lang="en-US" sz="3200" b="0" baseline="0">
                <a:latin typeface="Times New Roman" pitchFamily="18" charset="0"/>
              </a:endParaRPr>
            </a:p>
          </p:txBody>
        </p:sp>
      </p:grpSp>
      <p:pic>
        <p:nvPicPr>
          <p:cNvPr id="3504136" name="Picture 8" descr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1676400"/>
            <a:ext cx="295592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04137" name="Text Box 9" descr="Pink tissue paper"/>
          <p:cNvSpPr txBox="1">
            <a:spLocks noChangeArrowheads="1"/>
          </p:cNvSpPr>
          <p:nvPr/>
        </p:nvSpPr>
        <p:spPr bwMode="auto">
          <a:xfrm>
            <a:off x="685800" y="3200400"/>
            <a:ext cx="2362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find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3504138" name="Object 10" descr="Pink tissue paper"/>
          <p:cNvGraphicFramePr>
            <a:graphicFrameLocks noChangeAspect="1"/>
          </p:cNvGraphicFramePr>
          <p:nvPr/>
        </p:nvGraphicFramePr>
        <p:xfrm>
          <a:off x="2817813" y="3022600"/>
          <a:ext cx="1549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156" name="Equation" r:id="rId6" imgW="1549400" imgH="939800" progId="Equation.DSMT4">
                  <p:embed/>
                </p:oleObj>
              </mc:Choice>
              <mc:Fallback>
                <p:oleObj name="Equation" r:id="rId6" imgW="1549400" imgH="9398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7813" y="3022600"/>
                        <a:ext cx="1549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04139" name="Object 11" descr="Pink tissue paper"/>
          <p:cNvGraphicFramePr>
            <a:graphicFrameLocks noChangeAspect="1"/>
          </p:cNvGraphicFramePr>
          <p:nvPr/>
        </p:nvGraphicFramePr>
        <p:xfrm>
          <a:off x="2857500" y="4241800"/>
          <a:ext cx="1866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157" name="Equation" r:id="rId8" imgW="1866900" imgH="939800" progId="Equation.DSMT4">
                  <p:embed/>
                </p:oleObj>
              </mc:Choice>
              <mc:Fallback>
                <p:oleObj name="Equation" r:id="rId8" imgW="1866900" imgH="9398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4241800"/>
                        <a:ext cx="18669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04140" name="Object 12" descr="Pink tissue paper"/>
          <p:cNvGraphicFramePr>
            <a:graphicFrameLocks noChangeAspect="1"/>
          </p:cNvGraphicFramePr>
          <p:nvPr/>
        </p:nvGraphicFramePr>
        <p:xfrm>
          <a:off x="1117600" y="5346700"/>
          <a:ext cx="38354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158" name="Equation" r:id="rId10" imgW="3835400" imgH="1054100" progId="Equation.DSMT4">
                  <p:embed/>
                </p:oleObj>
              </mc:Choice>
              <mc:Fallback>
                <p:oleObj name="Equation" r:id="rId10" imgW="3835400" imgH="10541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5346700"/>
                        <a:ext cx="38354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44321-E8E0-4900-8D14-97F4DAC52E45}" type="slidenum">
              <a:rPr lang="en-US"/>
              <a:pPr/>
              <a:t>22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0617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3506179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Right Triangle Given Two Sides</a:t>
            </a:r>
          </a:p>
        </p:txBody>
      </p:sp>
      <p:sp>
        <p:nvSpPr>
          <p:cNvPr id="3506180" name="Text Box 4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4343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pic>
        <p:nvPicPr>
          <p:cNvPr id="3506181" name="Picture 5" descr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75" y="914400"/>
            <a:ext cx="295592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06182" name="Text Box 6" descr="Pink tissue paper"/>
          <p:cNvSpPr txBox="1">
            <a:spLocks noChangeArrowheads="1"/>
          </p:cNvSpPr>
          <p:nvPr/>
        </p:nvSpPr>
        <p:spPr bwMode="auto">
          <a:xfrm>
            <a:off x="685800" y="1625600"/>
            <a:ext cx="2362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find </a:t>
            </a:r>
            <a:r>
              <a:rPr lang="en-US" sz="3200" b="0" i="1" baseline="0">
                <a:latin typeface="Times New Roman" pitchFamily="18" charset="0"/>
              </a:rPr>
              <a:t>c </a:t>
            </a:r>
            <a:r>
              <a:rPr lang="en-US" sz="3200" b="0" baseline="0"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3506183" name="Object 7" descr="Pink tissue paper"/>
          <p:cNvGraphicFramePr>
            <a:graphicFrameLocks noChangeAspect="1"/>
          </p:cNvGraphicFramePr>
          <p:nvPr/>
        </p:nvGraphicFramePr>
        <p:xfrm>
          <a:off x="2843213" y="1447800"/>
          <a:ext cx="1498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6214" name="Equation" r:id="rId6" imgW="1498600" imgH="939800" progId="Equation.DSMT4">
                  <p:embed/>
                </p:oleObj>
              </mc:Choice>
              <mc:Fallback>
                <p:oleObj name="Equation" r:id="rId6" imgW="1498600" imgH="9398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447800"/>
                        <a:ext cx="1498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06184" name="Object 8" descr="Pink tissue paper"/>
          <p:cNvGraphicFramePr>
            <a:graphicFrameLocks noChangeAspect="1"/>
          </p:cNvGraphicFramePr>
          <p:nvPr/>
        </p:nvGraphicFramePr>
        <p:xfrm>
          <a:off x="2603500" y="2590800"/>
          <a:ext cx="1663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6215" name="Equation" r:id="rId8" imgW="1663700" imgH="330200" progId="Equation.DSMT4">
                  <p:embed/>
                </p:oleObj>
              </mc:Choice>
              <mc:Fallback>
                <p:oleObj name="Equation" r:id="rId8" imgW="1663700" imgH="3302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0" y="2590800"/>
                        <a:ext cx="16637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06185" name="Object 9" descr="Pink tissue paper"/>
          <p:cNvGraphicFramePr>
            <a:graphicFrameLocks noChangeAspect="1"/>
          </p:cNvGraphicFramePr>
          <p:nvPr/>
        </p:nvGraphicFramePr>
        <p:xfrm>
          <a:off x="3429000" y="3098800"/>
          <a:ext cx="14732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6216" name="Equation" r:id="rId10" imgW="1473200" imgH="939800" progId="Equation.DSMT4">
                  <p:embed/>
                </p:oleObj>
              </mc:Choice>
              <mc:Fallback>
                <p:oleObj name="Equation" r:id="rId10" imgW="1473200" imgH="939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098800"/>
                        <a:ext cx="14732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06186" name="Object 10" descr="Pink tissue paper"/>
          <p:cNvGraphicFramePr>
            <a:graphicFrameLocks noChangeAspect="1"/>
          </p:cNvGraphicFramePr>
          <p:nvPr/>
        </p:nvGraphicFramePr>
        <p:xfrm>
          <a:off x="3429000" y="4165600"/>
          <a:ext cx="2057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6217" name="Equation" r:id="rId12" imgW="2057400" imgH="939800" progId="Equation.DSMT4">
                  <p:embed/>
                </p:oleObj>
              </mc:Choice>
              <mc:Fallback>
                <p:oleObj name="Equation" r:id="rId12" imgW="2057400" imgH="9398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165600"/>
                        <a:ext cx="2057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06187" name="Object 11" descr="Pink tissue paper"/>
          <p:cNvGraphicFramePr>
            <a:graphicFrameLocks noChangeAspect="1"/>
          </p:cNvGraphicFramePr>
          <p:nvPr/>
        </p:nvGraphicFramePr>
        <p:xfrm>
          <a:off x="3429000" y="5537200"/>
          <a:ext cx="1270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6218" name="Equation" r:id="rId14" imgW="1270000" imgH="330200" progId="Equation.DSMT4">
                  <p:embed/>
                </p:oleObj>
              </mc:Choice>
              <mc:Fallback>
                <p:oleObj name="Equation" r:id="rId14" imgW="1270000" imgH="3302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537200"/>
                        <a:ext cx="1270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06188" name="Text Box 12" descr="Pink tissue paper"/>
          <p:cNvSpPr txBox="1">
            <a:spLocks noChangeArrowheads="1"/>
          </p:cNvSpPr>
          <p:nvPr/>
        </p:nvSpPr>
        <p:spPr bwMode="auto">
          <a:xfrm>
            <a:off x="762000" y="60198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find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:  </a:t>
            </a:r>
            <a:r>
              <a:rPr lang="en-US" sz="3200" b="0" i="1" baseline="0">
                <a:latin typeface="Times New Roman" pitchFamily="18" charset="0"/>
              </a:rPr>
              <a:t>B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en-US" sz="3200" b="0" baseline="0">
                <a:latin typeface="Times New Roman" pitchFamily="18" charset="0"/>
              </a:rPr>
              <a:t> 90º – 70.3º = 19.7º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23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1600200"/>
            <a:ext cx="702259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24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1892808"/>
            <a:ext cx="7022592" cy="30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89EDDF-5657-48B3-AF0F-FB3C70E9E51C}" type="slidenum">
              <a:rPr lang="en-US"/>
              <a:pPr/>
              <a:t>25</a:t>
            </a:fld>
            <a:endParaRPr lang="en-CA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8979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3489795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Measuring the Height of Mount Kilimanjaro</a:t>
            </a:r>
          </a:p>
        </p:txBody>
      </p:sp>
      <p:sp>
        <p:nvSpPr>
          <p:cNvPr id="3489796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848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A surveyor wants to measure the height of Mount Kilimanjaro by using the known height of a nearby mountain. </a:t>
            </a:r>
          </a:p>
          <a:p>
            <a:endParaRPr lang="en-US" sz="3000" b="0" baseline="0">
              <a:latin typeface="Times New Roman" pitchFamily="18" charset="0"/>
            </a:endParaRPr>
          </a:p>
          <a:p>
            <a:r>
              <a:rPr lang="en-US" sz="3000" b="0" baseline="0">
                <a:latin typeface="Times New Roman" pitchFamily="18" charset="0"/>
              </a:rPr>
              <a:t>The nearby location is at an altitude of 8720 feet, the distance between that location and Mount Kilimanjaro</a:t>
            </a:r>
            <a:r>
              <a:rPr lang="en-US" sz="3000" b="0" baseline="0">
                <a:latin typeface="Times New Roman" pitchFamily="18" charset="0"/>
                <a:ea typeface="ヒラギノ角ゴ Pro W3" pitchFamily="1" charset="-128"/>
              </a:rPr>
              <a:t>’</a:t>
            </a:r>
            <a:r>
              <a:rPr lang="en-US" sz="3000" b="0" baseline="0">
                <a:latin typeface="Times New Roman" pitchFamily="18" charset="0"/>
              </a:rPr>
              <a:t>s peak is 4.9941 miles, and the angle of elevation from the lower location is 23.75</a:t>
            </a:r>
            <a:r>
              <a:rPr lang="en-US" sz="3000" b="0" baseline="0">
                <a:latin typeface="Times New Roman" pitchFamily="18" charset="0"/>
                <a:ea typeface="ヒラギノ角ゴ Pro W3" pitchFamily="1" charset="-128"/>
              </a:rPr>
              <a:t>º</a:t>
            </a:r>
            <a:r>
              <a:rPr lang="en-US" sz="3000" b="0" baseline="0">
                <a:latin typeface="Times New Roman" pitchFamily="18" charset="0"/>
              </a:rPr>
              <a:t>. </a:t>
            </a:r>
          </a:p>
          <a:p>
            <a:endParaRPr lang="en-US" sz="3000" b="0" baseline="0">
              <a:latin typeface="Times New Roman" pitchFamily="18" charset="0"/>
            </a:endParaRPr>
          </a:p>
          <a:p>
            <a:r>
              <a:rPr lang="en-US" sz="3000" b="0" baseline="0">
                <a:latin typeface="Times New Roman" pitchFamily="18" charset="0"/>
              </a:rPr>
              <a:t>Use this information to find the approximate height of Mount Kilimanjaro.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FA411-C387-42A0-8B13-3EFCF5049A07}" type="slidenum">
              <a:rPr lang="en-US"/>
              <a:pPr/>
              <a:t>26</a:t>
            </a:fld>
            <a:endParaRPr lang="en-CA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9184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3491843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Measuring the Height of Mount Kilimanjaro</a:t>
            </a:r>
          </a:p>
        </p:txBody>
      </p:sp>
      <p:pic>
        <p:nvPicPr>
          <p:cNvPr id="3491844" name="Picture 4" descr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09675"/>
            <a:ext cx="8305800" cy="511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3208C-3878-43CC-874B-BF13EF8BA3D2}" type="slidenum">
              <a:rPr lang="en-US"/>
              <a:pPr/>
              <a:t>27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9389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3493891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Measuring the Height of Mount Kilimanjaro</a:t>
            </a:r>
          </a:p>
        </p:txBody>
      </p:sp>
      <p:sp>
        <p:nvSpPr>
          <p:cNvPr id="3493892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1828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3493893" name="Text Box 5" descr="Pink tissue paper"/>
          <p:cNvSpPr txBox="1">
            <a:spLocks noChangeArrowheads="1"/>
          </p:cNvSpPr>
          <p:nvPr/>
        </p:nvSpPr>
        <p:spPr bwMode="auto">
          <a:xfrm>
            <a:off x="647700" y="1400175"/>
            <a:ext cx="784860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The sum of the side length </a:t>
            </a:r>
            <a:r>
              <a:rPr lang="en-US" sz="3000" b="0" i="1" baseline="0">
                <a:latin typeface="Times New Roman" pitchFamily="18" charset="0"/>
              </a:rPr>
              <a:t>h</a:t>
            </a:r>
            <a:r>
              <a:rPr lang="en-US" sz="3000" b="0" baseline="0">
                <a:latin typeface="Times New Roman" pitchFamily="18" charset="0"/>
              </a:rPr>
              <a:t> and the location height of 8720 feet gives the approximate height of Mount Kilimanjaro. Let </a:t>
            </a:r>
            <a:r>
              <a:rPr lang="en-US" sz="3000" b="0" i="1" baseline="0">
                <a:latin typeface="Times New Roman" pitchFamily="18" charset="0"/>
              </a:rPr>
              <a:t>h</a:t>
            </a:r>
            <a:r>
              <a:rPr lang="en-US" sz="3000" b="0" baseline="0">
                <a:latin typeface="Times New Roman" pitchFamily="18" charset="0"/>
              </a:rPr>
              <a:t> be measured in miles. Use the definition of sin </a:t>
            </a:r>
            <a:r>
              <a:rPr lang="en-US" sz="30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>
                <a:latin typeface="Times New Roman" pitchFamily="18" charset="0"/>
              </a:rPr>
              <a:t>, for </a:t>
            </a:r>
            <a:r>
              <a:rPr lang="en-US" sz="30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>
                <a:latin typeface="Times New Roman" pitchFamily="18" charset="0"/>
              </a:rPr>
              <a:t> = 23.75</a:t>
            </a:r>
            <a:r>
              <a:rPr lang="en-US" sz="3000" b="0" baseline="0">
                <a:latin typeface="Times New Roman" pitchFamily="18" charset="0"/>
                <a:ea typeface="ヒラギノ角ゴ Pro W3" pitchFamily="1" charset="-128"/>
              </a:rPr>
              <a:t>º</a:t>
            </a:r>
            <a:r>
              <a:rPr lang="en-US" sz="30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3493894" name="Object 6" descr="Pink tissue paper"/>
          <p:cNvGraphicFramePr>
            <a:graphicFrameLocks noChangeAspect="1"/>
          </p:cNvGraphicFramePr>
          <p:nvPr/>
        </p:nvGraphicFramePr>
        <p:xfrm>
          <a:off x="2152650" y="3581400"/>
          <a:ext cx="46482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906" name="Equation" r:id="rId5" imgW="4647960" imgH="1041120" progId="Equation.DSMT4">
                  <p:embed/>
                </p:oleObj>
              </mc:Choice>
              <mc:Fallback>
                <p:oleObj name="Equation" r:id="rId5" imgW="4647960" imgH="10411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650" y="3581400"/>
                        <a:ext cx="46482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93895" name="Object 7" descr="Pink tissue paper"/>
          <p:cNvGraphicFramePr>
            <a:graphicFrameLocks noChangeAspect="1"/>
          </p:cNvGraphicFramePr>
          <p:nvPr/>
        </p:nvGraphicFramePr>
        <p:xfrm>
          <a:off x="2673350" y="4705350"/>
          <a:ext cx="36576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907" name="Equation" r:id="rId7" imgW="3657600" imgH="1765080" progId="Equation.DSMT4">
                  <p:embed/>
                </p:oleObj>
              </mc:Choice>
              <mc:Fallback>
                <p:oleObj name="Equation" r:id="rId7" imgW="3657600" imgH="176508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3350" y="4705350"/>
                        <a:ext cx="36576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89D43-D27D-452A-B8D1-240BDC196FE4}" type="slidenum">
              <a:rPr lang="en-US"/>
              <a:pPr/>
              <a:t>28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9593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3495939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Measuring the Height of Mount Kilimanjaro</a:t>
            </a:r>
          </a:p>
        </p:txBody>
      </p:sp>
      <p:sp>
        <p:nvSpPr>
          <p:cNvPr id="3495940" name="Text Box 4" descr="Pink tissue paper"/>
          <p:cNvSpPr txBox="1">
            <a:spLocks noChangeArrowheads="1"/>
          </p:cNvSpPr>
          <p:nvPr/>
        </p:nvSpPr>
        <p:spPr bwMode="auto">
          <a:xfrm>
            <a:off x="647700" y="1066800"/>
            <a:ext cx="33909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495941" name="Text Box 5" descr="Pink tissue paper"/>
          <p:cNvSpPr txBox="1">
            <a:spLocks noChangeArrowheads="1"/>
          </p:cNvSpPr>
          <p:nvPr/>
        </p:nvSpPr>
        <p:spPr bwMode="auto">
          <a:xfrm>
            <a:off x="647700" y="1654175"/>
            <a:ext cx="7848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1 mile = 5280 feet</a:t>
            </a:r>
          </a:p>
        </p:txBody>
      </p:sp>
      <p:graphicFrame>
        <p:nvGraphicFramePr>
          <p:cNvPr id="3495942" name="Object 6" descr="Pink tissue paper"/>
          <p:cNvGraphicFramePr>
            <a:graphicFrameLocks noChangeAspect="1"/>
          </p:cNvGraphicFramePr>
          <p:nvPr/>
        </p:nvGraphicFramePr>
        <p:xfrm>
          <a:off x="1581150" y="2438400"/>
          <a:ext cx="57927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5956" name="Equation" r:id="rId5" imgW="5791200" imgH="1066800" progId="Equation.DSMT4">
                  <p:embed/>
                </p:oleObj>
              </mc:Choice>
              <mc:Fallback>
                <p:oleObj name="Equation" r:id="rId5" imgW="5791200" imgH="1066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150" y="2438400"/>
                        <a:ext cx="57927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95943" name="Group 7"/>
          <p:cNvGrpSpPr>
            <a:grpSpLocks/>
          </p:cNvGrpSpPr>
          <p:nvPr/>
        </p:nvGrpSpPr>
        <p:grpSpPr bwMode="auto">
          <a:xfrm>
            <a:off x="647700" y="3978275"/>
            <a:ext cx="7848600" cy="1450975"/>
            <a:chOff x="408" y="2506"/>
            <a:chExt cx="4944" cy="914"/>
          </a:xfrm>
        </p:grpSpPr>
        <p:sp>
          <p:nvSpPr>
            <p:cNvPr id="3495944" name="Text Box 8" descr="Pink tissue paper"/>
            <p:cNvSpPr txBox="1">
              <a:spLocks noChangeArrowheads="1"/>
            </p:cNvSpPr>
            <p:nvPr/>
          </p:nvSpPr>
          <p:spPr bwMode="auto">
            <a:xfrm>
              <a:off x="408" y="2506"/>
              <a:ext cx="49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Thus, the height of Mount Kilimanjaro</a:t>
              </a:r>
            </a:p>
          </p:txBody>
        </p:sp>
        <p:graphicFrame>
          <p:nvGraphicFramePr>
            <p:cNvPr id="3495945" name="Object 9" descr="Pink tissue paper"/>
            <p:cNvGraphicFramePr>
              <a:graphicFrameLocks noChangeAspect="1"/>
            </p:cNvGraphicFramePr>
            <p:nvPr/>
          </p:nvGraphicFramePr>
          <p:xfrm>
            <a:off x="1268" y="3156"/>
            <a:ext cx="3104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5957" name="Equation" r:id="rId7" imgW="4927320" imgH="419040" progId="Equation.DSMT4">
                    <p:embed/>
                  </p:oleObj>
                </mc:Choice>
                <mc:Fallback>
                  <p:oleObj name="Equation" r:id="rId7" imgW="4927320" imgH="419040" progId="Equation.DSMT4">
                    <p:embed/>
                    <p:pic>
                      <p:nvPicPr>
                        <p:cNvPr id="0" name="Object 9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8" y="3156"/>
                          <a:ext cx="3104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29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722376"/>
            <a:ext cx="6876288" cy="541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EB7E6-830C-49AD-9167-89FFBCB4560F}" type="slidenum">
              <a:rPr lang="en-US"/>
              <a:pPr/>
              <a:t>30</a:t>
            </a:fld>
            <a:endParaRPr lang="en-CA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49798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3497987" name="Rectangle 3"/>
          <p:cNvSpPr>
            <a:spLocks noChangeArrowheads="1"/>
          </p:cNvSpPr>
          <p:nvPr/>
        </p:nvSpPr>
        <p:spPr bwMode="auto">
          <a:xfrm>
            <a:off x="2817813" y="381000"/>
            <a:ext cx="60975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Width of a River</a:t>
            </a:r>
          </a:p>
        </p:txBody>
      </p:sp>
      <p:sp>
        <p:nvSpPr>
          <p:cNvPr id="3497988" name="Text Box 4" descr="Pink tissue paper"/>
          <p:cNvSpPr txBox="1">
            <a:spLocks noChangeArrowheads="1"/>
          </p:cNvSpPr>
          <p:nvPr/>
        </p:nvSpPr>
        <p:spPr bwMode="auto">
          <a:xfrm>
            <a:off x="838200" y="1219200"/>
            <a:ext cx="7696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To find the width of a river, a surveyor sights straight across the river from a point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on her side to a point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on the opposite side.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She then walks 200 feet upstream to a point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. The angle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that the line of sight from point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to point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makes with the river bank is 58º.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How wide is the river?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4800600"/>
            <a:ext cx="3505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Despite being verbose, such problems can appear on a test/FE. The problem could be presented</a:t>
            </a:r>
            <a:r>
              <a:rPr lang="en-US" baseline="0" dirty="0" smtClean="0"/>
              <a:t> more explicitly . . In any case, we draw a diagram . 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E86F0-2A5D-4790-A44F-5354FB0BCBAA}" type="slidenum">
              <a:rPr lang="en-US"/>
              <a:pPr/>
              <a:t>31</a:t>
            </a:fld>
            <a:endParaRPr lang="en-CA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0003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3500035" name="Rectangle 3"/>
          <p:cNvSpPr>
            <a:spLocks noChangeArrowheads="1"/>
          </p:cNvSpPr>
          <p:nvPr/>
        </p:nvSpPr>
        <p:spPr bwMode="auto">
          <a:xfrm>
            <a:off x="2817813" y="381000"/>
            <a:ext cx="60975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Width of a River</a:t>
            </a:r>
          </a:p>
        </p:txBody>
      </p:sp>
      <p:pic>
        <p:nvPicPr>
          <p:cNvPr id="3500036" name="Picture 4" descr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16025"/>
            <a:ext cx="7620000" cy="465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55626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Once you set it up, make sure that the information provided agrees with what your diagram depicts.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74A0-7CAA-4F3E-8303-674323F826ED}" type="slidenum">
              <a:rPr lang="en-US"/>
              <a:pPr/>
              <a:t>32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0208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3502083" name="Rectangle 3"/>
          <p:cNvSpPr>
            <a:spLocks noChangeArrowheads="1"/>
          </p:cNvSpPr>
          <p:nvPr/>
        </p:nvSpPr>
        <p:spPr bwMode="auto">
          <a:xfrm>
            <a:off x="2817813" y="381000"/>
            <a:ext cx="60975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Width of a River</a:t>
            </a:r>
          </a:p>
        </p:txBody>
      </p:sp>
      <p:sp>
        <p:nvSpPr>
          <p:cNvPr id="3502084" name="Text Box 4" descr="Pink tissue paper"/>
          <p:cNvSpPr txBox="1">
            <a:spLocks noChangeArrowheads="1"/>
          </p:cNvSpPr>
          <p:nvPr/>
        </p:nvSpPr>
        <p:spPr bwMode="auto">
          <a:xfrm>
            <a:off x="685800" y="5478463"/>
            <a:ext cx="7924800" cy="62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The river is about 320 feet wide at the point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3502085" name="Object 5" descr="Pink tissue paper"/>
          <p:cNvGraphicFramePr>
            <a:graphicFrameLocks noChangeAspect="1"/>
          </p:cNvGraphicFramePr>
          <p:nvPr/>
        </p:nvGraphicFramePr>
        <p:xfrm>
          <a:off x="3168650" y="2895600"/>
          <a:ext cx="26924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093" name="Equation" r:id="rId5" imgW="2692400" imgH="2057400" progId="Equation.DSMT4">
                  <p:embed/>
                </p:oleObj>
              </mc:Choice>
              <mc:Fallback>
                <p:oleObj name="Equation" r:id="rId5" imgW="2692400" imgH="20574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8650" y="2895600"/>
                        <a:ext cx="26924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02086" name="Text Box 6" descr="Pink tissue paper"/>
          <p:cNvSpPr txBox="1">
            <a:spLocks noChangeArrowheads="1"/>
          </p:cNvSpPr>
          <p:nvPr/>
        </p:nvSpPr>
        <p:spPr bwMode="auto">
          <a:xfrm>
            <a:off x="685800" y="1585913"/>
            <a:ext cx="8001000" cy="130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,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are the vertices of a right triangle with acute angle 58º. </a:t>
            </a:r>
            <a:r>
              <a:rPr lang="en-US" sz="3200" b="0" i="1" baseline="0">
                <a:latin typeface="Times New Roman" pitchFamily="18" charset="0"/>
              </a:rPr>
              <a:t>w</a:t>
            </a:r>
            <a:r>
              <a:rPr lang="en-US" sz="3200" b="0" baseline="0">
                <a:latin typeface="Times New Roman" pitchFamily="18" charset="0"/>
              </a:rPr>
              <a:t> is the width of the river.</a:t>
            </a:r>
          </a:p>
        </p:txBody>
      </p:sp>
      <p:sp>
        <p:nvSpPr>
          <p:cNvPr id="3502087" name="Text Box 7" descr="Pink tissue paper"/>
          <p:cNvSpPr txBox="1">
            <a:spLocks noChangeArrowheads="1"/>
          </p:cNvSpPr>
          <p:nvPr/>
        </p:nvSpPr>
        <p:spPr bwMode="auto">
          <a:xfrm>
            <a:off x="685800" y="1066800"/>
            <a:ext cx="14716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33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16" y="1746504"/>
            <a:ext cx="6144768" cy="336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7A08-9809-415E-A263-76F3C0FE2994}" type="slidenum">
              <a:rPr lang="en-US"/>
              <a:pPr/>
              <a:t>34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508226" name="Picture 2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2295525"/>
            <a:ext cx="4819650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08227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508228" name="Rectangle 4"/>
          <p:cNvSpPr>
            <a:spLocks noChangeArrowheads="1"/>
          </p:cNvSpPr>
          <p:nvPr/>
        </p:nvSpPr>
        <p:spPr bwMode="auto">
          <a:xfrm>
            <a:off x="2817813" y="228600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Rotation Angle for a Security Camera</a:t>
            </a:r>
          </a:p>
        </p:txBody>
      </p:sp>
      <p:sp>
        <p:nvSpPr>
          <p:cNvPr id="3508229" name="Text Box 5" descr="Pink tissue paper"/>
          <p:cNvSpPr txBox="1">
            <a:spLocks noChangeArrowheads="1"/>
          </p:cNvSpPr>
          <p:nvPr/>
        </p:nvSpPr>
        <p:spPr bwMode="auto">
          <a:xfrm>
            <a:off x="609600" y="1228725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A security camera is to be installed 20 feet away from the center of a jewelry counter.  The counter is 30 feet long. 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What angle, to the </a:t>
            </a:r>
          </a:p>
          <a:p>
            <a:r>
              <a:rPr lang="en-US" sz="3200" b="0" baseline="0">
                <a:latin typeface="Times New Roman" pitchFamily="18" charset="0"/>
              </a:rPr>
              <a:t>nearest degree, should </a:t>
            </a:r>
          </a:p>
          <a:p>
            <a:r>
              <a:rPr lang="en-US" sz="3200" b="0" baseline="0">
                <a:latin typeface="Times New Roman" pitchFamily="18" charset="0"/>
              </a:rPr>
              <a:t>the camera rotate </a:t>
            </a:r>
          </a:p>
          <a:p>
            <a:r>
              <a:rPr lang="en-US" sz="3200" b="0" baseline="0">
                <a:latin typeface="Times New Roman" pitchFamily="18" charset="0"/>
              </a:rPr>
              <a:t>through so that it scans </a:t>
            </a:r>
          </a:p>
          <a:p>
            <a:r>
              <a:rPr lang="en-US" sz="3200" b="0" baseline="0">
                <a:latin typeface="Times New Roman" pitchFamily="18" charset="0"/>
              </a:rPr>
              <a:t>the entire counter?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72DD1-3D94-4BD3-8AC5-9C69E870C57D}" type="slidenum">
              <a:rPr lang="en-US"/>
              <a:pPr/>
              <a:t>35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510274" name="Picture 2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2295525"/>
            <a:ext cx="4819650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10275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510276" name="Rectangle 4"/>
          <p:cNvSpPr>
            <a:spLocks noChangeArrowheads="1"/>
          </p:cNvSpPr>
          <p:nvPr/>
        </p:nvSpPr>
        <p:spPr bwMode="auto">
          <a:xfrm>
            <a:off x="2817813" y="228600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Rotation Angle for a Security Camera</a:t>
            </a:r>
          </a:p>
        </p:txBody>
      </p:sp>
      <p:sp>
        <p:nvSpPr>
          <p:cNvPr id="3510277" name="Text Box 5" descr="Pink tissue paper"/>
          <p:cNvSpPr txBox="1">
            <a:spLocks noChangeArrowheads="1"/>
          </p:cNvSpPr>
          <p:nvPr/>
        </p:nvSpPr>
        <p:spPr bwMode="auto">
          <a:xfrm>
            <a:off x="609600" y="15240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counter center , the camera , and a counter end form a right triangle.</a:t>
            </a:r>
          </a:p>
        </p:txBody>
      </p:sp>
      <p:sp>
        <p:nvSpPr>
          <p:cNvPr id="3510278" name="Text Box 6" descr="Pink tissue paper"/>
          <p:cNvSpPr txBox="1">
            <a:spLocks noChangeArrowheads="1"/>
          </p:cNvSpPr>
          <p:nvPr/>
        </p:nvSpPr>
        <p:spPr bwMode="auto">
          <a:xfrm>
            <a:off x="533400" y="990600"/>
            <a:ext cx="38100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3510279" name="Text Box 7" descr="Pink tissue paper"/>
          <p:cNvSpPr txBox="1">
            <a:spLocks noChangeArrowheads="1"/>
          </p:cNvSpPr>
          <p:nvPr/>
        </p:nvSpPr>
        <p:spPr bwMode="auto">
          <a:xfrm>
            <a:off x="609600" y="3124200"/>
            <a:ext cx="396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angle at vertex </a:t>
            </a:r>
            <a:r>
              <a:rPr lang="en-US" sz="3200" b="0" i="1" baseline="0">
                <a:latin typeface="Times New Roman" pitchFamily="18" charset="0"/>
              </a:rPr>
              <a:t>A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is     where </a:t>
            </a:r>
            <a:r>
              <a:rPr lang="el-GR" sz="3200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sz="3200" b="0" baseline="0">
                <a:latin typeface="Times New Roman" pitchFamily="18" charset="0"/>
              </a:rPr>
              <a:t> is the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angle through which the camera rotates.</a:t>
            </a:r>
          </a:p>
        </p:txBody>
      </p:sp>
      <p:pic>
        <p:nvPicPr>
          <p:cNvPr id="3510280" name="Picture 8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3733800"/>
            <a:ext cx="2952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33571-748D-4648-B5A9-5D1A91393954}" type="slidenum">
              <a:rPr lang="en-US"/>
              <a:pPr/>
              <a:t>36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51232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512323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Rotation Angle for a Security Camera</a:t>
            </a:r>
          </a:p>
        </p:txBody>
      </p:sp>
      <p:sp>
        <p:nvSpPr>
          <p:cNvPr id="3512324" name="Text Box 4" descr="Pink tissue paper"/>
          <p:cNvSpPr txBox="1">
            <a:spLocks noChangeArrowheads="1"/>
          </p:cNvSpPr>
          <p:nvPr/>
        </p:nvSpPr>
        <p:spPr bwMode="auto">
          <a:xfrm>
            <a:off x="609600" y="48006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Set the camera to rotate 74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n-US" sz="3200" b="0" baseline="0">
                <a:latin typeface="Times New Roman" pitchFamily="18" charset="0"/>
              </a:rPr>
              <a:t> through to scan the entire counter.</a:t>
            </a:r>
          </a:p>
        </p:txBody>
      </p:sp>
      <p:sp>
        <p:nvSpPr>
          <p:cNvPr id="3512325" name="Text Box 5" descr="Pink tissue paper"/>
          <p:cNvSpPr txBox="1">
            <a:spLocks noChangeArrowheads="1"/>
          </p:cNvSpPr>
          <p:nvPr/>
        </p:nvSpPr>
        <p:spPr bwMode="auto">
          <a:xfrm>
            <a:off x="533400" y="990600"/>
            <a:ext cx="38100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pic>
        <p:nvPicPr>
          <p:cNvPr id="3512326" name="Picture 6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1676400"/>
            <a:ext cx="4124325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37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8" y="1540764"/>
            <a:ext cx="6729984" cy="377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086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9C9FB-EE08-4216-B7E0-3E8B86B0DD9D}" type="slidenum">
              <a:rPr lang="en-US" smtClean="0"/>
              <a:pPr/>
              <a:t>38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86000" y="1782396"/>
            <a:ext cx="4572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                            </a:t>
            </a:r>
          </a:p>
          <a:p>
            <a:r>
              <a:rPr lang="en-US" dirty="0" smtClean="0"/>
              <a:t>                                      </a:t>
            </a:r>
          </a:p>
          <a:p>
            <a:r>
              <a:rPr lang="en-US" dirty="0" smtClean="0"/>
              <a:t>                                     </a:t>
            </a:r>
          </a:p>
          <a:p>
            <a:endParaRPr lang="en-US" dirty="0" smtClean="0"/>
          </a:p>
          <a:p>
            <a:r>
              <a:rPr lang="en-US" dirty="0" smtClean="0"/>
              <a:t>                                                    </a:t>
            </a:r>
          </a:p>
          <a:p>
            <a:r>
              <a:rPr lang="en-US" dirty="0" smtClean="0"/>
              <a:t>                                                    </a:t>
            </a:r>
          </a:p>
          <a:p>
            <a:r>
              <a:rPr lang="en-US" dirty="0" smtClean="0"/>
              <a:t>                                                   </a:t>
            </a:r>
          </a:p>
          <a:p>
            <a:endParaRPr lang="en-US" dirty="0" smtClean="0"/>
          </a:p>
          <a:p>
            <a:r>
              <a:rPr lang="en-US" dirty="0" smtClean="0"/>
              <a:t>                                                      </a:t>
            </a:r>
          </a:p>
          <a:p>
            <a:r>
              <a:rPr lang="en-US" dirty="0" smtClean="0"/>
              <a:t>                                        </a:t>
            </a:r>
          </a:p>
          <a:p>
            <a:r>
              <a:rPr lang="en-US" dirty="0" smtClean="0"/>
              <a:t>                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286000" y="2028617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/>
            </a:r>
          </a:p>
          <a:p>
            <a:r>
              <a:rPr lang="en-US" dirty="0" smtClean="0"/>
              <a:t>                                      </a:t>
            </a:r>
          </a:p>
          <a:p>
            <a:r>
              <a:rPr lang="en-US" dirty="0" smtClean="0"/>
              <a:t>                                     </a:t>
            </a:r>
          </a:p>
          <a:p>
            <a:endParaRPr lang="en-US" dirty="0" smtClean="0"/>
          </a:p>
          <a:p>
            <a:r>
              <a:rPr lang="en-US" dirty="0" smtClean="0"/>
              <a:t>                                                    </a:t>
            </a:r>
          </a:p>
          <a:p>
            <a:r>
              <a:rPr lang="en-US" dirty="0" smtClean="0"/>
              <a:t>                                                    </a:t>
            </a:r>
          </a:p>
          <a:p>
            <a:r>
              <a:rPr lang="en-US" dirty="0" smtClean="0"/>
              <a:t>                                                   </a:t>
            </a:r>
          </a:p>
          <a:p>
            <a:endParaRPr lang="en-US" dirty="0" smtClean="0"/>
          </a:p>
          <a:p>
            <a:r>
              <a:rPr lang="en-US" dirty="0" smtClean="0"/>
              <a:t>                                                      </a:t>
            </a:r>
          </a:p>
          <a:p>
            <a:r>
              <a:rPr lang="en-US" dirty="0" smtClean="0"/>
              <a:t>                                        </a:t>
            </a:r>
          </a:p>
          <a:p>
            <a:r>
              <a:rPr lang="en-US" dirty="0" smtClean="0"/>
              <a:t>                             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86000" y="1351508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0" baseline="0" dirty="0"/>
          </a:p>
          <a:p>
            <a:r>
              <a:rPr lang="en-US" b="0" baseline="0" dirty="0"/>
              <a:t>                                      </a:t>
            </a:r>
          </a:p>
          <a:p>
            <a:r>
              <a:rPr lang="en-US" b="0" baseline="0" dirty="0"/>
              <a:t>                                     </a:t>
            </a:r>
          </a:p>
          <a:p>
            <a:endParaRPr lang="en-US" b="0" baseline="0" dirty="0"/>
          </a:p>
          <a:p>
            <a:r>
              <a:rPr lang="en-US" b="0" baseline="0" dirty="0"/>
              <a:t>                                                    </a:t>
            </a:r>
          </a:p>
          <a:p>
            <a:r>
              <a:rPr lang="en-US" b="0" baseline="0" dirty="0"/>
              <a:t>                                                    </a:t>
            </a:r>
          </a:p>
          <a:p>
            <a:r>
              <a:rPr lang="en-US" b="0" baseline="0" dirty="0"/>
              <a:t>                                                   </a:t>
            </a:r>
          </a:p>
          <a:p>
            <a:endParaRPr lang="en-US" b="0" baseline="0" dirty="0"/>
          </a:p>
          <a:p>
            <a:r>
              <a:rPr lang="en-US" b="0" baseline="0" dirty="0"/>
              <a:t>                                                      </a:t>
            </a:r>
          </a:p>
          <a:p>
            <a:r>
              <a:rPr lang="en-US" b="0" baseline="0" dirty="0"/>
              <a:t>                                        </a:t>
            </a:r>
          </a:p>
          <a:p>
            <a:r>
              <a:rPr lang="en-US" b="0" baseline="0" dirty="0"/>
              <a:t>                              </a:t>
            </a:r>
          </a:p>
        </p:txBody>
      </p:sp>
      <p:pic>
        <p:nvPicPr>
          <p:cNvPr id="19" name="Picture 18" descr="FooPlot: Online graphing calculator and function plotter - Mozilla Firefox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18" y="0"/>
            <a:ext cx="1886213" cy="6820852"/>
          </a:xfrm>
          <a:prstGeom prst="rect">
            <a:avLst/>
          </a:prstGeom>
        </p:spPr>
      </p:pic>
      <p:pic>
        <p:nvPicPr>
          <p:cNvPr id="20" name="Picture 19" descr="FooPlot: Online graphing calculator and function plotter - Mozilla Firefox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09" y="0"/>
            <a:ext cx="1752181" cy="6858000"/>
          </a:xfrm>
          <a:prstGeom prst="rect">
            <a:avLst/>
          </a:prstGeom>
        </p:spPr>
      </p:pic>
      <p:pic>
        <p:nvPicPr>
          <p:cNvPr id="21" name="Picture 20" descr="FooPlot: Online graphing calculator and function plotter - Mozilla Firefox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370" y="76200"/>
            <a:ext cx="2555879" cy="6858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1000" y="397331"/>
            <a:ext cx="14290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the “size and align” way to brutishly remove the erroneous tan(x)</a:t>
            </a:r>
            <a:r>
              <a:rPr lang="en-US" baseline="0" dirty="0" smtClean="0"/>
              <a:t> </a:t>
            </a:r>
            <a:r>
              <a:rPr lang="en-US" dirty="0" smtClean="0"/>
              <a:t>pieces.</a:t>
            </a:r>
          </a:p>
          <a:p>
            <a:endParaRPr lang="en-US" dirty="0"/>
          </a:p>
          <a:p>
            <a:r>
              <a:rPr lang="en-US" dirty="0" smtClean="0"/>
              <a:t>Notice that tan(x) together with one of the sinusoidal functions extends to the limits of 2-space. (Actually, tax(x) does this itself.)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315231" y="2165482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-pi/2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094882" y="2242779"/>
            <a:ext cx="586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i/2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600200" y="2173061"/>
            <a:ext cx="943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-3pi/2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726023" y="191926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3pi/2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913249" y="397331"/>
            <a:ext cx="15355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Imagine a window for every n pi / 2.</a:t>
            </a:r>
          </a:p>
          <a:p>
            <a:endParaRPr lang="en-US" dirty="0"/>
          </a:p>
          <a:p>
            <a:r>
              <a:rPr lang="en-US" dirty="0" smtClean="0"/>
              <a:t>You can see that tan(x) is in a real sense “infinitely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discon-tinuous</a:t>
            </a:r>
            <a:r>
              <a:rPr lang="en-US" baseline="0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596943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40762</TotalTime>
  <Words>1454</Words>
  <Application>Microsoft Office PowerPoint</Application>
  <PresentationFormat>Letter Paper (8.5x11 in)</PresentationFormat>
  <Paragraphs>276</Paragraphs>
  <Slides>38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Arial</vt:lpstr>
      <vt:lpstr>Times New Roman</vt:lpstr>
      <vt:lpstr>Tahoma</vt:lpstr>
      <vt:lpstr>Wingdings</vt:lpstr>
      <vt:lpstr>Arial Narrow</vt:lpstr>
      <vt:lpstr>Symbol</vt:lpstr>
      <vt:lpstr>MS PGothic</vt:lpstr>
      <vt:lpstr>ヒラギノ角ゴ Pro W3</vt:lpstr>
      <vt:lpstr>Blends</vt:lpstr>
      <vt:lpstr>MathType 6.0 Equation</vt:lpstr>
      <vt:lpstr>MathType 5.0 Equation</vt:lpstr>
      <vt:lpstr>PowerPoint Presentation</vt:lpstr>
      <vt:lpstr>Right-Triangle Trigonometry</vt:lpstr>
      <vt:lpstr>TRIGONOMETRIC RATIOS AND FUNCTIONS</vt:lpstr>
      <vt:lpstr>TRIGONOMETRIC FUNCTIONS OF AN ANGLE   IN A RIGHT TRIANGLE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COMPLEMENTARY 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6.1</dc:title>
  <dc:subject>Right-Triangle Trigonometry</dc:subject>
  <dc:creator>Accumedia jbooze@accumediaps.com</dc:creator>
  <cp:lastModifiedBy>milligan</cp:lastModifiedBy>
  <cp:revision>1588</cp:revision>
  <cp:lastPrinted>2001-11-04T00:51:13Z</cp:lastPrinted>
  <dcterms:created xsi:type="dcterms:W3CDTF">2005-02-25T19:46:41Z</dcterms:created>
  <dcterms:modified xsi:type="dcterms:W3CDTF">2010-12-23T18:46:35Z</dcterms:modified>
</cp:coreProperties>
</file>