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3"/>
  </p:notesMasterIdLst>
  <p:handoutMasterIdLst>
    <p:handoutMasterId r:id="rId44"/>
  </p:handoutMasterIdLst>
  <p:sldIdLst>
    <p:sldId id="813" r:id="rId2"/>
    <p:sldId id="840" r:id="rId3"/>
    <p:sldId id="841" r:id="rId4"/>
    <p:sldId id="842" r:id="rId5"/>
    <p:sldId id="868" r:id="rId6"/>
    <p:sldId id="869" r:id="rId7"/>
    <p:sldId id="870" r:id="rId8"/>
    <p:sldId id="871" r:id="rId9"/>
    <p:sldId id="887" r:id="rId10"/>
    <p:sldId id="888" r:id="rId11"/>
    <p:sldId id="845" r:id="rId12"/>
    <p:sldId id="846" r:id="rId13"/>
    <p:sldId id="847" r:id="rId14"/>
    <p:sldId id="890" r:id="rId15"/>
    <p:sldId id="848" r:id="rId16"/>
    <p:sldId id="849" r:id="rId17"/>
    <p:sldId id="850" r:id="rId18"/>
    <p:sldId id="851" r:id="rId19"/>
    <p:sldId id="872" r:id="rId20"/>
    <p:sldId id="873" r:id="rId21"/>
    <p:sldId id="874" r:id="rId22"/>
    <p:sldId id="875" r:id="rId23"/>
    <p:sldId id="876" r:id="rId24"/>
    <p:sldId id="877" r:id="rId25"/>
    <p:sldId id="878" r:id="rId26"/>
    <p:sldId id="879" r:id="rId27"/>
    <p:sldId id="891" r:id="rId28"/>
    <p:sldId id="892" r:id="rId29"/>
    <p:sldId id="893" r:id="rId30"/>
    <p:sldId id="855" r:id="rId31"/>
    <p:sldId id="856" r:id="rId32"/>
    <p:sldId id="895" r:id="rId33"/>
    <p:sldId id="880" r:id="rId34"/>
    <p:sldId id="881" r:id="rId35"/>
    <p:sldId id="882" r:id="rId36"/>
    <p:sldId id="883" r:id="rId37"/>
    <p:sldId id="884" r:id="rId38"/>
    <p:sldId id="896" r:id="rId39"/>
    <p:sldId id="885" r:id="rId40"/>
    <p:sldId id="886" r:id="rId41"/>
    <p:sldId id="897" r:id="rId42"/>
  </p:sldIdLst>
  <p:sldSz cx="9144000" cy="6858000" type="letter"/>
  <p:notesSz cx="6858000" cy="9144000"/>
  <p:defaultTextStyle>
    <a:defPPr>
      <a:defRPr lang="en-CA"/>
    </a:defPPr>
    <a:lvl1pPr algn="l" rtl="0" fontAlgn="base">
      <a:spcBef>
        <a:spcPct val="0"/>
      </a:spcBef>
      <a:spcAft>
        <a:spcPct val="0"/>
      </a:spcAft>
      <a:defRPr sz="2400" b="1" kern="1200" baseline="30000">
        <a:solidFill>
          <a:schemeClr val="tx1"/>
        </a:solidFill>
        <a:latin typeface="Arial" charset="0"/>
        <a:ea typeface="+mn-ea"/>
        <a:cs typeface="+mn-cs"/>
      </a:defRPr>
    </a:lvl1pPr>
    <a:lvl2pPr marL="457200" algn="l" rtl="0" fontAlgn="base">
      <a:spcBef>
        <a:spcPct val="0"/>
      </a:spcBef>
      <a:spcAft>
        <a:spcPct val="0"/>
      </a:spcAft>
      <a:defRPr sz="2400" b="1" kern="1200" baseline="30000">
        <a:solidFill>
          <a:schemeClr val="tx1"/>
        </a:solidFill>
        <a:latin typeface="Arial" charset="0"/>
        <a:ea typeface="+mn-ea"/>
        <a:cs typeface="+mn-cs"/>
      </a:defRPr>
    </a:lvl2pPr>
    <a:lvl3pPr marL="914400" algn="l" rtl="0" fontAlgn="base">
      <a:spcBef>
        <a:spcPct val="0"/>
      </a:spcBef>
      <a:spcAft>
        <a:spcPct val="0"/>
      </a:spcAft>
      <a:defRPr sz="2400" b="1" kern="1200" baseline="30000">
        <a:solidFill>
          <a:schemeClr val="tx1"/>
        </a:solidFill>
        <a:latin typeface="Arial" charset="0"/>
        <a:ea typeface="+mn-ea"/>
        <a:cs typeface="+mn-cs"/>
      </a:defRPr>
    </a:lvl3pPr>
    <a:lvl4pPr marL="1371600" algn="l" rtl="0" fontAlgn="base">
      <a:spcBef>
        <a:spcPct val="0"/>
      </a:spcBef>
      <a:spcAft>
        <a:spcPct val="0"/>
      </a:spcAft>
      <a:defRPr sz="2400" b="1" kern="1200" baseline="30000">
        <a:solidFill>
          <a:schemeClr val="tx1"/>
        </a:solidFill>
        <a:latin typeface="Arial" charset="0"/>
        <a:ea typeface="+mn-ea"/>
        <a:cs typeface="+mn-cs"/>
      </a:defRPr>
    </a:lvl4pPr>
    <a:lvl5pPr marL="1828800" algn="l" rtl="0" fontAlgn="base">
      <a:spcBef>
        <a:spcPct val="0"/>
      </a:spcBef>
      <a:spcAft>
        <a:spcPct val="0"/>
      </a:spcAft>
      <a:defRPr sz="2400" b="1" kern="1200" baseline="30000">
        <a:solidFill>
          <a:schemeClr val="tx1"/>
        </a:solidFill>
        <a:latin typeface="Arial" charset="0"/>
        <a:ea typeface="+mn-ea"/>
        <a:cs typeface="+mn-cs"/>
      </a:defRPr>
    </a:lvl5pPr>
    <a:lvl6pPr marL="2286000" algn="l" defTabSz="914400" rtl="0" eaLnBrk="1" latinLnBrk="0" hangingPunct="1">
      <a:defRPr sz="2400" b="1" kern="1200" baseline="30000">
        <a:solidFill>
          <a:schemeClr val="tx1"/>
        </a:solidFill>
        <a:latin typeface="Arial" charset="0"/>
        <a:ea typeface="+mn-ea"/>
        <a:cs typeface="+mn-cs"/>
      </a:defRPr>
    </a:lvl6pPr>
    <a:lvl7pPr marL="2743200" algn="l" defTabSz="914400" rtl="0" eaLnBrk="1" latinLnBrk="0" hangingPunct="1">
      <a:defRPr sz="2400" b="1" kern="1200" baseline="30000">
        <a:solidFill>
          <a:schemeClr val="tx1"/>
        </a:solidFill>
        <a:latin typeface="Arial" charset="0"/>
        <a:ea typeface="+mn-ea"/>
        <a:cs typeface="+mn-cs"/>
      </a:defRPr>
    </a:lvl7pPr>
    <a:lvl8pPr marL="3200400" algn="l" defTabSz="914400" rtl="0" eaLnBrk="1" latinLnBrk="0" hangingPunct="1">
      <a:defRPr sz="2400" b="1" kern="1200" baseline="30000">
        <a:solidFill>
          <a:schemeClr val="tx1"/>
        </a:solidFill>
        <a:latin typeface="Arial" charset="0"/>
        <a:ea typeface="+mn-ea"/>
        <a:cs typeface="+mn-cs"/>
      </a:defRPr>
    </a:lvl8pPr>
    <a:lvl9pPr marL="3657600" algn="l" defTabSz="914400" rtl="0" eaLnBrk="1" latinLnBrk="0" hangingPunct="1">
      <a:defRPr sz="2400" b="1" kern="1200" baseline="300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018D"/>
    <a:srgbClr val="BED4B2"/>
    <a:srgbClr val="C8225D"/>
    <a:srgbClr val="007DB7"/>
    <a:srgbClr val="8EBEE6"/>
    <a:srgbClr val="EC008D"/>
    <a:srgbClr val="00ADEE"/>
    <a:srgbClr val="418E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95" autoAdjust="0"/>
    <p:restoredTop sz="94737" autoAdjust="0"/>
  </p:normalViewPr>
  <p:slideViewPr>
    <p:cSldViewPr snapToObjects="1">
      <p:cViewPr>
        <p:scale>
          <a:sx n="66" d="100"/>
          <a:sy n="66" d="100"/>
        </p:scale>
        <p:origin x="-372" y="-72"/>
      </p:cViewPr>
      <p:guideLst>
        <p:guide orient="horz" pos="1296"/>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p:scale>
          <a:sx n="100" d="100"/>
          <a:sy n="100" d="100"/>
        </p:scale>
        <p:origin x="-1140" y="172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 Id="rId4" Type="http://schemas.openxmlformats.org/officeDocument/2006/relationships/image" Target="../media/image22.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 Id="rId4" Type="http://schemas.openxmlformats.org/officeDocument/2006/relationships/image" Target="../media/image48.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52.wmf"/><Relationship Id="rId1" Type="http://schemas.openxmlformats.org/officeDocument/2006/relationships/image" Target="../media/image51.wmf"/><Relationship Id="rId4" Type="http://schemas.openxmlformats.org/officeDocument/2006/relationships/image" Target="../media/image5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baseline="0">
                <a:latin typeface="Tahoma" pitchFamily="34" charset="0"/>
              </a:defRPr>
            </a:lvl1pPr>
          </a:lstStyle>
          <a:p>
            <a:endParaRPr lang="en-CA"/>
          </a:p>
        </p:txBody>
      </p:sp>
      <p:sp>
        <p:nvSpPr>
          <p:cNvPr id="60419"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baseline="0">
                <a:latin typeface="Tahoma" pitchFamily="34" charset="0"/>
              </a:defRPr>
            </a:lvl1pPr>
          </a:lstStyle>
          <a:p>
            <a:endParaRPr lang="en-CA"/>
          </a:p>
        </p:txBody>
      </p:sp>
      <p:sp>
        <p:nvSpPr>
          <p:cNvPr id="60420"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baseline="0">
                <a:latin typeface="Tahoma" pitchFamily="34" charset="0"/>
              </a:defRPr>
            </a:lvl1pPr>
          </a:lstStyle>
          <a:p>
            <a:endParaRPr lang="en-CA"/>
          </a:p>
        </p:txBody>
      </p:sp>
      <p:sp>
        <p:nvSpPr>
          <p:cNvPr id="60421"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baseline="0">
                <a:latin typeface="Tahoma" pitchFamily="34" charset="0"/>
              </a:defRPr>
            </a:lvl1pPr>
          </a:lstStyle>
          <a:p>
            <a:fld id="{EFC736CD-5F0E-4422-849E-4E4D8C7898AE}" type="slidenum">
              <a:rPr lang="en-CA"/>
              <a:pPr/>
              <a:t>‹#›</a:t>
            </a:fld>
            <a:endParaRPr lang="en-CA"/>
          </a:p>
        </p:txBody>
      </p:sp>
    </p:spTree>
    <p:extLst>
      <p:ext uri="{BB962C8B-B14F-4D97-AF65-F5344CB8AC3E}">
        <p14:creationId xmlns:p14="http://schemas.microsoft.com/office/powerpoint/2010/main" val="31226590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baseline="0">
                <a:latin typeface="Tahoma" pitchFamily="34" charset="0"/>
              </a:defRPr>
            </a:lvl1pPr>
          </a:lstStyle>
          <a:p>
            <a:endParaRPr lang="en-CA"/>
          </a:p>
        </p:txBody>
      </p:sp>
      <p:sp>
        <p:nvSpPr>
          <p:cNvPr id="6144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baseline="0">
                <a:latin typeface="Tahoma" pitchFamily="34" charset="0"/>
              </a:defRPr>
            </a:lvl1pPr>
          </a:lstStyle>
          <a:p>
            <a:endParaRPr lang="en-CA"/>
          </a:p>
        </p:txBody>
      </p:sp>
      <p:sp>
        <p:nvSpPr>
          <p:cNvPr id="614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4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6144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baseline="0">
                <a:latin typeface="Tahoma" pitchFamily="34" charset="0"/>
              </a:defRPr>
            </a:lvl1pPr>
          </a:lstStyle>
          <a:p>
            <a:endParaRPr lang="en-CA"/>
          </a:p>
        </p:txBody>
      </p:sp>
      <p:sp>
        <p:nvSpPr>
          <p:cNvPr id="6144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baseline="0">
                <a:latin typeface="Tahoma" pitchFamily="34" charset="0"/>
              </a:defRPr>
            </a:lvl1pPr>
          </a:lstStyle>
          <a:p>
            <a:fld id="{CD7F95F7-0085-4C6D-909B-0C58154AF4E6}" type="slidenum">
              <a:rPr lang="en-CA"/>
              <a:pPr/>
              <a:t>‹#›</a:t>
            </a:fld>
            <a:endParaRPr lang="en-CA"/>
          </a:p>
        </p:txBody>
      </p:sp>
    </p:spTree>
    <p:extLst>
      <p:ext uri="{BB962C8B-B14F-4D97-AF65-F5344CB8AC3E}">
        <p14:creationId xmlns:p14="http://schemas.microsoft.com/office/powerpoint/2010/main" val="20734609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ern="1200">
        <a:solidFill>
          <a:schemeClr val="tx1"/>
        </a:solidFill>
        <a:latin typeface="Arial" charset="0"/>
        <a:ea typeface="+mn-ea"/>
        <a:cs typeface="+mn-cs"/>
      </a:defRPr>
    </a:lvl1pPr>
    <a:lvl2pPr marL="457200" algn="l" rtl="0" fontAlgn="base">
      <a:spcBef>
        <a:spcPct val="30000"/>
      </a:spcBef>
      <a:spcAft>
        <a:spcPct val="0"/>
      </a:spcAft>
      <a:defRPr sz="16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BB27BB-8C1A-45AF-855E-5691FD830B4F}" type="slidenum">
              <a:rPr lang="en-CA"/>
              <a:pPr/>
              <a:t>1</a:t>
            </a:fld>
            <a:endParaRPr lang="en-CA"/>
          </a:p>
        </p:txBody>
      </p:sp>
      <p:sp>
        <p:nvSpPr>
          <p:cNvPr id="1587202" name="Rectangle 2"/>
          <p:cNvSpPr>
            <a:spLocks noGrp="1" noRot="1" noChangeAspect="1" noChangeArrowheads="1" noTextEdit="1"/>
          </p:cNvSpPr>
          <p:nvPr>
            <p:ph type="sldImg"/>
          </p:nvPr>
        </p:nvSpPr>
        <p:spPr>
          <a:ln/>
        </p:spPr>
      </p:sp>
      <p:sp>
        <p:nvSpPr>
          <p:cNvPr id="1587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4D5098-3354-424F-8B6D-59AB984B9B06}" type="slidenum">
              <a:rPr lang="en-CA"/>
              <a:pPr/>
              <a:t>2</a:t>
            </a:fld>
            <a:endParaRPr lang="en-CA"/>
          </a:p>
        </p:txBody>
      </p:sp>
      <p:sp>
        <p:nvSpPr>
          <p:cNvPr id="2411522" name="Rectangle 2"/>
          <p:cNvSpPr>
            <a:spLocks noGrp="1" noRot="1" noChangeAspect="1" noChangeArrowheads="1" noTextEdit="1"/>
          </p:cNvSpPr>
          <p:nvPr>
            <p:ph type="sldImg"/>
          </p:nvPr>
        </p:nvSpPr>
        <p:spPr>
          <a:ln/>
        </p:spPr>
      </p:sp>
      <p:sp>
        <p:nvSpPr>
          <p:cNvPr id="2411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78A76B-3939-4CAA-B2E2-0D769A2445C1}" type="slidenum">
              <a:rPr lang="en-CA"/>
              <a:pPr/>
              <a:t>3</a:t>
            </a:fld>
            <a:endParaRPr lang="en-CA"/>
          </a:p>
        </p:txBody>
      </p:sp>
      <p:sp>
        <p:nvSpPr>
          <p:cNvPr id="3525634" name="Rectangle 2"/>
          <p:cNvSpPr>
            <a:spLocks noGrp="1" noRot="1" noChangeAspect="1" noChangeArrowheads="1" noTextEdit="1"/>
          </p:cNvSpPr>
          <p:nvPr>
            <p:ph type="sldImg"/>
          </p:nvPr>
        </p:nvSpPr>
        <p:spPr>
          <a:ln/>
        </p:spPr>
      </p:sp>
      <p:sp>
        <p:nvSpPr>
          <p:cNvPr id="3525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AFD2D7-406A-4FB6-A931-37859C544888}" type="slidenum">
              <a:rPr lang="en-CA"/>
              <a:pPr/>
              <a:t>4</a:t>
            </a:fld>
            <a:endParaRPr lang="en-CA"/>
          </a:p>
        </p:txBody>
      </p:sp>
      <p:sp>
        <p:nvSpPr>
          <p:cNvPr id="3527682" name="Rectangle 2"/>
          <p:cNvSpPr>
            <a:spLocks noGrp="1" noRot="1" noChangeAspect="1" noChangeArrowheads="1" noTextEdit="1"/>
          </p:cNvSpPr>
          <p:nvPr>
            <p:ph type="sldImg"/>
          </p:nvPr>
        </p:nvSpPr>
        <p:spPr>
          <a:ln/>
        </p:spPr>
      </p:sp>
      <p:sp>
        <p:nvSpPr>
          <p:cNvPr id="3527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C6F84B1-A1B7-45A0-B24D-A771732E04D3}" type="slidenum">
              <a:rPr lang="en-CA"/>
              <a:pPr/>
              <a:t>5</a:t>
            </a:fld>
            <a:endParaRPr lang="en-CA"/>
          </a:p>
        </p:txBody>
      </p:sp>
      <p:sp>
        <p:nvSpPr>
          <p:cNvPr id="358093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908F376D-F8F5-41F5-8FBD-6904C6C39744}" type="slidenum">
              <a:rPr lang="en-CA" sz="1200" b="0" baseline="0">
                <a:latin typeface="Tahoma" pitchFamily="34" charset="0"/>
              </a:rPr>
              <a:pPr algn="r"/>
              <a:t>5</a:t>
            </a:fld>
            <a:endParaRPr lang="en-CA" sz="1200" b="0" baseline="0">
              <a:latin typeface="Tahoma" pitchFamily="34" charset="0"/>
            </a:endParaRPr>
          </a:p>
        </p:txBody>
      </p:sp>
      <p:sp>
        <p:nvSpPr>
          <p:cNvPr id="3580931" name="Rectangle 2"/>
          <p:cNvSpPr>
            <a:spLocks noGrp="1" noRot="1" noChangeAspect="1" noChangeArrowheads="1" noTextEdit="1"/>
          </p:cNvSpPr>
          <p:nvPr>
            <p:ph type="sldImg"/>
          </p:nvPr>
        </p:nvSpPr>
        <p:spPr>
          <a:ln/>
        </p:spPr>
      </p:sp>
      <p:sp>
        <p:nvSpPr>
          <p:cNvPr id="3580932" name="Rectangle 3"/>
          <p:cNvSpPr>
            <a:spLocks noGrp="1" noChangeArrowheads="1"/>
          </p:cNvSpPr>
          <p:nvPr>
            <p:ph type="body" idx="1"/>
          </p:nvPr>
        </p:nvSpPr>
        <p:spPr/>
        <p:txBody>
          <a:bodyPr/>
          <a:lstStyle/>
          <a:p>
            <a:endParaRPr lang="en-US" sz="28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E07E5B0-67B1-4BCA-A7B6-7A0861BDDDB9}" type="slidenum">
              <a:rPr lang="en-CA"/>
              <a:pPr/>
              <a:t>6</a:t>
            </a:fld>
            <a:endParaRPr lang="en-CA"/>
          </a:p>
        </p:txBody>
      </p:sp>
      <p:sp>
        <p:nvSpPr>
          <p:cNvPr id="358297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A5DDA784-FA15-4211-8F82-E159477925EA}" type="slidenum">
              <a:rPr lang="en-CA" sz="1200" b="0" baseline="0">
                <a:latin typeface="Tahoma" pitchFamily="34" charset="0"/>
              </a:rPr>
              <a:pPr algn="r"/>
              <a:t>6</a:t>
            </a:fld>
            <a:endParaRPr lang="en-CA" sz="1200" b="0" baseline="0">
              <a:latin typeface="Tahoma" pitchFamily="34" charset="0"/>
            </a:endParaRPr>
          </a:p>
        </p:txBody>
      </p:sp>
      <p:sp>
        <p:nvSpPr>
          <p:cNvPr id="3582979" name="Rectangle 2"/>
          <p:cNvSpPr>
            <a:spLocks noGrp="1" noRot="1" noChangeAspect="1" noChangeArrowheads="1" noTextEdit="1"/>
          </p:cNvSpPr>
          <p:nvPr>
            <p:ph type="sldImg"/>
          </p:nvPr>
        </p:nvSpPr>
        <p:spPr>
          <a:ln/>
        </p:spPr>
      </p:sp>
      <p:sp>
        <p:nvSpPr>
          <p:cNvPr id="3582980" name="Rectangle 3"/>
          <p:cNvSpPr>
            <a:spLocks noGrp="1" noChangeArrowheads="1"/>
          </p:cNvSpPr>
          <p:nvPr>
            <p:ph type="body" idx="1"/>
          </p:nvPr>
        </p:nvSpPr>
        <p:spPr/>
        <p:txBody>
          <a:bodyPr/>
          <a:lstStyle/>
          <a:p>
            <a:endParaRPr lang="en-US" sz="28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12F9BA94-3D41-4B24-B018-42474B48872C}" type="slidenum">
              <a:rPr lang="en-CA"/>
              <a:pPr/>
              <a:t>7</a:t>
            </a:fld>
            <a:endParaRPr lang="en-CA"/>
          </a:p>
        </p:txBody>
      </p:sp>
      <p:sp>
        <p:nvSpPr>
          <p:cNvPr id="358502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8ADA2A88-4A66-4E92-9A63-184FA36BBC8C}" type="slidenum">
              <a:rPr lang="en-CA" sz="1200" b="0" baseline="0">
                <a:latin typeface="Tahoma" pitchFamily="34" charset="0"/>
              </a:rPr>
              <a:pPr algn="r"/>
              <a:t>7</a:t>
            </a:fld>
            <a:endParaRPr lang="en-CA" sz="1200" b="0" baseline="0">
              <a:latin typeface="Tahoma" pitchFamily="34" charset="0"/>
            </a:endParaRPr>
          </a:p>
        </p:txBody>
      </p:sp>
      <p:sp>
        <p:nvSpPr>
          <p:cNvPr id="3585027" name="Rectangle 2"/>
          <p:cNvSpPr>
            <a:spLocks noGrp="1" noRot="1" noChangeAspect="1" noChangeArrowheads="1" noTextEdit="1"/>
          </p:cNvSpPr>
          <p:nvPr>
            <p:ph type="sldImg"/>
          </p:nvPr>
        </p:nvSpPr>
        <p:spPr>
          <a:ln/>
        </p:spPr>
      </p:sp>
      <p:sp>
        <p:nvSpPr>
          <p:cNvPr id="3585028" name="Rectangle 3"/>
          <p:cNvSpPr>
            <a:spLocks noGrp="1" noChangeArrowheads="1"/>
          </p:cNvSpPr>
          <p:nvPr>
            <p:ph type="body" idx="1"/>
          </p:nvPr>
        </p:nvSpPr>
        <p:spPr/>
        <p:txBody>
          <a:bodyPr/>
          <a:lstStyle/>
          <a:p>
            <a:endParaRPr lang="en-US" sz="28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DC0DA9B-2980-4298-BE12-44CBD1C04354}" type="slidenum">
              <a:rPr lang="en-CA"/>
              <a:pPr/>
              <a:t>8</a:t>
            </a:fld>
            <a:endParaRPr lang="en-CA"/>
          </a:p>
        </p:txBody>
      </p:sp>
      <p:sp>
        <p:nvSpPr>
          <p:cNvPr id="358707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CAFD0A3F-C00C-472C-88BB-CCD3D9019AF6}" type="slidenum">
              <a:rPr lang="en-CA" sz="1200" b="0" baseline="0">
                <a:latin typeface="Tahoma" pitchFamily="34" charset="0"/>
              </a:rPr>
              <a:pPr algn="r"/>
              <a:t>8</a:t>
            </a:fld>
            <a:endParaRPr lang="en-CA" sz="1200" b="0" baseline="0">
              <a:latin typeface="Tahoma" pitchFamily="34" charset="0"/>
            </a:endParaRPr>
          </a:p>
        </p:txBody>
      </p:sp>
      <p:sp>
        <p:nvSpPr>
          <p:cNvPr id="3587075" name="Rectangle 2"/>
          <p:cNvSpPr>
            <a:spLocks noGrp="1" noRot="1" noChangeAspect="1" noChangeArrowheads="1" noTextEdit="1"/>
          </p:cNvSpPr>
          <p:nvPr>
            <p:ph type="sldImg"/>
          </p:nvPr>
        </p:nvSpPr>
        <p:spPr>
          <a:ln/>
        </p:spPr>
      </p:sp>
      <p:sp>
        <p:nvSpPr>
          <p:cNvPr id="3587076" name="Rectangle 3"/>
          <p:cNvSpPr>
            <a:spLocks noGrp="1" noChangeArrowheads="1"/>
          </p:cNvSpPr>
          <p:nvPr>
            <p:ph type="body" idx="1"/>
          </p:nvPr>
        </p:nvSpPr>
        <p:spPr/>
        <p:txBody>
          <a:bodyPr/>
          <a:lstStyle/>
          <a:p>
            <a:endParaRPr lang="en-US" sz="28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F9B34A-2C7C-4101-988E-D3FF5E68615E}" type="slidenum">
              <a:rPr lang="en-CA"/>
              <a:pPr/>
              <a:t>11</a:t>
            </a:fld>
            <a:endParaRPr lang="en-CA"/>
          </a:p>
        </p:txBody>
      </p:sp>
      <p:sp>
        <p:nvSpPr>
          <p:cNvPr id="3533826" name="Rectangle 2"/>
          <p:cNvSpPr>
            <a:spLocks noGrp="1" noRot="1" noChangeAspect="1" noChangeArrowheads="1" noTextEdit="1"/>
          </p:cNvSpPr>
          <p:nvPr>
            <p:ph type="sldImg"/>
          </p:nvPr>
        </p:nvSpPr>
        <p:spPr>
          <a:ln/>
        </p:spPr>
      </p:sp>
      <p:sp>
        <p:nvSpPr>
          <p:cNvPr id="3533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44F8C6-0649-40B7-B540-0C4FD024B1AC}" type="slidenum">
              <a:rPr lang="en-CA"/>
              <a:pPr/>
              <a:t>12</a:t>
            </a:fld>
            <a:endParaRPr lang="en-CA"/>
          </a:p>
        </p:txBody>
      </p:sp>
      <p:sp>
        <p:nvSpPr>
          <p:cNvPr id="3535874" name="Rectangle 2"/>
          <p:cNvSpPr>
            <a:spLocks noGrp="1" noRot="1" noChangeAspect="1" noChangeArrowheads="1" noTextEdit="1"/>
          </p:cNvSpPr>
          <p:nvPr>
            <p:ph type="sldImg"/>
          </p:nvPr>
        </p:nvSpPr>
        <p:spPr>
          <a:ln/>
        </p:spPr>
      </p:sp>
      <p:sp>
        <p:nvSpPr>
          <p:cNvPr id="3535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EDBF6F-D71C-4B56-B31E-12BB6A90B01D}" type="slidenum">
              <a:rPr lang="en-CA"/>
              <a:pPr/>
              <a:t>13</a:t>
            </a:fld>
            <a:endParaRPr lang="en-CA"/>
          </a:p>
        </p:txBody>
      </p:sp>
      <p:sp>
        <p:nvSpPr>
          <p:cNvPr id="3537922" name="Rectangle 2"/>
          <p:cNvSpPr>
            <a:spLocks noGrp="1" noRot="1" noChangeAspect="1" noChangeArrowheads="1" noTextEdit="1"/>
          </p:cNvSpPr>
          <p:nvPr>
            <p:ph type="sldImg"/>
          </p:nvPr>
        </p:nvSpPr>
        <p:spPr>
          <a:ln/>
        </p:spPr>
      </p:sp>
      <p:sp>
        <p:nvSpPr>
          <p:cNvPr id="3537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9D452D-4D43-4124-8D04-622C1315F16D}" type="slidenum">
              <a:rPr lang="en-CA"/>
              <a:pPr/>
              <a:t>15</a:t>
            </a:fld>
            <a:endParaRPr lang="en-CA"/>
          </a:p>
        </p:txBody>
      </p:sp>
      <p:sp>
        <p:nvSpPr>
          <p:cNvPr id="3539970" name="Rectangle 2"/>
          <p:cNvSpPr>
            <a:spLocks noGrp="1" noRot="1" noChangeAspect="1" noChangeArrowheads="1" noTextEdit="1"/>
          </p:cNvSpPr>
          <p:nvPr>
            <p:ph type="sldImg"/>
          </p:nvPr>
        </p:nvSpPr>
        <p:spPr>
          <a:ln/>
        </p:spPr>
      </p:sp>
      <p:sp>
        <p:nvSpPr>
          <p:cNvPr id="3539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D892FE-F91C-4001-88D0-E6928504A588}" type="slidenum">
              <a:rPr lang="en-CA"/>
              <a:pPr/>
              <a:t>16</a:t>
            </a:fld>
            <a:endParaRPr lang="en-CA"/>
          </a:p>
        </p:txBody>
      </p:sp>
      <p:sp>
        <p:nvSpPr>
          <p:cNvPr id="3542018" name="Rectangle 2"/>
          <p:cNvSpPr>
            <a:spLocks noGrp="1" noRot="1" noChangeAspect="1" noChangeArrowheads="1" noTextEdit="1"/>
          </p:cNvSpPr>
          <p:nvPr>
            <p:ph type="sldImg"/>
          </p:nvPr>
        </p:nvSpPr>
        <p:spPr>
          <a:ln/>
        </p:spPr>
      </p:sp>
      <p:sp>
        <p:nvSpPr>
          <p:cNvPr id="3542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51E9F4-9661-4B46-9FA3-E857D270D26B}" type="slidenum">
              <a:rPr lang="en-CA"/>
              <a:pPr/>
              <a:t>17</a:t>
            </a:fld>
            <a:endParaRPr lang="en-CA"/>
          </a:p>
        </p:txBody>
      </p:sp>
      <p:sp>
        <p:nvSpPr>
          <p:cNvPr id="3544066" name="Rectangle 2"/>
          <p:cNvSpPr>
            <a:spLocks noGrp="1" noRot="1" noChangeAspect="1" noChangeArrowheads="1" noTextEdit="1"/>
          </p:cNvSpPr>
          <p:nvPr>
            <p:ph type="sldImg"/>
          </p:nvPr>
        </p:nvSpPr>
        <p:spPr>
          <a:ln/>
        </p:spPr>
      </p:sp>
      <p:sp>
        <p:nvSpPr>
          <p:cNvPr id="3544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2E91BB-DA5F-45AF-91C0-3A64A5D44AC3}" type="slidenum">
              <a:rPr lang="en-CA"/>
              <a:pPr/>
              <a:t>18</a:t>
            </a:fld>
            <a:endParaRPr lang="en-CA"/>
          </a:p>
        </p:txBody>
      </p:sp>
      <p:sp>
        <p:nvSpPr>
          <p:cNvPr id="3546114" name="Rectangle 2"/>
          <p:cNvSpPr>
            <a:spLocks noGrp="1" noRot="1" noChangeAspect="1" noChangeArrowheads="1" noTextEdit="1"/>
          </p:cNvSpPr>
          <p:nvPr>
            <p:ph type="sldImg"/>
          </p:nvPr>
        </p:nvSpPr>
        <p:spPr>
          <a:ln/>
        </p:spPr>
      </p:sp>
      <p:sp>
        <p:nvSpPr>
          <p:cNvPr id="3546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40F7DADB-60D6-41D7-8C97-2B7C9A589010}" type="slidenum">
              <a:rPr lang="en-CA"/>
              <a:pPr/>
              <a:t>19</a:t>
            </a:fld>
            <a:endParaRPr lang="en-CA"/>
          </a:p>
        </p:txBody>
      </p:sp>
      <p:sp>
        <p:nvSpPr>
          <p:cNvPr id="358912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E1859880-AAA3-415C-A2F7-8150CC48AC69}" type="slidenum">
              <a:rPr lang="en-CA" sz="1200" b="0" baseline="0">
                <a:latin typeface="Tahoma" pitchFamily="34" charset="0"/>
              </a:rPr>
              <a:pPr algn="r"/>
              <a:t>19</a:t>
            </a:fld>
            <a:endParaRPr lang="en-CA" sz="1200" b="0" baseline="0">
              <a:latin typeface="Tahoma" pitchFamily="34" charset="0"/>
            </a:endParaRPr>
          </a:p>
        </p:txBody>
      </p:sp>
      <p:sp>
        <p:nvSpPr>
          <p:cNvPr id="3589123" name="Rectangle 2"/>
          <p:cNvSpPr>
            <a:spLocks noGrp="1" noRot="1" noChangeAspect="1" noChangeArrowheads="1" noTextEdit="1"/>
          </p:cNvSpPr>
          <p:nvPr>
            <p:ph type="sldImg"/>
          </p:nvPr>
        </p:nvSpPr>
        <p:spPr>
          <a:ln/>
        </p:spPr>
      </p:sp>
      <p:sp>
        <p:nvSpPr>
          <p:cNvPr id="3589124" name="Rectangle 3"/>
          <p:cNvSpPr>
            <a:spLocks noGrp="1" noChangeArrowheads="1"/>
          </p:cNvSpPr>
          <p:nvPr>
            <p:ph type="body" idx="1"/>
          </p:nvPr>
        </p:nvSpPr>
        <p:spPr/>
        <p:txBody>
          <a:bodyPr/>
          <a:lstStyle/>
          <a:p>
            <a:endParaRPr lang="en-US" sz="28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AA9B7C4-5313-49FB-9C7D-85FDDF55F721}" type="slidenum">
              <a:rPr lang="en-CA"/>
              <a:pPr/>
              <a:t>20</a:t>
            </a:fld>
            <a:endParaRPr lang="en-CA"/>
          </a:p>
        </p:txBody>
      </p:sp>
      <p:sp>
        <p:nvSpPr>
          <p:cNvPr id="359117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87BE5E25-0541-432E-86AD-BFB269F16951}" type="slidenum">
              <a:rPr lang="en-CA" sz="1200" b="0" baseline="0">
                <a:latin typeface="Tahoma" pitchFamily="34" charset="0"/>
              </a:rPr>
              <a:pPr algn="r"/>
              <a:t>20</a:t>
            </a:fld>
            <a:endParaRPr lang="en-CA" sz="1200" b="0" baseline="0">
              <a:latin typeface="Tahoma" pitchFamily="34" charset="0"/>
            </a:endParaRPr>
          </a:p>
        </p:txBody>
      </p:sp>
      <p:sp>
        <p:nvSpPr>
          <p:cNvPr id="3591171" name="Rectangle 2"/>
          <p:cNvSpPr>
            <a:spLocks noGrp="1" noRot="1" noChangeAspect="1" noChangeArrowheads="1" noTextEdit="1"/>
          </p:cNvSpPr>
          <p:nvPr>
            <p:ph type="sldImg"/>
          </p:nvPr>
        </p:nvSpPr>
        <p:spPr>
          <a:ln/>
        </p:spPr>
      </p:sp>
      <p:sp>
        <p:nvSpPr>
          <p:cNvPr id="3591172" name="Rectangle 3"/>
          <p:cNvSpPr>
            <a:spLocks noGrp="1" noChangeArrowheads="1"/>
          </p:cNvSpPr>
          <p:nvPr>
            <p:ph type="body" idx="1"/>
          </p:nvPr>
        </p:nvSpPr>
        <p:spPr/>
        <p:txBody>
          <a:bodyPr/>
          <a:lstStyle/>
          <a:p>
            <a:endParaRPr lang="en-US" sz="28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1770EEE6-4883-4D3F-81BC-3F5809A8258D}" type="slidenum">
              <a:rPr lang="en-CA"/>
              <a:pPr/>
              <a:t>21</a:t>
            </a:fld>
            <a:endParaRPr lang="en-CA"/>
          </a:p>
        </p:txBody>
      </p:sp>
      <p:sp>
        <p:nvSpPr>
          <p:cNvPr id="359321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452E030E-13DA-4BEE-A38B-6DF990214EB1}" type="slidenum">
              <a:rPr lang="en-CA" sz="1200" b="0" baseline="0">
                <a:latin typeface="Tahoma" pitchFamily="34" charset="0"/>
              </a:rPr>
              <a:pPr algn="r"/>
              <a:t>21</a:t>
            </a:fld>
            <a:endParaRPr lang="en-CA" sz="1200" b="0" baseline="0">
              <a:latin typeface="Tahoma" pitchFamily="34" charset="0"/>
            </a:endParaRPr>
          </a:p>
        </p:txBody>
      </p:sp>
      <p:sp>
        <p:nvSpPr>
          <p:cNvPr id="3593219" name="Rectangle 2"/>
          <p:cNvSpPr>
            <a:spLocks noGrp="1" noRot="1" noChangeAspect="1" noChangeArrowheads="1" noTextEdit="1"/>
          </p:cNvSpPr>
          <p:nvPr>
            <p:ph type="sldImg"/>
          </p:nvPr>
        </p:nvSpPr>
        <p:spPr>
          <a:ln/>
        </p:spPr>
      </p:sp>
      <p:sp>
        <p:nvSpPr>
          <p:cNvPr id="3593220" name="Rectangle 3"/>
          <p:cNvSpPr>
            <a:spLocks noGrp="1" noChangeArrowheads="1"/>
          </p:cNvSpPr>
          <p:nvPr>
            <p:ph type="body" idx="1"/>
          </p:nvPr>
        </p:nvSpPr>
        <p:spPr/>
        <p:txBody>
          <a:bodyPr/>
          <a:lstStyle/>
          <a:p>
            <a:endParaRPr lang="en-US" sz="28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130BD829-6774-44EA-8AD4-117159CF777A}" type="slidenum">
              <a:rPr lang="en-CA"/>
              <a:pPr/>
              <a:t>22</a:t>
            </a:fld>
            <a:endParaRPr lang="en-CA"/>
          </a:p>
        </p:txBody>
      </p:sp>
      <p:sp>
        <p:nvSpPr>
          <p:cNvPr id="359526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F9EA9D94-5B11-49D0-93C1-BC7359F25E62}" type="slidenum">
              <a:rPr lang="en-CA" sz="1200" b="0" baseline="0">
                <a:latin typeface="Tahoma" pitchFamily="34" charset="0"/>
              </a:rPr>
              <a:pPr algn="r"/>
              <a:t>22</a:t>
            </a:fld>
            <a:endParaRPr lang="en-CA" sz="1200" b="0" baseline="0">
              <a:latin typeface="Tahoma" pitchFamily="34" charset="0"/>
            </a:endParaRPr>
          </a:p>
        </p:txBody>
      </p:sp>
      <p:sp>
        <p:nvSpPr>
          <p:cNvPr id="3595267" name="Rectangle 2"/>
          <p:cNvSpPr>
            <a:spLocks noGrp="1" noRot="1" noChangeAspect="1" noChangeArrowheads="1" noTextEdit="1"/>
          </p:cNvSpPr>
          <p:nvPr>
            <p:ph type="sldImg"/>
          </p:nvPr>
        </p:nvSpPr>
        <p:spPr>
          <a:ln/>
        </p:spPr>
      </p:sp>
      <p:sp>
        <p:nvSpPr>
          <p:cNvPr id="3595268" name="Rectangle 3"/>
          <p:cNvSpPr>
            <a:spLocks noGrp="1" noChangeArrowheads="1"/>
          </p:cNvSpPr>
          <p:nvPr>
            <p:ph type="body" idx="1"/>
          </p:nvPr>
        </p:nvSpPr>
        <p:spPr/>
        <p:txBody>
          <a:bodyPr/>
          <a:lstStyle/>
          <a:p>
            <a:endParaRPr lang="en-US" sz="28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9595852-6FE5-4C6D-B44A-507C98F679A7}" type="slidenum">
              <a:rPr lang="en-CA"/>
              <a:pPr/>
              <a:t>23</a:t>
            </a:fld>
            <a:endParaRPr lang="en-CA"/>
          </a:p>
        </p:txBody>
      </p:sp>
      <p:sp>
        <p:nvSpPr>
          <p:cNvPr id="359731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FC4AB52C-1448-4A60-8114-EFF3D2279793}" type="slidenum">
              <a:rPr lang="en-CA" sz="1200" b="0" baseline="0">
                <a:latin typeface="Tahoma" pitchFamily="34" charset="0"/>
              </a:rPr>
              <a:pPr algn="r"/>
              <a:t>23</a:t>
            </a:fld>
            <a:endParaRPr lang="en-CA" sz="1200" b="0" baseline="0">
              <a:latin typeface="Tahoma" pitchFamily="34" charset="0"/>
            </a:endParaRPr>
          </a:p>
        </p:txBody>
      </p:sp>
      <p:sp>
        <p:nvSpPr>
          <p:cNvPr id="3597315" name="Rectangle 2"/>
          <p:cNvSpPr>
            <a:spLocks noGrp="1" noRot="1" noChangeAspect="1" noChangeArrowheads="1" noTextEdit="1"/>
          </p:cNvSpPr>
          <p:nvPr>
            <p:ph type="sldImg"/>
          </p:nvPr>
        </p:nvSpPr>
        <p:spPr>
          <a:ln/>
        </p:spPr>
      </p:sp>
      <p:sp>
        <p:nvSpPr>
          <p:cNvPr id="3597316" name="Rectangle 3"/>
          <p:cNvSpPr>
            <a:spLocks noGrp="1" noChangeArrowheads="1"/>
          </p:cNvSpPr>
          <p:nvPr>
            <p:ph type="body" idx="1"/>
          </p:nvPr>
        </p:nvSpPr>
        <p:spPr/>
        <p:txBody>
          <a:bodyPr/>
          <a:lstStyle/>
          <a:p>
            <a:endParaRPr lang="en-US" sz="28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74CDCB7-466C-45DC-818F-C08B5936D9A1}" type="slidenum">
              <a:rPr lang="en-CA"/>
              <a:pPr/>
              <a:t>24</a:t>
            </a:fld>
            <a:endParaRPr lang="en-CA"/>
          </a:p>
        </p:txBody>
      </p:sp>
      <p:sp>
        <p:nvSpPr>
          <p:cNvPr id="359936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6E1FFE4A-B775-4AF5-978F-D4DBF8DC28A3}" type="slidenum">
              <a:rPr lang="en-CA" sz="1200" b="0" baseline="0">
                <a:latin typeface="Tahoma" pitchFamily="34" charset="0"/>
              </a:rPr>
              <a:pPr algn="r"/>
              <a:t>24</a:t>
            </a:fld>
            <a:endParaRPr lang="en-CA" sz="1200" b="0" baseline="0">
              <a:latin typeface="Tahoma" pitchFamily="34" charset="0"/>
            </a:endParaRPr>
          </a:p>
        </p:txBody>
      </p:sp>
      <p:sp>
        <p:nvSpPr>
          <p:cNvPr id="3599363" name="Rectangle 2"/>
          <p:cNvSpPr>
            <a:spLocks noGrp="1" noRot="1" noChangeAspect="1" noChangeArrowheads="1" noTextEdit="1"/>
          </p:cNvSpPr>
          <p:nvPr>
            <p:ph type="sldImg"/>
          </p:nvPr>
        </p:nvSpPr>
        <p:spPr>
          <a:ln/>
        </p:spPr>
      </p:sp>
      <p:sp>
        <p:nvSpPr>
          <p:cNvPr id="3599364" name="Rectangle 3"/>
          <p:cNvSpPr>
            <a:spLocks noGrp="1" noChangeArrowheads="1"/>
          </p:cNvSpPr>
          <p:nvPr>
            <p:ph type="body" idx="1"/>
          </p:nvPr>
        </p:nvSpPr>
        <p:spPr/>
        <p:txBody>
          <a:bodyPr/>
          <a:lstStyle/>
          <a:p>
            <a:endParaRPr lang="en-US" sz="28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BE329B96-526A-41B1-BDC3-0B49AE11E9AA}" type="slidenum">
              <a:rPr lang="en-CA"/>
              <a:pPr/>
              <a:t>25</a:t>
            </a:fld>
            <a:endParaRPr lang="en-CA"/>
          </a:p>
        </p:txBody>
      </p:sp>
      <p:sp>
        <p:nvSpPr>
          <p:cNvPr id="360141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B788AEE5-1132-4BCC-AEED-6AD07D802496}" type="slidenum">
              <a:rPr lang="en-CA" sz="1200" b="0" baseline="0">
                <a:latin typeface="Tahoma" pitchFamily="34" charset="0"/>
              </a:rPr>
              <a:pPr algn="r"/>
              <a:t>25</a:t>
            </a:fld>
            <a:endParaRPr lang="en-CA" sz="1200" b="0" baseline="0">
              <a:latin typeface="Tahoma" pitchFamily="34" charset="0"/>
            </a:endParaRPr>
          </a:p>
        </p:txBody>
      </p:sp>
      <p:sp>
        <p:nvSpPr>
          <p:cNvPr id="3601411" name="Rectangle 2"/>
          <p:cNvSpPr>
            <a:spLocks noGrp="1" noRot="1" noChangeAspect="1" noChangeArrowheads="1" noTextEdit="1"/>
          </p:cNvSpPr>
          <p:nvPr>
            <p:ph type="sldImg"/>
          </p:nvPr>
        </p:nvSpPr>
        <p:spPr>
          <a:ln/>
        </p:spPr>
      </p:sp>
      <p:sp>
        <p:nvSpPr>
          <p:cNvPr id="3601412" name="Rectangle 3"/>
          <p:cNvSpPr>
            <a:spLocks noGrp="1" noChangeArrowheads="1"/>
          </p:cNvSpPr>
          <p:nvPr>
            <p:ph type="body" idx="1"/>
          </p:nvPr>
        </p:nvSpPr>
        <p:spPr/>
        <p:txBody>
          <a:bodyPr/>
          <a:lstStyle/>
          <a:p>
            <a:endParaRPr lang="en-US" sz="28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12021164-02BE-4945-B603-46C0A952145D}" type="slidenum">
              <a:rPr lang="en-CA"/>
              <a:pPr/>
              <a:t>26</a:t>
            </a:fld>
            <a:endParaRPr lang="en-CA"/>
          </a:p>
        </p:txBody>
      </p:sp>
      <p:sp>
        <p:nvSpPr>
          <p:cNvPr id="360345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BF671BE2-EED3-4249-A700-15F051A7F143}" type="slidenum">
              <a:rPr lang="en-CA" sz="1200" b="0" baseline="0">
                <a:latin typeface="Tahoma" pitchFamily="34" charset="0"/>
              </a:rPr>
              <a:pPr algn="r"/>
              <a:t>26</a:t>
            </a:fld>
            <a:endParaRPr lang="en-CA" sz="1200" b="0" baseline="0">
              <a:latin typeface="Tahoma" pitchFamily="34" charset="0"/>
            </a:endParaRPr>
          </a:p>
        </p:txBody>
      </p:sp>
      <p:sp>
        <p:nvSpPr>
          <p:cNvPr id="3603459" name="Rectangle 2"/>
          <p:cNvSpPr>
            <a:spLocks noGrp="1" noRot="1" noChangeAspect="1" noChangeArrowheads="1" noTextEdit="1"/>
          </p:cNvSpPr>
          <p:nvPr>
            <p:ph type="sldImg"/>
          </p:nvPr>
        </p:nvSpPr>
        <p:spPr>
          <a:ln/>
        </p:spPr>
      </p:sp>
      <p:sp>
        <p:nvSpPr>
          <p:cNvPr id="3603460" name="Rectangle 3"/>
          <p:cNvSpPr>
            <a:spLocks noGrp="1" noChangeArrowheads="1"/>
          </p:cNvSpPr>
          <p:nvPr>
            <p:ph type="body" idx="1"/>
          </p:nvPr>
        </p:nvSpPr>
        <p:spPr/>
        <p:txBody>
          <a:bodyPr/>
          <a:lstStyle/>
          <a:p>
            <a:endParaRPr lang="en-US" sz="28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540A23-AC32-44C6-93B3-A6456841546F}" type="slidenum">
              <a:rPr lang="en-CA"/>
              <a:pPr/>
              <a:t>30</a:t>
            </a:fld>
            <a:endParaRPr lang="en-CA"/>
          </a:p>
        </p:txBody>
      </p:sp>
      <p:sp>
        <p:nvSpPr>
          <p:cNvPr id="3554306" name="Rectangle 2"/>
          <p:cNvSpPr>
            <a:spLocks noGrp="1" noRot="1" noChangeAspect="1" noChangeArrowheads="1" noTextEdit="1"/>
          </p:cNvSpPr>
          <p:nvPr>
            <p:ph type="sldImg"/>
          </p:nvPr>
        </p:nvSpPr>
        <p:spPr>
          <a:ln/>
        </p:spPr>
      </p:sp>
      <p:sp>
        <p:nvSpPr>
          <p:cNvPr id="3554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5B0DB9-5E00-4EB6-BEB9-E4F905DD2776}" type="slidenum">
              <a:rPr lang="en-CA"/>
              <a:pPr/>
              <a:t>31</a:t>
            </a:fld>
            <a:endParaRPr lang="en-CA"/>
          </a:p>
        </p:txBody>
      </p:sp>
      <p:sp>
        <p:nvSpPr>
          <p:cNvPr id="3556354" name="Rectangle 2"/>
          <p:cNvSpPr>
            <a:spLocks noGrp="1" noRot="1" noChangeAspect="1" noChangeArrowheads="1" noTextEdit="1"/>
          </p:cNvSpPr>
          <p:nvPr>
            <p:ph type="sldImg"/>
          </p:nvPr>
        </p:nvSpPr>
        <p:spPr>
          <a:ln/>
        </p:spPr>
      </p:sp>
      <p:sp>
        <p:nvSpPr>
          <p:cNvPr id="3556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4928D9-205D-413D-B9F1-F11F1EE96BB6}" type="slidenum">
              <a:rPr lang="en-CA"/>
              <a:pPr/>
              <a:t>33</a:t>
            </a:fld>
            <a:endParaRPr lang="en-CA"/>
          </a:p>
        </p:txBody>
      </p:sp>
      <p:sp>
        <p:nvSpPr>
          <p:cNvPr id="3605506" name="Rectangle 2"/>
          <p:cNvSpPr>
            <a:spLocks noGrp="1" noRot="1" noChangeAspect="1" noChangeArrowheads="1" noTextEdit="1"/>
          </p:cNvSpPr>
          <p:nvPr>
            <p:ph type="sldImg"/>
          </p:nvPr>
        </p:nvSpPr>
        <p:spPr>
          <a:ln/>
        </p:spPr>
      </p:sp>
      <p:sp>
        <p:nvSpPr>
          <p:cNvPr id="3605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2C28E1-87FD-4DB0-990F-D65EF00C80FF}" type="slidenum">
              <a:rPr lang="en-CA"/>
              <a:pPr/>
              <a:t>34</a:t>
            </a:fld>
            <a:endParaRPr lang="en-CA"/>
          </a:p>
        </p:txBody>
      </p:sp>
      <p:sp>
        <p:nvSpPr>
          <p:cNvPr id="3607554" name="Rectangle 2"/>
          <p:cNvSpPr>
            <a:spLocks noGrp="1" noRot="1" noChangeAspect="1" noChangeArrowheads="1" noTextEdit="1"/>
          </p:cNvSpPr>
          <p:nvPr>
            <p:ph type="sldImg"/>
          </p:nvPr>
        </p:nvSpPr>
        <p:spPr>
          <a:ln/>
        </p:spPr>
      </p:sp>
      <p:sp>
        <p:nvSpPr>
          <p:cNvPr id="3607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1CE057-DDCF-433D-9517-D809D0C2C249}" type="slidenum">
              <a:rPr lang="en-CA"/>
              <a:pPr/>
              <a:t>35</a:t>
            </a:fld>
            <a:endParaRPr lang="en-CA"/>
          </a:p>
        </p:txBody>
      </p:sp>
      <p:sp>
        <p:nvSpPr>
          <p:cNvPr id="3609602" name="Rectangle 2"/>
          <p:cNvSpPr>
            <a:spLocks noGrp="1" noRot="1" noChangeAspect="1" noChangeArrowheads="1" noTextEdit="1"/>
          </p:cNvSpPr>
          <p:nvPr>
            <p:ph type="sldImg"/>
          </p:nvPr>
        </p:nvSpPr>
        <p:spPr>
          <a:ln/>
        </p:spPr>
      </p:sp>
      <p:sp>
        <p:nvSpPr>
          <p:cNvPr id="3609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D488AE-2058-4415-9400-DDFF52D9258B}" type="slidenum">
              <a:rPr lang="en-CA"/>
              <a:pPr/>
              <a:t>36</a:t>
            </a:fld>
            <a:endParaRPr lang="en-CA"/>
          </a:p>
        </p:txBody>
      </p:sp>
      <p:sp>
        <p:nvSpPr>
          <p:cNvPr id="3611650" name="Rectangle 2"/>
          <p:cNvSpPr>
            <a:spLocks noGrp="1" noRot="1" noChangeAspect="1" noChangeArrowheads="1" noTextEdit="1"/>
          </p:cNvSpPr>
          <p:nvPr>
            <p:ph type="sldImg"/>
          </p:nvPr>
        </p:nvSpPr>
        <p:spPr>
          <a:ln/>
        </p:spPr>
      </p:sp>
      <p:sp>
        <p:nvSpPr>
          <p:cNvPr id="3611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116903-CFA2-4488-BA7C-BBDB77EB6377}" type="slidenum">
              <a:rPr lang="en-CA"/>
              <a:pPr/>
              <a:t>37</a:t>
            </a:fld>
            <a:endParaRPr lang="en-CA"/>
          </a:p>
        </p:txBody>
      </p:sp>
      <p:sp>
        <p:nvSpPr>
          <p:cNvPr id="3613698" name="Rectangle 2"/>
          <p:cNvSpPr>
            <a:spLocks noGrp="1" noRot="1" noChangeAspect="1" noChangeArrowheads="1" noTextEdit="1"/>
          </p:cNvSpPr>
          <p:nvPr>
            <p:ph type="sldImg"/>
          </p:nvPr>
        </p:nvSpPr>
        <p:spPr>
          <a:ln/>
        </p:spPr>
      </p:sp>
      <p:sp>
        <p:nvSpPr>
          <p:cNvPr id="3613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2EC3CB-5075-4D76-9FB6-BF9CC7EAF117}" type="slidenum">
              <a:rPr lang="en-CA"/>
              <a:pPr/>
              <a:t>39</a:t>
            </a:fld>
            <a:endParaRPr lang="en-CA"/>
          </a:p>
        </p:txBody>
      </p:sp>
      <p:sp>
        <p:nvSpPr>
          <p:cNvPr id="3615746" name="Rectangle 2"/>
          <p:cNvSpPr>
            <a:spLocks noGrp="1" noRot="1" noChangeAspect="1" noChangeArrowheads="1" noTextEdit="1"/>
          </p:cNvSpPr>
          <p:nvPr>
            <p:ph type="sldImg"/>
          </p:nvPr>
        </p:nvSpPr>
        <p:spPr>
          <a:ln/>
        </p:spPr>
      </p:sp>
      <p:sp>
        <p:nvSpPr>
          <p:cNvPr id="3615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4AA607-D078-441F-9B6E-7C874FE32C74}" type="slidenum">
              <a:rPr lang="en-CA"/>
              <a:pPr/>
              <a:t>40</a:t>
            </a:fld>
            <a:endParaRPr lang="en-CA"/>
          </a:p>
        </p:txBody>
      </p:sp>
      <p:sp>
        <p:nvSpPr>
          <p:cNvPr id="3617794" name="Rectangle 2"/>
          <p:cNvSpPr>
            <a:spLocks noGrp="1" noRot="1" noChangeAspect="1" noChangeArrowheads="1" noTextEdit="1"/>
          </p:cNvSpPr>
          <p:nvPr>
            <p:ph type="sldImg"/>
          </p:nvPr>
        </p:nvSpPr>
        <p:spPr>
          <a:ln/>
        </p:spPr>
      </p:sp>
      <p:sp>
        <p:nvSpPr>
          <p:cNvPr id="361779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166" name="Rectangle 70"/>
          <p:cNvSpPr>
            <a:spLocks noChangeArrowheads="1"/>
          </p:cNvSpPr>
          <p:nvPr userDrawn="1"/>
        </p:nvSpPr>
        <p:spPr bwMode="auto">
          <a:xfrm>
            <a:off x="0" y="0"/>
            <a:ext cx="9144000" cy="6861175"/>
          </a:xfrm>
          <a:prstGeom prst="rect">
            <a:avLst/>
          </a:prstGeom>
          <a:solidFill>
            <a:srgbClr val="FAF2D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b="0" baseline="0"/>
          </a:p>
        </p:txBody>
      </p:sp>
      <p:sp>
        <p:nvSpPr>
          <p:cNvPr id="4132" name="Rectangle 36"/>
          <p:cNvSpPr>
            <a:spLocks noChangeArrowheads="1"/>
          </p:cNvSpPr>
          <p:nvPr/>
        </p:nvSpPr>
        <p:spPr bwMode="gray">
          <a:xfrm rot="-5400000">
            <a:off x="4306094" y="2377281"/>
            <a:ext cx="274638" cy="8683625"/>
          </a:xfrm>
          <a:prstGeom prst="rect">
            <a:avLst/>
          </a:prstGeom>
          <a:solidFill>
            <a:srgbClr val="8EBEE6"/>
          </a:solidFill>
          <a:ln>
            <a:noFill/>
          </a:ln>
          <a:effectLst/>
          <a:extLst>
            <a:ext uri="{91240B29-F687-4F45-9708-019B960494DF}">
              <a14:hiddenLine xmlns:a14="http://schemas.microsoft.com/office/drawing/2010/main" w="9525">
                <a:solidFill>
                  <a:srgbClr val="FF99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kumimoji="1" lang="en-US" sz="3200" b="0" baseline="0">
              <a:latin typeface="Tahoma" pitchFamily="34" charset="0"/>
            </a:endParaRPr>
          </a:p>
        </p:txBody>
      </p:sp>
      <p:sp>
        <p:nvSpPr>
          <p:cNvPr id="4125" name="Rectangle 29"/>
          <p:cNvSpPr>
            <a:spLocks noGrp="1" noChangeArrowheads="1"/>
          </p:cNvSpPr>
          <p:nvPr>
            <p:ph type="ftr" sz="quarter" idx="3"/>
          </p:nvPr>
        </p:nvSpPr>
        <p:spPr>
          <a:xfrm>
            <a:off x="942975" y="6354763"/>
            <a:ext cx="6067425" cy="457200"/>
          </a:xfrm>
        </p:spPr>
        <p:txBody>
          <a:bodyPr/>
          <a:lstStyle>
            <a:lvl1pPr>
              <a:defRPr sz="1100"/>
            </a:lvl1pPr>
          </a:lstStyle>
          <a:p>
            <a:r>
              <a:rPr lang="en-US"/>
              <a:t>© 2010 Pearson Education, Inc.  All rights reserved</a:t>
            </a:r>
          </a:p>
        </p:txBody>
      </p:sp>
      <p:sp>
        <p:nvSpPr>
          <p:cNvPr id="4152" name="Rectangle 56"/>
          <p:cNvSpPr>
            <a:spLocks noChangeArrowheads="1"/>
          </p:cNvSpPr>
          <p:nvPr userDrawn="1"/>
        </p:nvSpPr>
        <p:spPr bwMode="auto">
          <a:xfrm>
            <a:off x="0" y="6540500"/>
            <a:ext cx="9144000" cy="46038"/>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65" name="Rectangle 69"/>
          <p:cNvSpPr>
            <a:spLocks noChangeAspect="1" noChangeArrowheads="1"/>
          </p:cNvSpPr>
          <p:nvPr userDrawn="1"/>
        </p:nvSpPr>
        <p:spPr bwMode="auto">
          <a:xfrm>
            <a:off x="6350" y="6445250"/>
            <a:ext cx="209550" cy="20955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67" name="Rectangle 71"/>
          <p:cNvSpPr>
            <a:spLocks noChangeArrowheads="1"/>
          </p:cNvSpPr>
          <p:nvPr userDrawn="1"/>
        </p:nvSpPr>
        <p:spPr bwMode="auto">
          <a:xfrm>
            <a:off x="0" y="0"/>
            <a:ext cx="2438400" cy="685800"/>
          </a:xfrm>
          <a:prstGeom prst="rect">
            <a:avLst/>
          </a:prstGeom>
          <a:solidFill>
            <a:srgbClr val="007DB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68" name="Rectangle 72"/>
          <p:cNvSpPr>
            <a:spLocks noChangeArrowheads="1"/>
          </p:cNvSpPr>
          <p:nvPr userDrawn="1"/>
        </p:nvSpPr>
        <p:spPr bwMode="auto">
          <a:xfrm>
            <a:off x="2489200" y="0"/>
            <a:ext cx="6672263" cy="685800"/>
          </a:xfrm>
          <a:prstGeom prst="rect">
            <a:avLst/>
          </a:prstGeom>
          <a:noFill/>
          <a:ln>
            <a:noFill/>
          </a:ln>
          <a:effectLst/>
          <a:extLst>
            <a:ext uri="{909E8E84-426E-40DD-AFC4-6F175D3DCCD1}">
              <a14:hiddenFill xmlns:a14="http://schemas.microsoft.com/office/drawing/2010/main">
                <a:solidFill>
                  <a:srgbClr val="007DB7"/>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69" name="Rectangle 73"/>
          <p:cNvSpPr>
            <a:spLocks noChangeArrowheads="1"/>
          </p:cNvSpPr>
          <p:nvPr userDrawn="1"/>
        </p:nvSpPr>
        <p:spPr bwMode="auto">
          <a:xfrm>
            <a:off x="2438400" y="0"/>
            <a:ext cx="46038" cy="685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70" name="Rectangle 74"/>
          <p:cNvSpPr>
            <a:spLocks noChangeArrowheads="1"/>
          </p:cNvSpPr>
          <p:nvPr userDrawn="1"/>
        </p:nvSpPr>
        <p:spPr bwMode="auto">
          <a:xfrm>
            <a:off x="0" y="685800"/>
            <a:ext cx="9144000" cy="46038"/>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71" name="Rectangle 75"/>
          <p:cNvSpPr>
            <a:spLocks noChangeAspect="1" noChangeArrowheads="1"/>
          </p:cNvSpPr>
          <p:nvPr userDrawn="1"/>
        </p:nvSpPr>
        <p:spPr bwMode="auto">
          <a:xfrm>
            <a:off x="2368550" y="596900"/>
            <a:ext cx="209550" cy="209550"/>
          </a:xfrm>
          <a:prstGeom prst="rect">
            <a:avLst/>
          </a:prstGeom>
          <a:solidFill>
            <a:srgbClr val="C8225D"/>
          </a:solidFill>
          <a:ln w="9525">
            <a:solidFill>
              <a:srgbClr val="BED4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73" name="Rectangle 77"/>
          <p:cNvSpPr>
            <a:spLocks noChangeArrowheads="1"/>
          </p:cNvSpPr>
          <p:nvPr userDrawn="1"/>
        </p:nvSpPr>
        <p:spPr bwMode="auto">
          <a:xfrm>
            <a:off x="495300" y="1168400"/>
            <a:ext cx="7769225" cy="46038"/>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74" name="Rectangle 78"/>
          <p:cNvSpPr>
            <a:spLocks noChangeArrowheads="1"/>
          </p:cNvSpPr>
          <p:nvPr userDrawn="1"/>
        </p:nvSpPr>
        <p:spPr bwMode="gray">
          <a:xfrm rot="-5400000">
            <a:off x="4154488" y="-2446338"/>
            <a:ext cx="457200" cy="7769225"/>
          </a:xfrm>
          <a:prstGeom prst="rect">
            <a:avLst/>
          </a:prstGeom>
          <a:solidFill>
            <a:srgbClr val="007DB7"/>
          </a:solidFill>
          <a:ln>
            <a:noFill/>
          </a:ln>
          <a:effectLst/>
          <a:extLst>
            <a:ext uri="{91240B29-F687-4F45-9708-019B960494DF}">
              <a14:hiddenLine xmlns:a14="http://schemas.microsoft.com/office/drawing/2010/main" w="9525">
                <a:solidFill>
                  <a:srgbClr val="FF99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kumimoji="1" lang="en-US" sz="3200" b="0" baseline="0">
              <a:latin typeface="Tahoma" pitchFamily="34" charset="0"/>
            </a:endParaRPr>
          </a:p>
        </p:txBody>
      </p:sp>
      <p:sp>
        <p:nvSpPr>
          <p:cNvPr id="4172" name="Rectangle 76"/>
          <p:cNvSpPr>
            <a:spLocks noChangeAspect="1" noChangeArrowheads="1"/>
          </p:cNvSpPr>
          <p:nvPr userDrawn="1"/>
        </p:nvSpPr>
        <p:spPr bwMode="auto">
          <a:xfrm>
            <a:off x="393700" y="1066800"/>
            <a:ext cx="209550" cy="20955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76" name="Text Box 80" descr="Pink tissue paper"/>
          <p:cNvSpPr txBox="1">
            <a:spLocks noChangeArrowheads="1"/>
          </p:cNvSpPr>
          <p:nvPr userDrawn="1"/>
        </p:nvSpPr>
        <p:spPr bwMode="auto">
          <a:xfrm>
            <a:off x="633413" y="1200150"/>
            <a:ext cx="1739900" cy="457200"/>
          </a:xfrm>
          <a:prstGeom prst="rect">
            <a:avLst/>
          </a:prstGeom>
          <a:noFill/>
          <a:ln>
            <a:noFill/>
          </a:ln>
          <a:effectLst/>
          <a:extLst>
            <a:ext uri="{909E8E84-426E-40DD-AFC4-6F175D3DCCD1}">
              <a14:hiddenFill xmlns:a14="http://schemas.microsoft.com/office/drawing/2010/main">
                <a:blipFill dpi="0" rotWithShape="0">
                  <a:blip r:embed="rId2"/>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0" baseline="0">
                <a:solidFill>
                  <a:schemeClr val="bg1"/>
                </a:solidFill>
                <a:latin typeface="Arial Narrow" pitchFamily="34" charset="0"/>
              </a:rPr>
              <a:t>OBJECTIVES</a:t>
            </a:r>
          </a:p>
        </p:txBody>
      </p:sp>
      <p:sp>
        <p:nvSpPr>
          <p:cNvPr id="4177" name="Rectangle 81"/>
          <p:cNvSpPr>
            <a:spLocks noGrp="1" noChangeArrowheads="1"/>
          </p:cNvSpPr>
          <p:nvPr>
            <p:ph type="sldNum" sz="quarter" idx="4"/>
          </p:nvPr>
        </p:nvSpPr>
        <p:spPr/>
        <p:txBody>
          <a:bodyPr/>
          <a:lstStyle>
            <a:lvl1pPr>
              <a:defRPr/>
            </a:lvl1pPr>
          </a:lstStyle>
          <a:p>
            <a:fld id="{400BCA8E-8BB9-4480-98E8-7F15F1217FB6}" type="slidenum">
              <a:rPr lang="en-US"/>
              <a:pPr/>
              <a:t>‹#›</a:t>
            </a:fld>
            <a:endParaRPr lang="en-CA"/>
          </a:p>
        </p:txBody>
      </p:sp>
    </p:spTree>
  </p:cSld>
  <p:clrMapOvr>
    <a:masterClrMapping/>
  </p:clrMapOvr>
  <p:transition spd="med"/>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BEBC4DB3-BC46-4EEE-A7BA-1A33EC1BEC78}" type="slidenum">
              <a:rPr lang="en-US"/>
              <a:pPr/>
              <a:t>‹#›</a:t>
            </a:fld>
            <a:endParaRPr lang="en-CA"/>
          </a:p>
        </p:txBody>
      </p:sp>
      <p:sp>
        <p:nvSpPr>
          <p:cNvPr id="5" name="Footer Placeholder 4"/>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402129242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162D7831-E9DE-49FD-AE73-1A58E411DC99}" type="slidenum">
              <a:rPr lang="en-US"/>
              <a:pPr/>
              <a:t>‹#›</a:t>
            </a:fld>
            <a:endParaRPr lang="en-CA"/>
          </a:p>
        </p:txBody>
      </p:sp>
      <p:sp>
        <p:nvSpPr>
          <p:cNvPr id="5" name="Footer Placeholder 4"/>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3433362604"/>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3113" y="1600200"/>
            <a:ext cx="390525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0763" y="1600200"/>
            <a:ext cx="390525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784AC4F0-9CC6-47CA-9AF4-75473C56A41A}" type="slidenum">
              <a:rPr lang="en-US"/>
              <a:pPr/>
              <a:t>‹#›</a:t>
            </a:fld>
            <a:endParaRPr lang="en-CA"/>
          </a:p>
        </p:txBody>
      </p:sp>
      <p:sp>
        <p:nvSpPr>
          <p:cNvPr id="6" name="Footer Placeholder 5"/>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807071089"/>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C8161526-44A6-4018-8B2F-029026573F81}" type="slidenum">
              <a:rPr lang="en-US"/>
              <a:pPr/>
              <a:t>‹#›</a:t>
            </a:fld>
            <a:endParaRPr lang="en-CA"/>
          </a:p>
        </p:txBody>
      </p:sp>
      <p:sp>
        <p:nvSpPr>
          <p:cNvPr id="8" name="Footer Placeholder 7"/>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1215533572"/>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61DB81E5-D671-4776-B9D1-3BA40B35ABC9}" type="slidenum">
              <a:rPr lang="en-US"/>
              <a:pPr/>
              <a:t>‹#›</a:t>
            </a:fld>
            <a:endParaRPr lang="en-CA"/>
          </a:p>
        </p:txBody>
      </p:sp>
      <p:sp>
        <p:nvSpPr>
          <p:cNvPr id="4" name="Footer Placeholder 3"/>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4029657715"/>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A97A6D7F-809E-4DBF-963B-541561664AFE}" type="slidenum">
              <a:rPr lang="en-US"/>
              <a:pPr/>
              <a:t>‹#›</a:t>
            </a:fld>
            <a:endParaRPr lang="en-CA"/>
          </a:p>
        </p:txBody>
      </p:sp>
      <p:sp>
        <p:nvSpPr>
          <p:cNvPr id="3" name="Footer Placeholder 2"/>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1798148999"/>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98208BAA-0311-401B-8D2D-1F88830976EC}" type="slidenum">
              <a:rPr lang="en-US"/>
              <a:pPr/>
              <a:t>‹#›</a:t>
            </a:fld>
            <a:endParaRPr lang="en-CA"/>
          </a:p>
        </p:txBody>
      </p:sp>
      <p:sp>
        <p:nvSpPr>
          <p:cNvPr id="6" name="Footer Placeholder 5"/>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3882327318"/>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D7CFC03C-A9A5-4CC4-9BC5-D878874B2993}" type="slidenum">
              <a:rPr lang="en-US"/>
              <a:pPr/>
              <a:t>‹#›</a:t>
            </a:fld>
            <a:endParaRPr lang="en-CA"/>
          </a:p>
        </p:txBody>
      </p:sp>
      <p:sp>
        <p:nvSpPr>
          <p:cNvPr id="6" name="Footer Placeholder 5"/>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386373412"/>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EEF8FD5-9C9D-4958-AC10-8DD7D5D3276E}" type="slidenum">
              <a:rPr lang="en-US"/>
              <a:pPr/>
              <a:t>‹#›</a:t>
            </a:fld>
            <a:endParaRPr lang="en-CA"/>
          </a:p>
        </p:txBody>
      </p:sp>
      <p:sp>
        <p:nvSpPr>
          <p:cNvPr id="5" name="Footer Placeholder 4"/>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2883967775"/>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533400"/>
            <a:ext cx="1992313"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533400"/>
            <a:ext cx="58293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472C718F-6B04-47FB-BB45-C426A344173E}" type="slidenum">
              <a:rPr lang="en-US"/>
              <a:pPr/>
              <a:t>‹#›</a:t>
            </a:fld>
            <a:endParaRPr lang="en-CA"/>
          </a:p>
        </p:txBody>
      </p:sp>
      <p:sp>
        <p:nvSpPr>
          <p:cNvPr id="5" name="Footer Placeholder 4"/>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246502734"/>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974013" cy="6858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773113" y="1600200"/>
            <a:ext cx="390525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30763" y="1600200"/>
            <a:ext cx="3905250"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830763" y="3962400"/>
            <a:ext cx="3905250"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7239000" y="6400800"/>
            <a:ext cx="1905000" cy="457200"/>
          </a:xfrm>
        </p:spPr>
        <p:txBody>
          <a:bodyPr/>
          <a:lstStyle>
            <a:lvl1pPr>
              <a:defRPr/>
            </a:lvl1pPr>
          </a:lstStyle>
          <a:p>
            <a:fld id="{04AC48C8-5DAA-4E43-9710-760064194705}" type="slidenum">
              <a:rPr lang="en-US"/>
              <a:pPr/>
              <a:t>‹#›</a:t>
            </a:fld>
            <a:endParaRPr lang="en-CA"/>
          </a:p>
        </p:txBody>
      </p:sp>
      <p:sp>
        <p:nvSpPr>
          <p:cNvPr id="7" name="Footer Placeholder 6"/>
          <p:cNvSpPr>
            <a:spLocks noGrp="1"/>
          </p:cNvSpPr>
          <p:nvPr>
            <p:ph type="ftr" sz="quarter" idx="11"/>
          </p:nvPr>
        </p:nvSpPr>
        <p:spPr>
          <a:xfrm>
            <a:off x="2286000" y="6397625"/>
            <a:ext cx="4495800" cy="457200"/>
          </a:xfrm>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429431804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1" name="Rectangle 9"/>
          <p:cNvSpPr>
            <a:spLocks noGrp="1" noChangeArrowheads="1"/>
          </p:cNvSpPr>
          <p:nvPr>
            <p:ph type="title"/>
          </p:nvPr>
        </p:nvSpPr>
        <p:spPr bwMode="auto">
          <a:xfrm>
            <a:off x="762000" y="533400"/>
            <a:ext cx="7974013"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3085" name="Rectangle 13"/>
          <p:cNvSpPr>
            <a:spLocks noGrp="1" noChangeArrowheads="1"/>
          </p:cNvSpPr>
          <p:nvPr>
            <p:ph type="sldNum" sz="quarter" idx="4"/>
          </p:nvPr>
        </p:nvSpPr>
        <p:spPr bwMode="auto">
          <a:xfrm>
            <a:off x="723900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aseline="0">
                <a:solidFill>
                  <a:srgbClr val="007DB7"/>
                </a:solidFill>
              </a:defRPr>
            </a:lvl1pPr>
          </a:lstStyle>
          <a:p>
            <a:fld id="{63F450BD-9B5D-4C83-927A-BAD3E5AD5D85}" type="slidenum">
              <a:rPr lang="en-US"/>
              <a:pPr/>
              <a:t>‹#›</a:t>
            </a:fld>
            <a:endParaRPr lang="en-CA"/>
          </a:p>
        </p:txBody>
      </p:sp>
      <p:sp>
        <p:nvSpPr>
          <p:cNvPr id="3093" name="Rectangle 21"/>
          <p:cNvSpPr>
            <a:spLocks noGrp="1" noChangeArrowheads="1"/>
          </p:cNvSpPr>
          <p:nvPr>
            <p:ph type="body" idx="1"/>
          </p:nvPr>
        </p:nvSpPr>
        <p:spPr bwMode="auto">
          <a:xfrm>
            <a:off x="773113" y="1600200"/>
            <a:ext cx="79629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97" name="Rectangle 25"/>
          <p:cNvSpPr>
            <a:spLocks noGrp="1" noChangeArrowheads="1"/>
          </p:cNvSpPr>
          <p:nvPr>
            <p:ph type="ftr" sz="quarter" idx="3"/>
          </p:nvPr>
        </p:nvSpPr>
        <p:spPr bwMode="auto">
          <a:xfrm>
            <a:off x="2286000" y="6397625"/>
            <a:ext cx="449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900" b="0" baseline="0"/>
            </a:lvl1pPr>
          </a:lstStyle>
          <a:p>
            <a:r>
              <a:rPr lang="en-US"/>
              <a:t>© 2010 Pearson Education, Inc.  All rights reserved</a:t>
            </a:r>
          </a:p>
        </p:txBody>
      </p:sp>
      <p:sp>
        <p:nvSpPr>
          <p:cNvPr id="3099" name="Rectangle 27"/>
          <p:cNvSpPr>
            <a:spLocks noChangeArrowheads="1"/>
          </p:cNvSpPr>
          <p:nvPr/>
        </p:nvSpPr>
        <p:spPr bwMode="gray">
          <a:xfrm rot="-5400000">
            <a:off x="-3281362" y="3281362"/>
            <a:ext cx="6858000" cy="295275"/>
          </a:xfrm>
          <a:prstGeom prst="rect">
            <a:avLst/>
          </a:prstGeom>
          <a:gradFill rotWithShape="1">
            <a:gsLst>
              <a:gs pos="0">
                <a:srgbClr val="007DB7"/>
              </a:gs>
              <a:gs pos="100000">
                <a:srgbClr val="CCEEF8"/>
              </a:gs>
            </a:gsLst>
            <a:lin ang="0" scaled="1"/>
          </a:gradFill>
          <a:ln>
            <a:noFill/>
          </a:ln>
          <a:effectLst/>
          <a:extLst>
            <a:ext uri="{91240B29-F687-4F45-9708-019B960494DF}">
              <a14:hiddenLine xmlns:a14="http://schemas.microsoft.com/office/drawing/2010/main" w="9525">
                <a:solidFill>
                  <a:srgbClr val="FF99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kumimoji="1" lang="en-US" sz="3200" b="0" baseline="0">
              <a:latin typeface="Tahoma" pitchFamily="34" charset="0"/>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ransition spd="med"/>
  <p:hf hdr="0" dt="0"/>
  <p:txStyles>
    <p:titleStyle>
      <a:lvl1pPr algn="l" rtl="0" fontAlgn="base">
        <a:spcBef>
          <a:spcPct val="0"/>
        </a:spcBef>
        <a:spcAft>
          <a:spcPct val="0"/>
        </a:spcAft>
        <a:defRPr sz="3600">
          <a:solidFill>
            <a:srgbClr val="007DB7"/>
          </a:solidFill>
          <a:latin typeface="+mj-lt"/>
          <a:ea typeface="+mj-ea"/>
          <a:cs typeface="+mj-cs"/>
        </a:defRPr>
      </a:lvl1pPr>
      <a:lvl2pPr algn="l" rtl="0" fontAlgn="base">
        <a:spcBef>
          <a:spcPct val="0"/>
        </a:spcBef>
        <a:spcAft>
          <a:spcPct val="0"/>
        </a:spcAft>
        <a:defRPr sz="3600">
          <a:solidFill>
            <a:srgbClr val="007DB7"/>
          </a:solidFill>
          <a:latin typeface="Times New Roman" pitchFamily="18" charset="0"/>
        </a:defRPr>
      </a:lvl2pPr>
      <a:lvl3pPr algn="l" rtl="0" fontAlgn="base">
        <a:spcBef>
          <a:spcPct val="0"/>
        </a:spcBef>
        <a:spcAft>
          <a:spcPct val="0"/>
        </a:spcAft>
        <a:defRPr sz="3600">
          <a:solidFill>
            <a:srgbClr val="007DB7"/>
          </a:solidFill>
          <a:latin typeface="Times New Roman" pitchFamily="18" charset="0"/>
        </a:defRPr>
      </a:lvl3pPr>
      <a:lvl4pPr algn="l" rtl="0" fontAlgn="base">
        <a:spcBef>
          <a:spcPct val="0"/>
        </a:spcBef>
        <a:spcAft>
          <a:spcPct val="0"/>
        </a:spcAft>
        <a:defRPr sz="3600">
          <a:solidFill>
            <a:srgbClr val="007DB7"/>
          </a:solidFill>
          <a:latin typeface="Times New Roman" pitchFamily="18" charset="0"/>
        </a:defRPr>
      </a:lvl4pPr>
      <a:lvl5pPr algn="l" rtl="0" fontAlgn="base">
        <a:spcBef>
          <a:spcPct val="0"/>
        </a:spcBef>
        <a:spcAft>
          <a:spcPct val="0"/>
        </a:spcAft>
        <a:defRPr sz="3600">
          <a:solidFill>
            <a:srgbClr val="007DB7"/>
          </a:solidFill>
          <a:latin typeface="Times New Roman" pitchFamily="18" charset="0"/>
        </a:defRPr>
      </a:lvl5pPr>
      <a:lvl6pPr marL="457200" algn="l" rtl="0" fontAlgn="base">
        <a:spcBef>
          <a:spcPct val="0"/>
        </a:spcBef>
        <a:spcAft>
          <a:spcPct val="0"/>
        </a:spcAft>
        <a:defRPr sz="3600">
          <a:solidFill>
            <a:srgbClr val="007DB7"/>
          </a:solidFill>
          <a:latin typeface="Times New Roman" pitchFamily="18" charset="0"/>
        </a:defRPr>
      </a:lvl6pPr>
      <a:lvl7pPr marL="914400" algn="l" rtl="0" fontAlgn="base">
        <a:spcBef>
          <a:spcPct val="0"/>
        </a:spcBef>
        <a:spcAft>
          <a:spcPct val="0"/>
        </a:spcAft>
        <a:defRPr sz="3600">
          <a:solidFill>
            <a:srgbClr val="007DB7"/>
          </a:solidFill>
          <a:latin typeface="Times New Roman" pitchFamily="18" charset="0"/>
        </a:defRPr>
      </a:lvl7pPr>
      <a:lvl8pPr marL="1371600" algn="l" rtl="0" fontAlgn="base">
        <a:spcBef>
          <a:spcPct val="0"/>
        </a:spcBef>
        <a:spcAft>
          <a:spcPct val="0"/>
        </a:spcAft>
        <a:defRPr sz="3600">
          <a:solidFill>
            <a:srgbClr val="007DB7"/>
          </a:solidFill>
          <a:latin typeface="Times New Roman" pitchFamily="18" charset="0"/>
        </a:defRPr>
      </a:lvl8pPr>
      <a:lvl9pPr marL="1828800" algn="l" rtl="0" fontAlgn="base">
        <a:spcBef>
          <a:spcPct val="0"/>
        </a:spcBef>
        <a:spcAft>
          <a:spcPct val="0"/>
        </a:spcAft>
        <a:defRPr sz="3600">
          <a:solidFill>
            <a:srgbClr val="007DB7"/>
          </a:solidFill>
          <a:latin typeface="Times New Roman" pitchFamily="18" charset="0"/>
        </a:defRPr>
      </a:lvl9pPr>
    </p:titleStyle>
    <p:bodyStyle>
      <a:lvl1pPr marL="342900" indent="-342900" algn="l" rtl="0" fontAlgn="base">
        <a:spcBef>
          <a:spcPct val="10000"/>
        </a:spcBef>
        <a:spcAft>
          <a:spcPct val="0"/>
        </a:spcAft>
        <a:buClr>
          <a:srgbClr val="CC0066"/>
        </a:buClr>
        <a:buSzPct val="60000"/>
        <a:buFont typeface="Wingdings" pitchFamily="2" charset="2"/>
        <a:defRPr sz="2800">
          <a:solidFill>
            <a:srgbClr val="007DB7"/>
          </a:solidFill>
          <a:latin typeface="+mn-lt"/>
          <a:ea typeface="+mn-ea"/>
          <a:cs typeface="+mn-cs"/>
        </a:defRPr>
      </a:lvl1pPr>
      <a:lvl2pPr marL="742950" indent="-285750" algn="l" rtl="0" fontAlgn="base">
        <a:lnSpc>
          <a:spcPct val="80000"/>
        </a:lnSpc>
        <a:spcBef>
          <a:spcPct val="20000"/>
        </a:spcBef>
        <a:spcAft>
          <a:spcPct val="0"/>
        </a:spcAft>
        <a:buClr>
          <a:srgbClr val="F0C200"/>
        </a:buClr>
        <a:buSzPct val="55000"/>
        <a:buFont typeface="Wingdings" pitchFamily="2" charset="2"/>
        <a:defRPr sz="2800">
          <a:solidFill>
            <a:srgbClr val="007DB7"/>
          </a:solidFill>
          <a:latin typeface="+mn-lt"/>
        </a:defRPr>
      </a:lvl2pPr>
      <a:lvl3pPr marL="1143000" indent="-228600" algn="l" rtl="0" fontAlgn="base">
        <a:lnSpc>
          <a:spcPct val="80000"/>
        </a:lnSpc>
        <a:spcBef>
          <a:spcPct val="20000"/>
        </a:spcBef>
        <a:spcAft>
          <a:spcPct val="0"/>
        </a:spcAft>
        <a:buClr>
          <a:srgbClr val="CC0066"/>
        </a:buClr>
        <a:buSzPct val="50000"/>
        <a:buFont typeface="Wingdings" pitchFamily="2" charset="2"/>
        <a:defRPr sz="2400">
          <a:solidFill>
            <a:srgbClr val="007DB7"/>
          </a:solidFill>
          <a:latin typeface="+mn-lt"/>
        </a:defRPr>
      </a:lvl3pPr>
      <a:lvl4pPr marL="1600200" indent="-228600" algn="l" rtl="0" fontAlgn="base">
        <a:lnSpc>
          <a:spcPct val="80000"/>
        </a:lnSpc>
        <a:spcBef>
          <a:spcPct val="20000"/>
        </a:spcBef>
        <a:spcAft>
          <a:spcPct val="0"/>
        </a:spcAft>
        <a:buClr>
          <a:srgbClr val="F0C200"/>
        </a:buClr>
        <a:buSzPct val="55000"/>
        <a:buFont typeface="Wingdings" pitchFamily="2" charset="2"/>
        <a:defRPr sz="2000">
          <a:solidFill>
            <a:srgbClr val="007DB7"/>
          </a:solidFill>
          <a:latin typeface="+mn-lt"/>
        </a:defRPr>
      </a:lvl4pPr>
      <a:lvl5pPr marL="2057400" indent="-228600" algn="l" rtl="0" fontAlgn="base">
        <a:lnSpc>
          <a:spcPct val="80000"/>
        </a:lnSpc>
        <a:spcBef>
          <a:spcPct val="20000"/>
        </a:spcBef>
        <a:spcAft>
          <a:spcPct val="0"/>
        </a:spcAft>
        <a:buClr>
          <a:srgbClr val="CC0066"/>
        </a:buClr>
        <a:buSzPct val="50000"/>
        <a:buFont typeface="Wingdings" pitchFamily="2" charset="2"/>
        <a:defRPr sz="2000">
          <a:solidFill>
            <a:srgbClr val="007DB7"/>
          </a:solidFill>
          <a:latin typeface="+mn-lt"/>
        </a:defRPr>
      </a:lvl5pPr>
      <a:lvl6pPr marL="2514600" indent="-228600" algn="l" rtl="0" fontAlgn="base">
        <a:lnSpc>
          <a:spcPct val="80000"/>
        </a:lnSpc>
        <a:spcBef>
          <a:spcPct val="20000"/>
        </a:spcBef>
        <a:spcAft>
          <a:spcPct val="0"/>
        </a:spcAft>
        <a:buClr>
          <a:srgbClr val="CC0066"/>
        </a:buClr>
        <a:buSzPct val="50000"/>
        <a:buFont typeface="Wingdings" pitchFamily="2" charset="2"/>
        <a:defRPr sz="2000">
          <a:solidFill>
            <a:srgbClr val="007DB7"/>
          </a:solidFill>
          <a:latin typeface="+mn-lt"/>
        </a:defRPr>
      </a:lvl6pPr>
      <a:lvl7pPr marL="2971800" indent="-228600" algn="l" rtl="0" fontAlgn="base">
        <a:lnSpc>
          <a:spcPct val="80000"/>
        </a:lnSpc>
        <a:spcBef>
          <a:spcPct val="20000"/>
        </a:spcBef>
        <a:spcAft>
          <a:spcPct val="0"/>
        </a:spcAft>
        <a:buClr>
          <a:srgbClr val="CC0066"/>
        </a:buClr>
        <a:buSzPct val="50000"/>
        <a:buFont typeface="Wingdings" pitchFamily="2" charset="2"/>
        <a:defRPr sz="2000">
          <a:solidFill>
            <a:srgbClr val="007DB7"/>
          </a:solidFill>
          <a:latin typeface="+mn-lt"/>
        </a:defRPr>
      </a:lvl7pPr>
      <a:lvl8pPr marL="3429000" indent="-228600" algn="l" rtl="0" fontAlgn="base">
        <a:lnSpc>
          <a:spcPct val="80000"/>
        </a:lnSpc>
        <a:spcBef>
          <a:spcPct val="20000"/>
        </a:spcBef>
        <a:spcAft>
          <a:spcPct val="0"/>
        </a:spcAft>
        <a:buClr>
          <a:srgbClr val="CC0066"/>
        </a:buClr>
        <a:buSzPct val="50000"/>
        <a:buFont typeface="Wingdings" pitchFamily="2" charset="2"/>
        <a:defRPr sz="2000">
          <a:solidFill>
            <a:srgbClr val="007DB7"/>
          </a:solidFill>
          <a:latin typeface="+mn-lt"/>
        </a:defRPr>
      </a:lvl8pPr>
      <a:lvl9pPr marL="3886200" indent="-228600" algn="l" rtl="0" fontAlgn="base">
        <a:lnSpc>
          <a:spcPct val="80000"/>
        </a:lnSpc>
        <a:spcBef>
          <a:spcPct val="20000"/>
        </a:spcBef>
        <a:spcAft>
          <a:spcPct val="0"/>
        </a:spcAft>
        <a:buClr>
          <a:srgbClr val="CC0066"/>
        </a:buClr>
        <a:buSzPct val="50000"/>
        <a:buFont typeface="Wingdings" pitchFamily="2" charset="2"/>
        <a:defRPr sz="2000">
          <a:solidFill>
            <a:srgbClr val="007DB7"/>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notesSlide" Target="../notesSlides/notesSlide4.xml"/><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jpeg"/><Relationship Id="rId5" Type="http://schemas.openxmlformats.org/officeDocument/2006/relationships/image" Target="../media/image6.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2.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11.wmf"/><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10.xml"/><Relationship Id="rId7" Type="http://schemas.openxmlformats.org/officeDocument/2006/relationships/image" Target="../media/image16.wmf"/><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1.jpeg"/><Relationship Id="rId4" Type="http://schemas.openxmlformats.org/officeDocument/2006/relationships/image" Target="../media/image18.png"/><Relationship Id="rId9" Type="http://schemas.openxmlformats.org/officeDocument/2006/relationships/image" Target="../media/image17.wmf"/></Relationships>
</file>

<file path=ppt/slides/_rels/slide13.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notesSlide" Target="../notesSlides/notesSlide11.xml"/><Relationship Id="rId7" Type="http://schemas.openxmlformats.org/officeDocument/2006/relationships/oleObject" Target="../embeddings/oleObject8.bin"/><Relationship Id="rId12" Type="http://schemas.openxmlformats.org/officeDocument/2006/relationships/image" Target="../media/image22.wmf"/><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image" Target="../media/image19.wmf"/><Relationship Id="rId11" Type="http://schemas.openxmlformats.org/officeDocument/2006/relationships/oleObject" Target="../embeddings/oleObject10.bin"/><Relationship Id="rId5" Type="http://schemas.openxmlformats.org/officeDocument/2006/relationships/oleObject" Target="../embeddings/oleObject7.bin"/><Relationship Id="rId10" Type="http://schemas.openxmlformats.org/officeDocument/2006/relationships/image" Target="../media/image21.wmf"/><Relationship Id="rId4" Type="http://schemas.openxmlformats.org/officeDocument/2006/relationships/image" Target="../media/image1.jpeg"/><Relationship Id="rId9" Type="http://schemas.openxmlformats.org/officeDocument/2006/relationships/oleObject" Target="../embeddings/oleObject9.bin"/></Relationships>
</file>

<file path=ppt/slides/_rels/slide1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38.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2.bin"/><Relationship Id="rId5" Type="http://schemas.openxmlformats.org/officeDocument/2006/relationships/image" Target="../media/image37.wmf"/><Relationship Id="rId4" Type="http://schemas.openxmlformats.org/officeDocument/2006/relationships/oleObject" Target="../embeddings/oleObject11.bin"/></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1.jpeg"/></Relationships>
</file>

<file path=ppt/slides/_rels/slide2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8" Type="http://schemas.openxmlformats.org/officeDocument/2006/relationships/image" Target="../media/image46.wmf"/><Relationship Id="rId3" Type="http://schemas.openxmlformats.org/officeDocument/2006/relationships/notesSlide" Target="../notesSlides/notesSlide25.xml"/><Relationship Id="rId7" Type="http://schemas.openxmlformats.org/officeDocument/2006/relationships/oleObject" Target="../embeddings/oleObject14.bin"/><Relationship Id="rId12" Type="http://schemas.openxmlformats.org/officeDocument/2006/relationships/image" Target="../media/image48.wmf"/><Relationship Id="rId2" Type="http://schemas.openxmlformats.org/officeDocument/2006/relationships/slideLayout" Target="../slideLayouts/slideLayout12.xml"/><Relationship Id="rId1" Type="http://schemas.openxmlformats.org/officeDocument/2006/relationships/vmlDrawing" Target="../drawings/vmlDrawing6.vml"/><Relationship Id="rId6" Type="http://schemas.openxmlformats.org/officeDocument/2006/relationships/image" Target="../media/image45.wmf"/><Relationship Id="rId11" Type="http://schemas.openxmlformats.org/officeDocument/2006/relationships/oleObject" Target="../embeddings/oleObject16.bin"/><Relationship Id="rId5" Type="http://schemas.openxmlformats.org/officeDocument/2006/relationships/oleObject" Target="../embeddings/oleObject13.bin"/><Relationship Id="rId10" Type="http://schemas.openxmlformats.org/officeDocument/2006/relationships/image" Target="../media/image47.wmf"/><Relationship Id="rId4" Type="http://schemas.openxmlformats.org/officeDocument/2006/relationships/image" Target="../media/image1.jpeg"/><Relationship Id="rId9" Type="http://schemas.openxmlformats.org/officeDocument/2006/relationships/oleObject" Target="../embeddings/oleObject15.bin"/></Relationships>
</file>

<file path=ppt/slides/_rels/slide32.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8" Type="http://schemas.openxmlformats.org/officeDocument/2006/relationships/image" Target="../media/image52.wmf"/><Relationship Id="rId3" Type="http://schemas.openxmlformats.org/officeDocument/2006/relationships/notesSlide" Target="../notesSlides/notesSlide27.xml"/><Relationship Id="rId7" Type="http://schemas.openxmlformats.org/officeDocument/2006/relationships/oleObject" Target="../embeddings/oleObject18.bin"/><Relationship Id="rId12" Type="http://schemas.openxmlformats.org/officeDocument/2006/relationships/image" Target="../media/image54.wmf"/><Relationship Id="rId2" Type="http://schemas.openxmlformats.org/officeDocument/2006/relationships/slideLayout" Target="../slideLayouts/slideLayout12.xml"/><Relationship Id="rId1" Type="http://schemas.openxmlformats.org/officeDocument/2006/relationships/vmlDrawing" Target="../drawings/vmlDrawing7.vml"/><Relationship Id="rId6" Type="http://schemas.openxmlformats.org/officeDocument/2006/relationships/image" Target="../media/image51.wmf"/><Relationship Id="rId11" Type="http://schemas.openxmlformats.org/officeDocument/2006/relationships/oleObject" Target="../embeddings/oleObject20.bin"/><Relationship Id="rId5" Type="http://schemas.openxmlformats.org/officeDocument/2006/relationships/oleObject" Target="../embeddings/oleObject17.bin"/><Relationship Id="rId10" Type="http://schemas.openxmlformats.org/officeDocument/2006/relationships/image" Target="../media/image53.wmf"/><Relationship Id="rId4" Type="http://schemas.openxmlformats.org/officeDocument/2006/relationships/image" Target="../media/image1.jpeg"/><Relationship Id="rId9" Type="http://schemas.openxmlformats.org/officeDocument/2006/relationships/oleObject" Target="../embeddings/oleObject19.bin"/></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2.xml"/><Relationship Id="rId1" Type="http://schemas.openxmlformats.org/officeDocument/2006/relationships/vmlDrawing" Target="../drawings/vmlDrawing8.vml"/><Relationship Id="rId6" Type="http://schemas.openxmlformats.org/officeDocument/2006/relationships/image" Target="../media/image55.wmf"/><Relationship Id="rId5" Type="http://schemas.openxmlformats.org/officeDocument/2006/relationships/oleObject" Target="../embeddings/oleObject21.bin"/><Relationship Id="rId4" Type="http://schemas.openxmlformats.org/officeDocument/2006/relationships/image" Target="../media/image1.jpe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57.png"/><Relationship Id="rId4" Type="http://schemas.openxmlformats.org/officeDocument/2006/relationships/image" Target="../media/image1.jpeg"/></Relationships>
</file>

<file path=ppt/slides/_rels/slide38.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60.png"/><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59.wmf"/><Relationship Id="rId5" Type="http://schemas.openxmlformats.org/officeDocument/2006/relationships/oleObject" Target="../embeddings/oleObject22.bin"/><Relationship Id="rId4" Type="http://schemas.openxmlformats.org/officeDocument/2006/relationships/image" Target="../media/image1.jpe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image" Target="../media/image62.png"/><Relationship Id="rId4" Type="http://schemas.openxmlformats.org/officeDocument/2006/relationships/image" Target="../media/image61.png"/></Relationships>
</file>

<file path=ppt/slides/_rels/slide41.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2"/>
          <p:cNvSpPr>
            <a:spLocks noGrp="1"/>
          </p:cNvSpPr>
          <p:nvPr>
            <p:ph type="sldNum" sz="quarter" idx="10"/>
          </p:nvPr>
        </p:nvSpPr>
        <p:spPr/>
        <p:txBody>
          <a:bodyPr/>
          <a:lstStyle/>
          <a:p>
            <a:fld id="{7B92EB38-9DC0-473C-8B26-9B8378E76855}" type="slidenum">
              <a:rPr lang="en-US"/>
              <a:pPr/>
              <a:t>1</a:t>
            </a:fld>
            <a:endParaRPr lang="en-CA"/>
          </a:p>
        </p:txBody>
      </p:sp>
      <p:sp>
        <p:nvSpPr>
          <p:cNvPr id="8" name="Footer Placeholder 3"/>
          <p:cNvSpPr>
            <a:spLocks noGrp="1"/>
          </p:cNvSpPr>
          <p:nvPr>
            <p:ph type="ftr" sz="quarter" idx="11"/>
          </p:nvPr>
        </p:nvSpPr>
        <p:spPr/>
        <p:txBody>
          <a:bodyPr/>
          <a:lstStyle/>
          <a:p>
            <a:r>
              <a:rPr lang="en-US"/>
              <a:t>© 2010 Pearson Education, Inc.  All rights reserved</a:t>
            </a:r>
          </a:p>
        </p:txBody>
      </p:sp>
      <p:sp>
        <p:nvSpPr>
          <p:cNvPr id="1586178" name="Rectangle 2"/>
          <p:cNvSpPr>
            <a:spLocks noChangeAspect="1" noChangeArrowheads="1"/>
          </p:cNvSpPr>
          <p:nvPr/>
        </p:nvSpPr>
        <p:spPr bwMode="auto">
          <a:xfrm>
            <a:off x="0" y="1588"/>
            <a:ext cx="9242425" cy="6932612"/>
          </a:xfrm>
          <a:prstGeom prst="rect">
            <a:avLst/>
          </a:prstGeom>
          <a:solidFill>
            <a:srgbClr val="CCEEF8"/>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800" b="0"/>
          </a:p>
        </p:txBody>
      </p:sp>
      <p:pic>
        <p:nvPicPr>
          <p:cNvPr id="1586179" name="Picture 3" descr="Ratti_precal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342900"/>
            <a:ext cx="5000625" cy="6172200"/>
          </a:xfrm>
          <a:prstGeom prst="rect">
            <a:avLst/>
          </a:prstGeom>
          <a:noFill/>
          <a:extLst>
            <a:ext uri="{909E8E84-426E-40DD-AFC4-6F175D3DCCD1}">
              <a14:hiddenFill xmlns:a14="http://schemas.microsoft.com/office/drawing/2010/main">
                <a:solidFill>
                  <a:srgbClr val="FFFFFF"/>
                </a:solidFill>
              </a14:hiddenFill>
            </a:ext>
          </a:extLst>
        </p:spPr>
      </p:pic>
      <p:sp>
        <p:nvSpPr>
          <p:cNvPr id="1586180" name="Rectangle 4"/>
          <p:cNvSpPr>
            <a:spLocks noChangeArrowheads="1"/>
          </p:cNvSpPr>
          <p:nvPr/>
        </p:nvSpPr>
        <p:spPr bwMode="auto">
          <a:xfrm>
            <a:off x="1219200" y="6354763"/>
            <a:ext cx="579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r>
              <a:rPr lang="en-US" sz="1100" b="0" baseline="0"/>
              <a:t>© 2010 Pearson Education, Inc.  </a:t>
            </a:r>
          </a:p>
          <a:p>
            <a:r>
              <a:rPr lang="en-US" sz="1100" b="0" baseline="0"/>
              <a:t>All rights reserved</a:t>
            </a:r>
          </a:p>
        </p:txBody>
      </p:sp>
      <p:sp>
        <p:nvSpPr>
          <p:cNvPr id="1586181" name="Text Box 5" descr="Pink tissue paper"/>
          <p:cNvSpPr txBox="1">
            <a:spLocks noChangeArrowheads="1"/>
          </p:cNvSpPr>
          <p:nvPr/>
        </p:nvSpPr>
        <p:spPr bwMode="auto">
          <a:xfrm>
            <a:off x="228600" y="882650"/>
            <a:ext cx="3686175" cy="28384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3600" b="0" baseline="0"/>
              <a:t>Chapter 6</a:t>
            </a:r>
          </a:p>
          <a:p>
            <a:pPr algn="ctr"/>
            <a:endParaRPr lang="en-US" sz="3600" b="0" baseline="0"/>
          </a:p>
          <a:p>
            <a:pPr algn="ctr"/>
            <a:r>
              <a:rPr lang="en-US" sz="3600" b="0" baseline="0">
                <a:solidFill>
                  <a:srgbClr val="007DB7"/>
                </a:solidFill>
              </a:rPr>
              <a:t>Applications of</a:t>
            </a:r>
          </a:p>
          <a:p>
            <a:pPr algn="ctr"/>
            <a:r>
              <a:rPr lang="en-US" sz="3600" b="0" baseline="0">
                <a:solidFill>
                  <a:srgbClr val="007DB7"/>
                </a:solidFill>
              </a:rPr>
              <a:t>Trigonometric Functions</a:t>
            </a:r>
          </a:p>
        </p:txBody>
      </p:sp>
      <p:pic>
        <p:nvPicPr>
          <p:cNvPr id="1586182" name="Picture 2" descr="Pearson-framed-logo_2color_PMS.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200" y="6400800"/>
            <a:ext cx="11430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9"/>
          <p:cNvSpPr>
            <a:spLocks noGrp="1" noChangeArrowheads="1"/>
          </p:cNvSpPr>
          <p:nvPr>
            <p:ph type="ftr" sz="quarter" idx="3"/>
          </p:nvPr>
        </p:nvSpPr>
        <p:spPr/>
        <p:txBody>
          <a:bodyPr/>
          <a:lstStyle/>
          <a:p>
            <a:r>
              <a:rPr lang="en-US"/>
              <a:t>© 2010 Pearson Education, Inc.  All rights reserved</a:t>
            </a:r>
          </a:p>
        </p:txBody>
      </p:sp>
      <p:sp>
        <p:nvSpPr>
          <p:cNvPr id="11" name="Rectangle 81"/>
          <p:cNvSpPr>
            <a:spLocks noGrp="1" noChangeArrowheads="1"/>
          </p:cNvSpPr>
          <p:nvPr>
            <p:ph type="sldNum" sz="quarter" idx="4"/>
          </p:nvPr>
        </p:nvSpPr>
        <p:spPr/>
        <p:txBody>
          <a:bodyPr/>
          <a:lstStyle/>
          <a:p>
            <a:fld id="{15F5DA74-7DC5-48F1-997C-E0036BAB288F}" type="slidenum">
              <a:rPr lang="en-US"/>
              <a:pPr/>
              <a:t>2</a:t>
            </a:fld>
            <a:endParaRPr lang="en-CA"/>
          </a:p>
        </p:txBody>
      </p:sp>
      <p:sp>
        <p:nvSpPr>
          <p:cNvPr id="2410498" name="Rectangle 2"/>
          <p:cNvSpPr>
            <a:spLocks noGrp="1" noChangeArrowheads="1"/>
          </p:cNvSpPr>
          <p:nvPr>
            <p:ph type="ctrTitle"/>
          </p:nvPr>
        </p:nvSpPr>
        <p:spPr bwMode="auto">
          <a:xfrm>
            <a:off x="2422525" y="119063"/>
            <a:ext cx="6692900" cy="4476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solidFill>
                  <a:schemeClr val="tx1"/>
                </a:solidFill>
                <a:latin typeface="Arial Narrow" pitchFamily="34" charset="0"/>
              </a:rPr>
              <a:t>The Law of Sines</a:t>
            </a:r>
          </a:p>
        </p:txBody>
      </p:sp>
      <p:sp>
        <p:nvSpPr>
          <p:cNvPr id="2410499" name="Rectangle 3"/>
          <p:cNvSpPr>
            <a:spLocks noGrp="1" noChangeArrowheads="1"/>
          </p:cNvSpPr>
          <p:nvPr>
            <p:ph type="subTitle" idx="1"/>
          </p:nvPr>
        </p:nvSpPr>
        <p:spPr bwMode="auto">
          <a:xfrm>
            <a:off x="1181100" y="1828800"/>
            <a:ext cx="7810500" cy="4495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nSpc>
                <a:spcPct val="90000"/>
              </a:lnSpc>
            </a:pPr>
            <a:r>
              <a:rPr lang="en-US" sz="3600">
                <a:latin typeface="Arial Narrow" pitchFamily="34" charset="0"/>
              </a:rPr>
              <a:t>Learn vocabulary and conventions for solving triangles.</a:t>
            </a:r>
          </a:p>
          <a:p>
            <a:pPr marL="0" indent="0">
              <a:lnSpc>
                <a:spcPct val="90000"/>
              </a:lnSpc>
            </a:pPr>
            <a:r>
              <a:rPr lang="en-US" sz="3600">
                <a:latin typeface="Arial Narrow" pitchFamily="34" charset="0"/>
              </a:rPr>
              <a:t>Derive the Law of Sines.</a:t>
            </a:r>
          </a:p>
          <a:p>
            <a:pPr marL="0" indent="0">
              <a:lnSpc>
                <a:spcPct val="90000"/>
              </a:lnSpc>
            </a:pPr>
            <a:r>
              <a:rPr lang="en-US" sz="3600">
                <a:latin typeface="Arial Narrow" pitchFamily="34" charset="0"/>
              </a:rPr>
              <a:t>Solve AAS and ASA triangles by using the Law of Sines.</a:t>
            </a:r>
          </a:p>
          <a:p>
            <a:pPr marL="0" indent="0">
              <a:lnSpc>
                <a:spcPct val="90000"/>
              </a:lnSpc>
            </a:pPr>
            <a:r>
              <a:rPr lang="en-US" sz="3600">
                <a:latin typeface="Arial Narrow" pitchFamily="34" charset="0"/>
              </a:rPr>
              <a:t>Solve for possible triangles in the ambiguous SSA case.</a:t>
            </a:r>
          </a:p>
          <a:p>
            <a:pPr marL="0" indent="0">
              <a:lnSpc>
                <a:spcPct val="90000"/>
              </a:lnSpc>
            </a:pPr>
            <a:r>
              <a:rPr lang="en-US" sz="3600">
                <a:latin typeface="Arial Narrow" pitchFamily="34" charset="0"/>
              </a:rPr>
              <a:t>Find the area of an SAS triangle.</a:t>
            </a:r>
          </a:p>
        </p:txBody>
      </p:sp>
      <p:sp>
        <p:nvSpPr>
          <p:cNvPr id="2410500" name="Text Box 4" descr="Pink tissue paper"/>
          <p:cNvSpPr txBox="1">
            <a:spLocks noChangeArrowheads="1"/>
          </p:cNvSpPr>
          <p:nvPr/>
        </p:nvSpPr>
        <p:spPr bwMode="auto">
          <a:xfrm>
            <a:off x="414338" y="166688"/>
            <a:ext cx="2103437" cy="519112"/>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800" b="0" baseline="0">
                <a:solidFill>
                  <a:schemeClr val="bg1"/>
                </a:solidFill>
                <a:latin typeface="Arial Narrow" pitchFamily="34" charset="0"/>
              </a:rPr>
              <a:t>SECTION 6.2</a:t>
            </a:r>
          </a:p>
        </p:txBody>
      </p:sp>
      <p:sp>
        <p:nvSpPr>
          <p:cNvPr id="2410501" name="Rectangle 5"/>
          <p:cNvSpPr>
            <a:spLocks noChangeAspect="1" noChangeArrowheads="1"/>
          </p:cNvSpPr>
          <p:nvPr/>
        </p:nvSpPr>
        <p:spPr bwMode="auto">
          <a:xfrm>
            <a:off x="633413" y="1952625"/>
            <a:ext cx="365125" cy="365125"/>
          </a:xfrm>
          <a:prstGeom prst="rect">
            <a:avLst/>
          </a:prstGeom>
          <a:solidFill>
            <a:srgbClr val="007DB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1</a:t>
            </a:r>
          </a:p>
        </p:txBody>
      </p:sp>
      <p:sp>
        <p:nvSpPr>
          <p:cNvPr id="2410502" name="Rectangle 6"/>
          <p:cNvSpPr>
            <a:spLocks noChangeAspect="1" noChangeArrowheads="1"/>
          </p:cNvSpPr>
          <p:nvPr/>
        </p:nvSpPr>
        <p:spPr bwMode="auto">
          <a:xfrm>
            <a:off x="635000" y="2971800"/>
            <a:ext cx="365125" cy="365125"/>
          </a:xfrm>
          <a:prstGeom prst="rect">
            <a:avLst/>
          </a:prstGeom>
          <a:solidFill>
            <a:srgbClr val="007DB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2</a:t>
            </a:r>
          </a:p>
        </p:txBody>
      </p:sp>
      <p:sp>
        <p:nvSpPr>
          <p:cNvPr id="2410511" name="Rectangle 15"/>
          <p:cNvSpPr>
            <a:spLocks noChangeAspect="1" noChangeArrowheads="1"/>
          </p:cNvSpPr>
          <p:nvPr/>
        </p:nvSpPr>
        <p:spPr bwMode="auto">
          <a:xfrm>
            <a:off x="642938" y="3521075"/>
            <a:ext cx="365125" cy="365125"/>
          </a:xfrm>
          <a:prstGeom prst="rect">
            <a:avLst/>
          </a:prstGeom>
          <a:solidFill>
            <a:srgbClr val="007DB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3</a:t>
            </a:r>
          </a:p>
        </p:txBody>
      </p:sp>
      <p:sp>
        <p:nvSpPr>
          <p:cNvPr id="2410515" name="Rectangle 19"/>
          <p:cNvSpPr>
            <a:spLocks noChangeAspect="1" noChangeArrowheads="1"/>
          </p:cNvSpPr>
          <p:nvPr/>
        </p:nvSpPr>
        <p:spPr bwMode="auto">
          <a:xfrm>
            <a:off x="638175" y="4572000"/>
            <a:ext cx="365125" cy="365125"/>
          </a:xfrm>
          <a:prstGeom prst="rect">
            <a:avLst/>
          </a:prstGeom>
          <a:solidFill>
            <a:srgbClr val="007DB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4</a:t>
            </a:r>
          </a:p>
        </p:txBody>
      </p:sp>
      <p:sp>
        <p:nvSpPr>
          <p:cNvPr id="2410516" name="Rectangle 20"/>
          <p:cNvSpPr>
            <a:spLocks noChangeAspect="1" noChangeArrowheads="1"/>
          </p:cNvSpPr>
          <p:nvPr/>
        </p:nvSpPr>
        <p:spPr bwMode="auto">
          <a:xfrm>
            <a:off x="638175" y="5605463"/>
            <a:ext cx="365125" cy="365125"/>
          </a:xfrm>
          <a:prstGeom prst="rect">
            <a:avLst/>
          </a:prstGeom>
          <a:solidFill>
            <a:srgbClr val="007DB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5</a:t>
            </a: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0"/>
          </p:nvPr>
        </p:nvSpPr>
        <p:spPr/>
        <p:txBody>
          <a:bodyPr/>
          <a:lstStyle/>
          <a:p>
            <a:fld id="{423F585A-FBF0-43AB-9B45-92904706F996}" type="slidenum">
              <a:rPr lang="en-US"/>
              <a:pPr/>
              <a:t>3</a:t>
            </a:fld>
            <a:endParaRPr lang="en-CA"/>
          </a:p>
        </p:txBody>
      </p:sp>
      <p:sp>
        <p:nvSpPr>
          <p:cNvPr id="7" name="Footer Placeholder 4"/>
          <p:cNvSpPr>
            <a:spLocks noGrp="1"/>
          </p:cNvSpPr>
          <p:nvPr>
            <p:ph type="ftr" sz="quarter" idx="11"/>
          </p:nvPr>
        </p:nvSpPr>
        <p:spPr/>
        <p:txBody>
          <a:bodyPr/>
          <a:lstStyle/>
          <a:p>
            <a:r>
              <a:rPr lang="en-US"/>
              <a:t>© 2010 Pearson Education, Inc.  All rights reserved</a:t>
            </a:r>
          </a:p>
        </p:txBody>
      </p:sp>
      <p:pic>
        <p:nvPicPr>
          <p:cNvPr id="3524610" name="Picture 2" descr="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00" y="2527300"/>
            <a:ext cx="3603625" cy="3721100"/>
          </a:xfrm>
          <a:prstGeom prst="rect">
            <a:avLst/>
          </a:prstGeom>
          <a:noFill/>
          <a:extLst>
            <a:ext uri="{909E8E84-426E-40DD-AFC4-6F175D3DCCD1}">
              <a14:hiddenFill xmlns:a14="http://schemas.microsoft.com/office/drawing/2010/main">
                <a:solidFill>
                  <a:srgbClr val="FFFFFF"/>
                </a:solidFill>
              </a14:hiddenFill>
            </a:ext>
          </a:extLst>
        </p:spPr>
      </p:pic>
      <p:pic>
        <p:nvPicPr>
          <p:cNvPr id="3524611" name="Picture 3" descr="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4300" y="939800"/>
            <a:ext cx="3416300" cy="5308600"/>
          </a:xfrm>
          <a:prstGeom prst="rect">
            <a:avLst/>
          </a:prstGeom>
          <a:noFill/>
          <a:extLst>
            <a:ext uri="{909E8E84-426E-40DD-AFC4-6F175D3DCCD1}">
              <a14:hiddenFill xmlns:a14="http://schemas.microsoft.com/office/drawing/2010/main">
                <a:solidFill>
                  <a:srgbClr val="FFFFFF"/>
                </a:solidFill>
              </a14:hiddenFill>
            </a:ext>
          </a:extLst>
        </p:spPr>
      </p:pic>
      <p:sp>
        <p:nvSpPr>
          <p:cNvPr id="3524612" name="Rectangle 4"/>
          <p:cNvSpPr>
            <a:spLocks noGrp="1" noChangeArrowheads="1"/>
          </p:cNvSpPr>
          <p:nvPr>
            <p:ph type="title"/>
          </p:nvPr>
        </p:nvSpPr>
        <p:spPr>
          <a:xfrm>
            <a:off x="609600" y="116114"/>
            <a:ext cx="8153400" cy="762000"/>
          </a:xfrm>
        </p:spPr>
        <p:txBody>
          <a:bodyPr anchor="ctr"/>
          <a:lstStyle/>
          <a:p>
            <a:pPr algn="ctr"/>
            <a:r>
              <a:rPr lang="en-US">
                <a:latin typeface="Arial Narrow" pitchFamily="34" charset="0"/>
              </a:rPr>
              <a:t>LAW OF SINES</a:t>
            </a:r>
          </a:p>
        </p:txBody>
      </p:sp>
      <p:sp>
        <p:nvSpPr>
          <p:cNvPr id="3524614" name="Text Box 6" descr="Pink tissue paper"/>
          <p:cNvSpPr txBox="1">
            <a:spLocks noChangeArrowheads="1"/>
          </p:cNvSpPr>
          <p:nvPr/>
        </p:nvSpPr>
        <p:spPr bwMode="auto">
          <a:xfrm>
            <a:off x="591457" y="793750"/>
            <a:ext cx="6286500" cy="1003300"/>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dirty="0">
                <a:latin typeface="Times New Roman" pitchFamily="18" charset="0"/>
              </a:rPr>
              <a:t>The following diagrams illustrate the Law of </a:t>
            </a:r>
            <a:r>
              <a:rPr lang="en-US" sz="3200" b="0" baseline="0" dirty="0" err="1">
                <a:latin typeface="Times New Roman" pitchFamily="18" charset="0"/>
              </a:rPr>
              <a:t>Sines</a:t>
            </a:r>
            <a:r>
              <a:rPr lang="en-US" sz="3200" b="0" baseline="0" dirty="0">
                <a:latin typeface="Times New Roman" pitchFamily="18" charset="0"/>
              </a:rPr>
              <a:t>.</a:t>
            </a:r>
          </a:p>
        </p:txBody>
      </p:sp>
      <p:sp>
        <p:nvSpPr>
          <p:cNvPr id="2" name="TextBox 1"/>
          <p:cNvSpPr txBox="1"/>
          <p:nvPr/>
        </p:nvSpPr>
        <p:spPr>
          <a:xfrm>
            <a:off x="3124200" y="1447800"/>
            <a:ext cx="3778250" cy="2677656"/>
          </a:xfrm>
          <a:prstGeom prst="rect">
            <a:avLst/>
          </a:prstGeom>
          <a:noFill/>
        </p:spPr>
        <p:txBody>
          <a:bodyPr wrap="square" rtlCol="0">
            <a:spAutoFit/>
          </a:bodyPr>
          <a:lstStyle/>
          <a:p>
            <a:r>
              <a:rPr lang="en-US" dirty="0" smtClean="0"/>
              <a:t>In either case</a:t>
            </a:r>
          </a:p>
          <a:p>
            <a:endParaRPr lang="en-US" dirty="0"/>
          </a:p>
          <a:p>
            <a:r>
              <a:rPr lang="en-US" dirty="0" err="1" smtClean="0"/>
              <a:t>sinA</a:t>
            </a:r>
            <a:r>
              <a:rPr lang="en-US" dirty="0" smtClean="0"/>
              <a:t> = h/b</a:t>
            </a:r>
          </a:p>
          <a:p>
            <a:r>
              <a:rPr lang="en-US" dirty="0"/>
              <a:t> </a:t>
            </a:r>
            <a:r>
              <a:rPr lang="en-US" dirty="0" smtClean="0"/>
              <a:t>    h = b </a:t>
            </a:r>
            <a:r>
              <a:rPr lang="en-US" dirty="0" err="1" smtClean="0"/>
              <a:t>sinA</a:t>
            </a:r>
            <a:endParaRPr lang="en-US" dirty="0" smtClean="0"/>
          </a:p>
          <a:p>
            <a:endParaRPr lang="en-US" dirty="0"/>
          </a:p>
          <a:p>
            <a:r>
              <a:rPr lang="en-US" dirty="0" err="1" smtClean="0"/>
              <a:t>sinB</a:t>
            </a:r>
            <a:r>
              <a:rPr lang="en-US" dirty="0" smtClean="0"/>
              <a:t> = h/a                 sin(180-B) = </a:t>
            </a:r>
            <a:r>
              <a:rPr lang="en-US" dirty="0" err="1" smtClean="0"/>
              <a:t>sinB</a:t>
            </a:r>
            <a:endParaRPr lang="en-US" dirty="0" smtClean="0"/>
          </a:p>
          <a:p>
            <a:r>
              <a:rPr lang="en-US" baseline="0" dirty="0"/>
              <a:t> </a:t>
            </a:r>
            <a:r>
              <a:rPr lang="en-US" baseline="0" dirty="0" smtClean="0"/>
              <a:t>    h= a </a:t>
            </a:r>
            <a:r>
              <a:rPr lang="en-US" baseline="0" dirty="0" err="1" smtClean="0"/>
              <a:t>sinB</a:t>
            </a:r>
            <a:endParaRPr lang="en-US" baseline="0" dirty="0" smtClean="0"/>
          </a:p>
          <a:p>
            <a:r>
              <a:rPr lang="en-US" baseline="0" dirty="0" smtClean="0"/>
              <a:t>Then find the other    </a:t>
            </a:r>
          </a:p>
          <a:p>
            <a:r>
              <a:rPr lang="en-US" baseline="0" dirty="0"/>
              <a:t> </a:t>
            </a:r>
            <a:r>
              <a:rPr lang="en-US" baseline="0" dirty="0" smtClean="0"/>
              <a:t>  altitudes . .</a:t>
            </a:r>
            <a:endParaRPr lang="en-US" dirty="0"/>
          </a:p>
        </p:txBody>
      </p:sp>
      <p:sp>
        <p:nvSpPr>
          <p:cNvPr id="3" name="TextBox 2"/>
          <p:cNvSpPr txBox="1"/>
          <p:nvPr/>
        </p:nvSpPr>
        <p:spPr>
          <a:xfrm>
            <a:off x="3962400" y="4125456"/>
            <a:ext cx="2362200" cy="830997"/>
          </a:xfrm>
          <a:prstGeom prst="rect">
            <a:avLst/>
          </a:prstGeom>
          <a:noFill/>
        </p:spPr>
        <p:txBody>
          <a:bodyPr wrap="square" rtlCol="0">
            <a:spAutoFit/>
          </a:bodyPr>
          <a:lstStyle/>
          <a:p>
            <a:r>
              <a:rPr lang="en-US" dirty="0" smtClean="0"/>
              <a:t>   a </a:t>
            </a:r>
            <a:r>
              <a:rPr lang="en-US" dirty="0" err="1" smtClean="0"/>
              <a:t>sinB</a:t>
            </a:r>
            <a:r>
              <a:rPr lang="en-US" dirty="0" smtClean="0"/>
              <a:t> = b </a:t>
            </a:r>
            <a:r>
              <a:rPr lang="en-US" dirty="0" err="1" smtClean="0"/>
              <a:t>sinA</a:t>
            </a:r>
            <a:endParaRPr lang="en-US" dirty="0" smtClean="0"/>
          </a:p>
          <a:p>
            <a:r>
              <a:rPr lang="en-US" dirty="0"/>
              <a:t>(</a:t>
            </a:r>
            <a:r>
              <a:rPr lang="en-US" dirty="0" err="1" smtClean="0"/>
              <a:t>sinB</a:t>
            </a:r>
            <a:r>
              <a:rPr lang="en-US" dirty="0"/>
              <a:t>)</a:t>
            </a:r>
            <a:r>
              <a:rPr lang="en-US" dirty="0" smtClean="0"/>
              <a:t>/b = (</a:t>
            </a:r>
            <a:r>
              <a:rPr lang="en-US" dirty="0" err="1" smtClean="0"/>
              <a:t>sinA</a:t>
            </a:r>
            <a:r>
              <a:rPr lang="en-US" dirty="0" smtClean="0"/>
              <a:t>)/a</a:t>
            </a:r>
          </a:p>
          <a:p>
            <a:r>
              <a:rPr lang="en-US" dirty="0" smtClean="0"/>
              <a:t> </a:t>
            </a:r>
            <a:endParaRPr lang="en-US" dirty="0"/>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0"/>
          </p:nvPr>
        </p:nvSpPr>
        <p:spPr/>
        <p:txBody>
          <a:bodyPr/>
          <a:lstStyle/>
          <a:p>
            <a:fld id="{B7E69D82-8FC5-4770-9CFD-BF179E1DD155}" type="slidenum">
              <a:rPr lang="en-US"/>
              <a:pPr/>
              <a:t>4</a:t>
            </a:fld>
            <a:endParaRPr lang="en-CA"/>
          </a:p>
        </p:txBody>
      </p:sp>
      <p:sp>
        <p:nvSpPr>
          <p:cNvPr id="8" name="Footer Placeholder 4"/>
          <p:cNvSpPr>
            <a:spLocks noGrp="1"/>
          </p:cNvSpPr>
          <p:nvPr>
            <p:ph type="ftr" sz="quarter" idx="11"/>
          </p:nvPr>
        </p:nvSpPr>
        <p:spPr/>
        <p:txBody>
          <a:bodyPr/>
          <a:lstStyle/>
          <a:p>
            <a:r>
              <a:rPr lang="en-US"/>
              <a:t>© 2010 Pearson Education, Inc.  All rights reserved</a:t>
            </a:r>
          </a:p>
        </p:txBody>
      </p:sp>
      <p:sp>
        <p:nvSpPr>
          <p:cNvPr id="3526658" name="Rectangle 2"/>
          <p:cNvSpPr>
            <a:spLocks noGrp="1" noChangeArrowheads="1"/>
          </p:cNvSpPr>
          <p:nvPr>
            <p:ph type="title"/>
          </p:nvPr>
        </p:nvSpPr>
        <p:spPr>
          <a:xfrm>
            <a:off x="609600" y="304800"/>
            <a:ext cx="8153400" cy="762000"/>
          </a:xfrm>
        </p:spPr>
        <p:txBody>
          <a:bodyPr anchor="ctr"/>
          <a:lstStyle/>
          <a:p>
            <a:pPr algn="ctr"/>
            <a:r>
              <a:rPr lang="en-US">
                <a:latin typeface="Arial Narrow" pitchFamily="34" charset="0"/>
              </a:rPr>
              <a:t>LAW OF SINES</a:t>
            </a:r>
          </a:p>
        </p:txBody>
      </p:sp>
      <p:graphicFrame>
        <p:nvGraphicFramePr>
          <p:cNvPr id="3526660" name="Object 4" descr="Pink tissue paper"/>
          <p:cNvGraphicFramePr>
            <a:graphicFrameLocks noChangeAspect="1"/>
          </p:cNvGraphicFramePr>
          <p:nvPr>
            <p:extLst>
              <p:ext uri="{D42A27DB-BD31-4B8C-83A1-F6EECF244321}">
                <p14:modId xmlns:p14="http://schemas.microsoft.com/office/powerpoint/2010/main" val="4185182341"/>
              </p:ext>
            </p:extLst>
          </p:nvPr>
        </p:nvGraphicFramePr>
        <p:xfrm>
          <a:off x="1066800" y="2438400"/>
          <a:ext cx="7405688" cy="939800"/>
        </p:xfrm>
        <a:graphic>
          <a:graphicData uri="http://schemas.openxmlformats.org/presentationml/2006/ole">
            <mc:AlternateContent xmlns:mc="http://schemas.openxmlformats.org/markup-compatibility/2006">
              <mc:Choice xmlns:v="urn:schemas-microsoft-com:vml" Requires="v">
                <p:oleObj spid="_x0000_s3526686" name="Equation" r:id="rId4" imgW="7404100" imgH="939800" progId="Equation.DSMT4">
                  <p:embed/>
                </p:oleObj>
              </mc:Choice>
              <mc:Fallback>
                <p:oleObj name="Equation" r:id="rId4" imgW="7404100" imgH="939800" progId="Equation.DSMT4">
                  <p:embed/>
                  <p:pic>
                    <p:nvPicPr>
                      <p:cNvPr id="0" name="Object 4" descr="Pink tissue pap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2438400"/>
                        <a:ext cx="7405688" cy="939800"/>
                      </a:xfrm>
                      <a:prstGeom prst="rect">
                        <a:avLst/>
                      </a:prstGeom>
                      <a:noFill/>
                      <a:ln>
                        <a:noFill/>
                      </a:ln>
                      <a:effectLst/>
                      <a:extLst>
                        <a:ext uri="{909E8E84-426E-40DD-AFC4-6F175D3DCCD1}">
                          <a14:hiddenFill xmlns:a14="http://schemas.microsoft.com/office/drawing/2010/main">
                            <a:blipFill dpi="0" rotWithShape="0">
                              <a:blip r:embed="rId6"/>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26661" name="Object 5" descr="Pink tissue paper"/>
          <p:cNvGraphicFramePr>
            <a:graphicFrameLocks noChangeAspect="1"/>
          </p:cNvGraphicFramePr>
          <p:nvPr/>
        </p:nvGraphicFramePr>
        <p:xfrm>
          <a:off x="812800" y="5181600"/>
          <a:ext cx="7850188" cy="939800"/>
        </p:xfrm>
        <a:graphic>
          <a:graphicData uri="http://schemas.openxmlformats.org/presentationml/2006/ole">
            <mc:AlternateContent xmlns:mc="http://schemas.openxmlformats.org/markup-compatibility/2006">
              <mc:Choice xmlns:v="urn:schemas-microsoft-com:vml" Requires="v">
                <p:oleObj spid="_x0000_s3526687" name="Equation" r:id="rId7" imgW="7848600" imgH="939800" progId="Equation.DSMT4">
                  <p:embed/>
                </p:oleObj>
              </mc:Choice>
              <mc:Fallback>
                <p:oleObj name="Equation" r:id="rId7" imgW="7848600" imgH="939800" progId="Equation.DSMT4">
                  <p:embed/>
                  <p:pic>
                    <p:nvPicPr>
                      <p:cNvPr id="0" name="Object 5" descr="Pink tissue pap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2800" y="5181600"/>
                        <a:ext cx="7850188" cy="939800"/>
                      </a:xfrm>
                      <a:prstGeom prst="rect">
                        <a:avLst/>
                      </a:prstGeom>
                      <a:noFill/>
                      <a:ln>
                        <a:noFill/>
                      </a:ln>
                      <a:effectLst/>
                      <a:extLst>
                        <a:ext uri="{909E8E84-426E-40DD-AFC4-6F175D3DCCD1}">
                          <a14:hiddenFill xmlns:a14="http://schemas.microsoft.com/office/drawing/2010/main">
                            <a:blipFill dpi="0" rotWithShape="0">
                              <a:blip r:embed="rId6"/>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26662" name="Text Box 6" descr="Pink tissue paper"/>
          <p:cNvSpPr txBox="1">
            <a:spLocks noChangeArrowheads="1"/>
          </p:cNvSpPr>
          <p:nvPr/>
        </p:nvSpPr>
        <p:spPr bwMode="auto">
          <a:xfrm>
            <a:off x="647700" y="1219200"/>
            <a:ext cx="7848600" cy="1003300"/>
          </a:xfrm>
          <a:prstGeom prst="rect">
            <a:avLst/>
          </a:prstGeom>
          <a:noFill/>
          <a:ln>
            <a:noFill/>
          </a:ln>
          <a:effectLst/>
          <a:extLst>
            <a:ext uri="{909E8E84-426E-40DD-AFC4-6F175D3DCCD1}">
              <a14:hiddenFill xmlns:a14="http://schemas.microsoft.com/office/drawing/2010/main">
                <a:blipFill dpi="0" rotWithShape="0">
                  <a:blip r:embed="rId6"/>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In any triangle </a:t>
            </a:r>
            <a:r>
              <a:rPr lang="en-US" sz="3200" b="0" i="1" baseline="0">
                <a:latin typeface="Times New Roman" pitchFamily="18" charset="0"/>
              </a:rPr>
              <a:t>ABC</a:t>
            </a:r>
            <a:r>
              <a:rPr lang="en-US" sz="3200" b="0" baseline="0">
                <a:latin typeface="Times New Roman" pitchFamily="18" charset="0"/>
              </a:rPr>
              <a:t>, with sides of length </a:t>
            </a:r>
            <a:r>
              <a:rPr lang="en-US" sz="3200" b="0" i="1" baseline="0">
                <a:latin typeface="Times New Roman" pitchFamily="18" charset="0"/>
              </a:rPr>
              <a:t>a</a:t>
            </a:r>
            <a:r>
              <a:rPr lang="en-US" sz="3200" b="0" baseline="0">
                <a:latin typeface="Times New Roman" pitchFamily="18" charset="0"/>
              </a:rPr>
              <a:t>, </a:t>
            </a:r>
            <a:r>
              <a:rPr lang="en-US" sz="3200" b="0" i="1" baseline="0">
                <a:latin typeface="Times New Roman" pitchFamily="18" charset="0"/>
              </a:rPr>
              <a:t>b</a:t>
            </a:r>
            <a:r>
              <a:rPr lang="en-US" sz="3200" b="0" baseline="0">
                <a:latin typeface="Times New Roman" pitchFamily="18" charset="0"/>
              </a:rPr>
              <a:t>, and </a:t>
            </a:r>
            <a:r>
              <a:rPr lang="en-US" sz="3200" b="0" i="1" baseline="0">
                <a:latin typeface="Times New Roman" pitchFamily="18" charset="0"/>
              </a:rPr>
              <a:t>c</a:t>
            </a:r>
            <a:r>
              <a:rPr lang="en-US" sz="3200" b="0" baseline="0">
                <a:latin typeface="Times New Roman" pitchFamily="18" charset="0"/>
              </a:rPr>
              <a:t>,</a:t>
            </a:r>
          </a:p>
        </p:txBody>
      </p:sp>
      <p:sp>
        <p:nvSpPr>
          <p:cNvPr id="3526663" name="Text Box 7" descr="Pink tissue paper"/>
          <p:cNvSpPr txBox="1">
            <a:spLocks noChangeArrowheads="1"/>
          </p:cNvSpPr>
          <p:nvPr/>
        </p:nvSpPr>
        <p:spPr bwMode="auto">
          <a:xfrm>
            <a:off x="609600" y="3949700"/>
            <a:ext cx="7696200" cy="1003300"/>
          </a:xfrm>
          <a:prstGeom prst="rect">
            <a:avLst/>
          </a:prstGeom>
          <a:noFill/>
          <a:ln>
            <a:noFill/>
          </a:ln>
          <a:effectLst/>
          <a:extLst>
            <a:ext uri="{909E8E84-426E-40DD-AFC4-6F175D3DCCD1}">
              <a14:hiddenFill xmlns:a14="http://schemas.microsoft.com/office/drawing/2010/main">
                <a:blipFill dpi="0" rotWithShape="0">
                  <a:blip r:embed="rId6"/>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We can rewrite these relations in compact notation:</a:t>
            </a:r>
          </a:p>
        </p:txBody>
      </p:sp>
      <p:sp>
        <p:nvSpPr>
          <p:cNvPr id="2" name="TextBox 1"/>
          <p:cNvSpPr txBox="1"/>
          <p:nvPr/>
        </p:nvSpPr>
        <p:spPr>
          <a:xfrm>
            <a:off x="7620000" y="2971800"/>
            <a:ext cx="852488" cy="584775"/>
          </a:xfrm>
          <a:prstGeom prst="rect">
            <a:avLst/>
          </a:prstGeom>
          <a:noFill/>
        </p:spPr>
        <p:txBody>
          <a:bodyPr wrap="square" rtlCol="0">
            <a:spAutoFit/>
          </a:bodyPr>
          <a:lstStyle/>
          <a:p>
            <a:r>
              <a:rPr lang="en-US" dirty="0" smtClean="0"/>
              <a:t>A</a:t>
            </a:r>
          </a:p>
          <a:p>
            <a:endParaRPr lang="en-US" dirty="0"/>
          </a:p>
        </p:txBody>
      </p:sp>
      <p:sp>
        <p:nvSpPr>
          <p:cNvPr id="3" name="TextBox 2"/>
          <p:cNvSpPr txBox="1"/>
          <p:nvPr/>
        </p:nvSpPr>
        <p:spPr>
          <a:xfrm>
            <a:off x="7620000" y="2971800"/>
            <a:ext cx="1042988" cy="584775"/>
          </a:xfrm>
          <a:prstGeom prst="rect">
            <a:avLst/>
          </a:prstGeom>
          <a:solidFill>
            <a:schemeClr val="accent1"/>
          </a:solidFill>
        </p:spPr>
        <p:txBody>
          <a:bodyPr wrap="square" rtlCol="0">
            <a:spAutoFit/>
          </a:bodyPr>
          <a:lstStyle/>
          <a:p>
            <a:r>
              <a:rPr lang="en-US" dirty="0" smtClean="0"/>
              <a:t/>
            </a:r>
            <a:br>
              <a:rPr lang="en-US" dirty="0" smtClean="0"/>
            </a:br>
            <a:r>
              <a:rPr lang="en-US" dirty="0" smtClean="0"/>
              <a:t>    a</a:t>
            </a:r>
            <a:endParaRPr lang="en-US" dirty="0"/>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1"/>
          <p:cNvSpPr>
            <a:spLocks noGrp="1"/>
          </p:cNvSpPr>
          <p:nvPr>
            <p:ph type="sldNum" sz="quarter" idx="10"/>
          </p:nvPr>
        </p:nvSpPr>
        <p:spPr/>
        <p:txBody>
          <a:bodyPr/>
          <a:lstStyle/>
          <a:p>
            <a:fld id="{38AB1D59-6249-477D-9C7F-00C577C27A90}" type="slidenum">
              <a:rPr lang="en-US"/>
              <a:pPr/>
              <a:t>5</a:t>
            </a:fld>
            <a:endParaRPr lang="en-CA"/>
          </a:p>
        </p:txBody>
      </p:sp>
      <p:sp>
        <p:nvSpPr>
          <p:cNvPr id="10" name="Footer Placeholder 2"/>
          <p:cNvSpPr>
            <a:spLocks noGrp="1"/>
          </p:cNvSpPr>
          <p:nvPr>
            <p:ph type="ftr" sz="quarter" idx="11"/>
          </p:nvPr>
        </p:nvSpPr>
        <p:spPr/>
        <p:txBody>
          <a:bodyPr/>
          <a:lstStyle/>
          <a:p>
            <a:r>
              <a:rPr lang="en-US"/>
              <a:t>© 2010 Pearson Education, Inc.  All rights reserved</a:t>
            </a:r>
          </a:p>
        </p:txBody>
      </p:sp>
      <p:sp>
        <p:nvSpPr>
          <p:cNvPr id="3579906" name="Slide Number Placeholder 5"/>
          <p:cNvSpPr txBox="1">
            <a:spLocks noGrp="1"/>
          </p:cNvSpPr>
          <p:nvPr/>
        </p:nvSpPr>
        <p:spPr bwMode="auto">
          <a:xfrm>
            <a:off x="72390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970064C6-E3FD-45C6-8CB3-A283DB2091CA}" type="slidenum">
              <a:rPr lang="en-US" sz="1200" baseline="0">
                <a:solidFill>
                  <a:srgbClr val="007DB7"/>
                </a:solidFill>
              </a:rPr>
              <a:pPr algn="r"/>
              <a:t>5</a:t>
            </a:fld>
            <a:endParaRPr lang="en-CA" sz="1200" baseline="0">
              <a:solidFill>
                <a:srgbClr val="007DB7"/>
              </a:solidFill>
            </a:endParaRPr>
          </a:p>
        </p:txBody>
      </p:sp>
      <p:sp>
        <p:nvSpPr>
          <p:cNvPr id="3579907" name="Footer Placeholder 6"/>
          <p:cNvSpPr txBox="1">
            <a:spLocks noGrp="1"/>
          </p:cNvSpPr>
          <p:nvPr/>
        </p:nvSpPr>
        <p:spPr bwMode="auto">
          <a:xfrm>
            <a:off x="2286000" y="6397625"/>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ctr"/>
            <a:r>
              <a:rPr lang="en-US" sz="900" b="0" baseline="0"/>
              <a:t>© 2010 Pearson Education, Inc.  All rights reserved</a:t>
            </a:r>
          </a:p>
        </p:txBody>
      </p:sp>
      <p:sp>
        <p:nvSpPr>
          <p:cNvPr id="3579909" name="Rectangle 2"/>
          <p:cNvSpPr>
            <a:spLocks noChangeArrowheads="1"/>
          </p:cNvSpPr>
          <p:nvPr/>
        </p:nvSpPr>
        <p:spPr bwMode="auto">
          <a:xfrm>
            <a:off x="609600" y="379413"/>
            <a:ext cx="2209800" cy="533400"/>
          </a:xfrm>
          <a:prstGeom prst="rect">
            <a:avLst/>
          </a:prstGeom>
          <a:solidFill>
            <a:srgbClr val="C8225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b="0" baseline="0">
                <a:solidFill>
                  <a:schemeClr val="bg1"/>
                </a:solidFill>
              </a:rPr>
              <a:t>EXAMPLE 1</a:t>
            </a:r>
          </a:p>
        </p:txBody>
      </p:sp>
      <p:sp>
        <p:nvSpPr>
          <p:cNvPr id="3579910" name="Rectangle 3"/>
          <p:cNvSpPr>
            <a:spLocks noChangeArrowheads="1"/>
          </p:cNvSpPr>
          <p:nvPr/>
        </p:nvSpPr>
        <p:spPr bwMode="auto">
          <a:xfrm>
            <a:off x="2817813" y="381000"/>
            <a:ext cx="5868987"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007DB7"/>
                </a:solidFill>
              </a14:hiddenFill>
            </a:ext>
          </a:extLst>
        </p:spPr>
        <p:txBody>
          <a:bodyPr anchor="ctr"/>
          <a:lstStyle/>
          <a:p>
            <a:r>
              <a:rPr lang="en-US" b="0" baseline="0"/>
              <a:t>Solving the AAS and ASA Triangles</a:t>
            </a:r>
          </a:p>
        </p:txBody>
      </p:sp>
      <p:sp>
        <p:nvSpPr>
          <p:cNvPr id="3579911" name="Text Box 4"/>
          <p:cNvSpPr txBox="1">
            <a:spLocks noChangeArrowheads="1"/>
          </p:cNvSpPr>
          <p:nvPr/>
        </p:nvSpPr>
        <p:spPr bwMode="auto">
          <a:xfrm>
            <a:off x="609600" y="990600"/>
            <a:ext cx="8077200" cy="2438400"/>
          </a:xfrm>
          <a:prstGeom prst="rect">
            <a:avLst/>
          </a:prstGeom>
          <a:solidFill>
            <a:srgbClr val="FAF2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865188" indent="-285750">
              <a:defRPr sz="2400">
                <a:solidFill>
                  <a:schemeClr val="tx1"/>
                </a:solidFill>
                <a:latin typeface="Arial" charset="0"/>
              </a:defRPr>
            </a:lvl2pPr>
            <a:lvl3pPr marL="1208088"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OBJECTIVE</a:t>
            </a:r>
            <a:r>
              <a:rPr lang="en-US" baseline="0">
                <a:latin typeface="Times New Roman" pitchFamily="18" charset="0"/>
              </a:rPr>
              <a:t> </a:t>
            </a:r>
            <a:r>
              <a:rPr lang="en-US" b="0" i="1" baseline="0">
                <a:latin typeface="Times New Roman" pitchFamily="18" charset="0"/>
              </a:rPr>
              <a:t>Solve a triangle given two angles and a side.</a:t>
            </a:r>
          </a:p>
          <a:p>
            <a:pPr>
              <a:spcBef>
                <a:spcPct val="50000"/>
              </a:spcBef>
            </a:pPr>
            <a:endParaRPr lang="en-US" baseline="0">
              <a:latin typeface="Times New Roman" pitchFamily="18" charset="0"/>
            </a:endParaRPr>
          </a:p>
          <a:p>
            <a:pPr>
              <a:spcBef>
                <a:spcPct val="50000"/>
              </a:spcBef>
            </a:pPr>
            <a:r>
              <a:rPr lang="en-US" baseline="0">
                <a:latin typeface="Times New Roman" pitchFamily="18" charset="0"/>
              </a:rPr>
              <a:t>Step 1</a:t>
            </a:r>
            <a:r>
              <a:rPr lang="en-US" b="0" baseline="0">
                <a:latin typeface="Times New Roman" pitchFamily="18" charset="0"/>
              </a:rPr>
              <a:t> Find the measure of the third angle by subtracting the measures of the known angles from 180</a:t>
            </a:r>
            <a:r>
              <a:rPr lang="en-US" b="0" baseline="0">
                <a:latin typeface="Times New Roman" pitchFamily="18" charset="0"/>
                <a:cs typeface="Times New Roman" pitchFamily="18" charset="0"/>
              </a:rPr>
              <a:t>º</a:t>
            </a:r>
          </a:p>
        </p:txBody>
      </p:sp>
      <p:sp>
        <p:nvSpPr>
          <p:cNvPr id="1636357" name="Text Box 5"/>
          <p:cNvSpPr txBox="1">
            <a:spLocks noChangeArrowheads="1"/>
          </p:cNvSpPr>
          <p:nvPr/>
        </p:nvSpPr>
        <p:spPr bwMode="auto">
          <a:xfrm>
            <a:off x="609600" y="3505200"/>
            <a:ext cx="80772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EXAMPLE</a:t>
            </a:r>
            <a:r>
              <a:rPr lang="en-US" baseline="0">
                <a:latin typeface="Times New Roman" pitchFamily="18" charset="0"/>
              </a:rPr>
              <a:t> </a:t>
            </a:r>
            <a:r>
              <a:rPr lang="en-US" b="0" i="1" baseline="0">
                <a:latin typeface="Times New Roman" pitchFamily="18" charset="0"/>
              </a:rPr>
              <a:t>Solve triangle ABC with A = </a:t>
            </a:r>
            <a:r>
              <a:rPr lang="en-US" b="0" baseline="0">
                <a:latin typeface="Times New Roman" pitchFamily="18" charset="0"/>
              </a:rPr>
              <a:t>62</a:t>
            </a:r>
            <a:r>
              <a:rPr lang="en-US" b="0" baseline="0">
                <a:latin typeface="Times New Roman" pitchFamily="18" charset="0"/>
                <a:cs typeface="Times New Roman" pitchFamily="18" charset="0"/>
              </a:rPr>
              <a:t>º</a:t>
            </a:r>
            <a:r>
              <a:rPr lang="en-US" b="0" i="1" baseline="0">
                <a:latin typeface="Times New Roman" pitchFamily="18" charset="0"/>
                <a:cs typeface="Times New Roman" pitchFamily="18" charset="0"/>
              </a:rPr>
              <a:t>, c = </a:t>
            </a:r>
            <a:r>
              <a:rPr lang="en-US" b="0" baseline="0">
                <a:latin typeface="Times New Roman" pitchFamily="18" charset="0"/>
                <a:cs typeface="Times New Roman" pitchFamily="18" charset="0"/>
              </a:rPr>
              <a:t>14</a:t>
            </a:r>
            <a:r>
              <a:rPr lang="en-US" b="0" i="1" baseline="0">
                <a:latin typeface="Times New Roman" pitchFamily="18" charset="0"/>
              </a:rPr>
              <a:t> feet, B</a:t>
            </a:r>
            <a:r>
              <a:rPr lang="en-US" b="0" i="1" baseline="0">
                <a:latin typeface="Times New Roman" pitchFamily="18" charset="0"/>
                <a:cs typeface="Times New Roman" pitchFamily="18" charset="0"/>
              </a:rPr>
              <a:t> </a:t>
            </a:r>
            <a:r>
              <a:rPr lang="en-US" b="0" i="1" baseline="0">
                <a:latin typeface="Times New Roman" pitchFamily="18" charset="0"/>
              </a:rPr>
              <a:t>=</a:t>
            </a:r>
            <a:r>
              <a:rPr lang="en-US" b="0" i="1" baseline="0">
                <a:latin typeface="Times New Roman" pitchFamily="18" charset="0"/>
                <a:cs typeface="Times New Roman" pitchFamily="18" charset="0"/>
              </a:rPr>
              <a:t> </a:t>
            </a:r>
            <a:r>
              <a:rPr lang="en-US" b="0" baseline="0">
                <a:latin typeface="Times New Roman" pitchFamily="18" charset="0"/>
              </a:rPr>
              <a:t>74</a:t>
            </a:r>
            <a:r>
              <a:rPr lang="en-US" b="0" baseline="0">
                <a:latin typeface="Times New Roman" pitchFamily="18" charset="0"/>
                <a:cs typeface="Times New Roman" pitchFamily="18" charset="0"/>
              </a:rPr>
              <a:t>º</a:t>
            </a:r>
            <a:r>
              <a:rPr lang="en-US" b="0" i="1" baseline="0">
                <a:latin typeface="Times New Roman" pitchFamily="18" charset="0"/>
                <a:cs typeface="Times New Roman" pitchFamily="18" charset="0"/>
              </a:rPr>
              <a:t>.  </a:t>
            </a:r>
            <a:r>
              <a:rPr lang="en-US" b="0" i="1" baseline="0">
                <a:latin typeface="Times New Roman" pitchFamily="18" charset="0"/>
              </a:rPr>
              <a:t>Round side lengths to the nearest tenth.</a:t>
            </a:r>
          </a:p>
        </p:txBody>
      </p:sp>
      <p:pic>
        <p:nvPicPr>
          <p:cNvPr id="3579913" name="Picture 9"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4610100"/>
            <a:ext cx="3581400" cy="13335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
          <p:cNvSpPr>
            <a:spLocks noGrp="1"/>
          </p:cNvSpPr>
          <p:nvPr>
            <p:ph type="sldNum" sz="quarter" idx="10"/>
          </p:nvPr>
        </p:nvSpPr>
        <p:spPr/>
        <p:txBody>
          <a:bodyPr/>
          <a:lstStyle/>
          <a:p>
            <a:fld id="{65885636-A00F-42A3-95AB-C92B392557C8}" type="slidenum">
              <a:rPr lang="en-US"/>
              <a:pPr/>
              <a:t>6</a:t>
            </a:fld>
            <a:endParaRPr lang="en-CA"/>
          </a:p>
        </p:txBody>
      </p:sp>
      <p:sp>
        <p:nvSpPr>
          <p:cNvPr id="12" name="Footer Placeholder 2"/>
          <p:cNvSpPr>
            <a:spLocks noGrp="1"/>
          </p:cNvSpPr>
          <p:nvPr>
            <p:ph type="ftr" sz="quarter" idx="11"/>
          </p:nvPr>
        </p:nvSpPr>
        <p:spPr/>
        <p:txBody>
          <a:bodyPr/>
          <a:lstStyle/>
          <a:p>
            <a:r>
              <a:rPr lang="en-US"/>
              <a:t>© 2010 Pearson Education, Inc.  All rights reserved</a:t>
            </a:r>
          </a:p>
        </p:txBody>
      </p:sp>
      <p:pic>
        <p:nvPicPr>
          <p:cNvPr id="3581964" name="Picture 12"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800350"/>
            <a:ext cx="3105150" cy="39814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1954" name="Slide Number Placeholder 5"/>
          <p:cNvSpPr txBox="1">
            <a:spLocks noGrp="1"/>
          </p:cNvSpPr>
          <p:nvPr/>
        </p:nvSpPr>
        <p:spPr bwMode="auto">
          <a:xfrm>
            <a:off x="72390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C3EC1C74-E9E1-4673-BB9E-CDFCD978B0FE}" type="slidenum">
              <a:rPr lang="en-US" sz="1200" baseline="0">
                <a:solidFill>
                  <a:srgbClr val="007DB7"/>
                </a:solidFill>
              </a:rPr>
              <a:pPr algn="r"/>
              <a:t>6</a:t>
            </a:fld>
            <a:endParaRPr lang="en-CA" sz="1200" baseline="0">
              <a:solidFill>
                <a:srgbClr val="007DB7"/>
              </a:solidFill>
            </a:endParaRPr>
          </a:p>
        </p:txBody>
      </p:sp>
      <p:sp>
        <p:nvSpPr>
          <p:cNvPr id="3581955" name="Footer Placeholder 6"/>
          <p:cNvSpPr txBox="1">
            <a:spLocks noGrp="1"/>
          </p:cNvSpPr>
          <p:nvPr/>
        </p:nvSpPr>
        <p:spPr bwMode="auto">
          <a:xfrm>
            <a:off x="2286000" y="6397625"/>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ctr"/>
            <a:r>
              <a:rPr lang="en-US" sz="900" b="0" baseline="0"/>
              <a:t>© 2010 Pearson Education, Inc.  All rights reserved</a:t>
            </a:r>
          </a:p>
        </p:txBody>
      </p:sp>
      <p:sp>
        <p:nvSpPr>
          <p:cNvPr id="3581956" name="Rectangle 2"/>
          <p:cNvSpPr>
            <a:spLocks noChangeArrowheads="1"/>
          </p:cNvSpPr>
          <p:nvPr/>
        </p:nvSpPr>
        <p:spPr bwMode="auto">
          <a:xfrm>
            <a:off x="609600" y="379413"/>
            <a:ext cx="2209800" cy="533400"/>
          </a:xfrm>
          <a:prstGeom prst="rect">
            <a:avLst/>
          </a:prstGeom>
          <a:solidFill>
            <a:srgbClr val="C8225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b="0" baseline="0">
                <a:solidFill>
                  <a:schemeClr val="bg1"/>
                </a:solidFill>
              </a:rPr>
              <a:t>EXAMPLE 1</a:t>
            </a:r>
          </a:p>
        </p:txBody>
      </p:sp>
      <p:sp>
        <p:nvSpPr>
          <p:cNvPr id="3581957" name="Rectangle 3"/>
          <p:cNvSpPr>
            <a:spLocks noChangeArrowheads="1"/>
          </p:cNvSpPr>
          <p:nvPr/>
        </p:nvSpPr>
        <p:spPr bwMode="auto">
          <a:xfrm>
            <a:off x="2817813" y="381000"/>
            <a:ext cx="5868987"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007DB7"/>
                </a:solidFill>
              </a14:hiddenFill>
            </a:ext>
          </a:extLst>
        </p:spPr>
        <p:txBody>
          <a:bodyPr anchor="ctr"/>
          <a:lstStyle/>
          <a:p>
            <a:r>
              <a:rPr lang="en-US" b="0" baseline="0"/>
              <a:t>Solving the AAS and ASA Triangles</a:t>
            </a:r>
          </a:p>
        </p:txBody>
      </p:sp>
      <p:sp>
        <p:nvSpPr>
          <p:cNvPr id="3581958" name="Text Box 4"/>
          <p:cNvSpPr txBox="1">
            <a:spLocks noChangeArrowheads="1"/>
          </p:cNvSpPr>
          <p:nvPr/>
        </p:nvSpPr>
        <p:spPr bwMode="auto">
          <a:xfrm>
            <a:off x="609600" y="990600"/>
            <a:ext cx="8077200" cy="1809750"/>
          </a:xfrm>
          <a:prstGeom prst="rect">
            <a:avLst/>
          </a:prstGeom>
          <a:solidFill>
            <a:srgbClr val="FAF2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865188" indent="-285750">
              <a:defRPr sz="2400">
                <a:solidFill>
                  <a:schemeClr val="tx1"/>
                </a:solidFill>
                <a:latin typeface="Arial" charset="0"/>
              </a:defRPr>
            </a:lvl2pPr>
            <a:lvl3pPr marL="1208088"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OBJECTIVE</a:t>
            </a:r>
            <a:r>
              <a:rPr lang="en-US" baseline="0">
                <a:latin typeface="Times New Roman" pitchFamily="18" charset="0"/>
              </a:rPr>
              <a:t> </a:t>
            </a:r>
            <a:r>
              <a:rPr lang="en-US" b="0" i="1" baseline="0">
                <a:latin typeface="Times New Roman" pitchFamily="18" charset="0"/>
              </a:rPr>
              <a:t>Solve a triangle given two angles and a side.</a:t>
            </a:r>
            <a:endParaRPr lang="en-US" b="0" baseline="0">
              <a:latin typeface="Times New Roman" pitchFamily="18" charset="0"/>
              <a:cs typeface="Times New Roman" pitchFamily="18" charset="0"/>
            </a:endParaRPr>
          </a:p>
        </p:txBody>
      </p:sp>
      <p:sp>
        <p:nvSpPr>
          <p:cNvPr id="1636357" name="Text Box 5"/>
          <p:cNvSpPr txBox="1">
            <a:spLocks noChangeArrowheads="1"/>
          </p:cNvSpPr>
          <p:nvPr/>
        </p:nvSpPr>
        <p:spPr bwMode="auto">
          <a:xfrm>
            <a:off x="609600" y="2819400"/>
            <a:ext cx="7239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EXAMPLE</a:t>
            </a:r>
            <a:r>
              <a:rPr lang="en-US" baseline="0">
                <a:latin typeface="Times New Roman" pitchFamily="18" charset="0"/>
              </a:rPr>
              <a:t> </a:t>
            </a:r>
            <a:r>
              <a:rPr lang="en-US" b="0" i="1" baseline="0">
                <a:latin typeface="Times New Roman" pitchFamily="18" charset="0"/>
              </a:rPr>
              <a:t>Solve triangle ABC with A = </a:t>
            </a:r>
            <a:r>
              <a:rPr lang="en-US" b="0" baseline="0">
                <a:latin typeface="Times New Roman" pitchFamily="18" charset="0"/>
              </a:rPr>
              <a:t>62</a:t>
            </a:r>
            <a:r>
              <a:rPr lang="en-US" b="0" baseline="0">
                <a:latin typeface="Times New Roman" pitchFamily="18" charset="0"/>
                <a:cs typeface="Times New Roman" pitchFamily="18" charset="0"/>
              </a:rPr>
              <a:t>º</a:t>
            </a:r>
            <a:r>
              <a:rPr lang="en-US" b="0" i="1" baseline="0">
                <a:latin typeface="Times New Roman" pitchFamily="18" charset="0"/>
                <a:cs typeface="Times New Roman" pitchFamily="18" charset="0"/>
              </a:rPr>
              <a:t>, c = </a:t>
            </a:r>
            <a:r>
              <a:rPr lang="en-US" b="0" baseline="0">
                <a:latin typeface="Times New Roman" pitchFamily="18" charset="0"/>
                <a:cs typeface="Times New Roman" pitchFamily="18" charset="0"/>
              </a:rPr>
              <a:t>14</a:t>
            </a:r>
            <a:r>
              <a:rPr lang="en-US" b="0" i="1" baseline="0">
                <a:latin typeface="Times New Roman" pitchFamily="18" charset="0"/>
              </a:rPr>
              <a:t> ft, B = </a:t>
            </a:r>
            <a:r>
              <a:rPr lang="en-US" b="0" baseline="0">
                <a:latin typeface="Times New Roman" pitchFamily="18" charset="0"/>
              </a:rPr>
              <a:t>74</a:t>
            </a:r>
            <a:r>
              <a:rPr lang="en-US" b="0" baseline="0">
                <a:latin typeface="Times New Roman" pitchFamily="18" charset="0"/>
                <a:cs typeface="Times New Roman" pitchFamily="18" charset="0"/>
              </a:rPr>
              <a:t>º</a:t>
            </a:r>
            <a:r>
              <a:rPr lang="en-US" b="0" i="1" baseline="0">
                <a:latin typeface="Times New Roman" pitchFamily="18" charset="0"/>
                <a:cs typeface="Times New Roman" pitchFamily="18" charset="0"/>
              </a:rPr>
              <a:t>.  </a:t>
            </a:r>
            <a:r>
              <a:rPr lang="en-US" b="0" i="1" baseline="0">
                <a:latin typeface="Times New Roman" pitchFamily="18" charset="0"/>
              </a:rPr>
              <a:t>Round side lengths to the nearest tenth.</a:t>
            </a:r>
          </a:p>
        </p:txBody>
      </p:sp>
      <p:pic>
        <p:nvPicPr>
          <p:cNvPr id="3581961" name="Picture 9" descr="Pink tissue pap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1150" y="4152900"/>
            <a:ext cx="3371850" cy="16383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1962" name="Text Box 4"/>
          <p:cNvSpPr txBox="1">
            <a:spLocks noChangeArrowheads="1"/>
          </p:cNvSpPr>
          <p:nvPr/>
        </p:nvSpPr>
        <p:spPr bwMode="auto">
          <a:xfrm>
            <a:off x="609600" y="1447800"/>
            <a:ext cx="8077200" cy="1123950"/>
          </a:xfrm>
          <a:prstGeom prst="rect">
            <a:avLst/>
          </a:prstGeom>
          <a:noFill/>
          <a:ln>
            <a:noFill/>
          </a:ln>
          <a:extLst>
            <a:ext uri="{909E8E84-426E-40DD-AFC4-6F175D3DCCD1}">
              <a14:hiddenFill xmlns:a14="http://schemas.microsoft.com/office/drawing/2010/main">
                <a:solidFill>
                  <a:srgbClr val="FAF2DA"/>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865188" indent="-285750">
              <a:defRPr sz="2400">
                <a:solidFill>
                  <a:schemeClr val="tx1"/>
                </a:solidFill>
                <a:latin typeface="Arial" charset="0"/>
              </a:defRPr>
            </a:lvl2pPr>
            <a:lvl3pPr marL="1208088"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latin typeface="Times New Roman" pitchFamily="18" charset="0"/>
              </a:rPr>
              <a:t>Step 2</a:t>
            </a:r>
            <a:r>
              <a:rPr lang="en-US" b="0" baseline="0">
                <a:latin typeface="Times New Roman" pitchFamily="18" charset="0"/>
              </a:rPr>
              <a:t> </a:t>
            </a:r>
            <a:r>
              <a:rPr lang="en-US" b="0" baseline="0">
                <a:latin typeface="Times New Roman" pitchFamily="18" charset="0"/>
                <a:cs typeface="Times New Roman" pitchFamily="18" charset="0"/>
              </a:rPr>
              <a:t>Make a chart of the six parts of the triangle, indicating the known parts and the parts to be computed. </a:t>
            </a:r>
          </a:p>
          <a:p>
            <a:pPr>
              <a:spcBef>
                <a:spcPct val="50000"/>
              </a:spcBef>
            </a:pPr>
            <a:r>
              <a:rPr lang="en-US" b="0" baseline="0">
                <a:latin typeface="Times New Roman" pitchFamily="18" charset="0"/>
                <a:cs typeface="Times New Roman" pitchFamily="18" charset="0"/>
              </a:rPr>
              <a:t>Make a sketch of the triangle.</a:t>
            </a:r>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1"/>
          <p:cNvSpPr>
            <a:spLocks noGrp="1"/>
          </p:cNvSpPr>
          <p:nvPr>
            <p:ph type="sldNum" sz="quarter" idx="10"/>
          </p:nvPr>
        </p:nvSpPr>
        <p:spPr/>
        <p:txBody>
          <a:bodyPr/>
          <a:lstStyle/>
          <a:p>
            <a:fld id="{731094C0-0679-4CB9-A880-FB8C5F5B51F3}" type="slidenum">
              <a:rPr lang="en-US"/>
              <a:pPr/>
              <a:t>7</a:t>
            </a:fld>
            <a:endParaRPr lang="en-CA"/>
          </a:p>
        </p:txBody>
      </p:sp>
      <p:sp>
        <p:nvSpPr>
          <p:cNvPr id="11" name="Footer Placeholder 2"/>
          <p:cNvSpPr>
            <a:spLocks noGrp="1"/>
          </p:cNvSpPr>
          <p:nvPr>
            <p:ph type="ftr" sz="quarter" idx="11"/>
          </p:nvPr>
        </p:nvSpPr>
        <p:spPr/>
        <p:txBody>
          <a:bodyPr/>
          <a:lstStyle/>
          <a:p>
            <a:r>
              <a:rPr lang="en-US"/>
              <a:t>© 2010 Pearson Education, Inc.  All rights reserved</a:t>
            </a:r>
          </a:p>
        </p:txBody>
      </p:sp>
      <p:sp>
        <p:nvSpPr>
          <p:cNvPr id="3584002" name="Slide Number Placeholder 5"/>
          <p:cNvSpPr txBox="1">
            <a:spLocks noGrp="1"/>
          </p:cNvSpPr>
          <p:nvPr/>
        </p:nvSpPr>
        <p:spPr bwMode="auto">
          <a:xfrm>
            <a:off x="72390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37224E86-BB3D-46AF-B151-AF4171A26563}" type="slidenum">
              <a:rPr lang="en-US" sz="1200" baseline="0">
                <a:solidFill>
                  <a:srgbClr val="007DB7"/>
                </a:solidFill>
              </a:rPr>
              <a:pPr algn="r"/>
              <a:t>7</a:t>
            </a:fld>
            <a:endParaRPr lang="en-CA" sz="1200" baseline="0">
              <a:solidFill>
                <a:srgbClr val="007DB7"/>
              </a:solidFill>
            </a:endParaRPr>
          </a:p>
        </p:txBody>
      </p:sp>
      <p:sp>
        <p:nvSpPr>
          <p:cNvPr id="3584003" name="Footer Placeholder 6"/>
          <p:cNvSpPr txBox="1">
            <a:spLocks noGrp="1"/>
          </p:cNvSpPr>
          <p:nvPr/>
        </p:nvSpPr>
        <p:spPr bwMode="auto">
          <a:xfrm>
            <a:off x="2286000" y="6397625"/>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ctr"/>
            <a:r>
              <a:rPr lang="en-US" sz="900" b="0" baseline="0"/>
              <a:t>© 2010 Pearson Education, Inc.  All rights reserved</a:t>
            </a:r>
          </a:p>
        </p:txBody>
      </p:sp>
      <p:sp>
        <p:nvSpPr>
          <p:cNvPr id="3584004" name="Rectangle 2"/>
          <p:cNvSpPr>
            <a:spLocks noChangeArrowheads="1"/>
          </p:cNvSpPr>
          <p:nvPr/>
        </p:nvSpPr>
        <p:spPr bwMode="auto">
          <a:xfrm>
            <a:off x="609600" y="379413"/>
            <a:ext cx="2209800" cy="533400"/>
          </a:xfrm>
          <a:prstGeom prst="rect">
            <a:avLst/>
          </a:prstGeom>
          <a:solidFill>
            <a:srgbClr val="C8225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b="0" baseline="0">
                <a:solidFill>
                  <a:schemeClr val="bg1"/>
                </a:solidFill>
              </a:rPr>
              <a:t>EXAMPLE 1</a:t>
            </a:r>
          </a:p>
        </p:txBody>
      </p:sp>
      <p:sp>
        <p:nvSpPr>
          <p:cNvPr id="3584005" name="Rectangle 3"/>
          <p:cNvSpPr>
            <a:spLocks noChangeArrowheads="1"/>
          </p:cNvSpPr>
          <p:nvPr/>
        </p:nvSpPr>
        <p:spPr bwMode="auto">
          <a:xfrm>
            <a:off x="2817813" y="381000"/>
            <a:ext cx="5868987"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007DB7"/>
                </a:solidFill>
              </a14:hiddenFill>
            </a:ext>
          </a:extLst>
        </p:spPr>
        <p:txBody>
          <a:bodyPr anchor="ctr"/>
          <a:lstStyle/>
          <a:p>
            <a:r>
              <a:rPr lang="en-US" b="0" baseline="0"/>
              <a:t>Solving the AAS and ASA Triangles</a:t>
            </a:r>
          </a:p>
        </p:txBody>
      </p:sp>
      <p:sp>
        <p:nvSpPr>
          <p:cNvPr id="3584006" name="Text Box 4"/>
          <p:cNvSpPr txBox="1">
            <a:spLocks noChangeArrowheads="1"/>
          </p:cNvSpPr>
          <p:nvPr/>
        </p:nvSpPr>
        <p:spPr bwMode="auto">
          <a:xfrm>
            <a:off x="609600" y="990600"/>
            <a:ext cx="8077200" cy="2209800"/>
          </a:xfrm>
          <a:prstGeom prst="rect">
            <a:avLst/>
          </a:prstGeom>
          <a:solidFill>
            <a:srgbClr val="FAF2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865188" indent="-285750">
              <a:defRPr sz="2400">
                <a:solidFill>
                  <a:schemeClr val="tx1"/>
                </a:solidFill>
                <a:latin typeface="Arial" charset="0"/>
              </a:defRPr>
            </a:lvl2pPr>
            <a:lvl3pPr marL="1208088"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OBJECTIVE</a:t>
            </a:r>
            <a:r>
              <a:rPr lang="en-US" baseline="0">
                <a:latin typeface="Times New Roman" pitchFamily="18" charset="0"/>
              </a:rPr>
              <a:t> </a:t>
            </a:r>
            <a:r>
              <a:rPr lang="en-US" b="0" i="1" baseline="0">
                <a:latin typeface="Times New Roman" pitchFamily="18" charset="0"/>
              </a:rPr>
              <a:t>Solve a triangle given two angles and a side.</a:t>
            </a:r>
          </a:p>
          <a:p>
            <a:pPr>
              <a:spcBef>
                <a:spcPct val="50000"/>
              </a:spcBef>
            </a:pPr>
            <a:r>
              <a:rPr lang="en-US" baseline="0">
                <a:latin typeface="Times New Roman" pitchFamily="18" charset="0"/>
              </a:rPr>
              <a:t>Step 3</a:t>
            </a:r>
            <a:r>
              <a:rPr lang="en-US" b="0" baseline="0">
                <a:latin typeface="Times New Roman" pitchFamily="18" charset="0"/>
              </a:rPr>
              <a:t> </a:t>
            </a:r>
            <a:r>
              <a:rPr lang="en-US" b="0" baseline="0">
                <a:latin typeface="Times New Roman" pitchFamily="18" charset="0"/>
                <a:cs typeface="Times New Roman" pitchFamily="18" charset="0"/>
              </a:rPr>
              <a:t>Select two ratios of the Law of Sines in which three of the four quantities are known. Solve for the fourth quantity. Use the form of the Law of Sines in which the unknown quantity is in the numerator.</a:t>
            </a:r>
          </a:p>
        </p:txBody>
      </p:sp>
      <p:sp>
        <p:nvSpPr>
          <p:cNvPr id="1636357" name="Text Box 5"/>
          <p:cNvSpPr txBox="1">
            <a:spLocks noChangeArrowheads="1"/>
          </p:cNvSpPr>
          <p:nvPr/>
        </p:nvSpPr>
        <p:spPr bwMode="auto">
          <a:xfrm>
            <a:off x="609600" y="3200400"/>
            <a:ext cx="80772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EXAMPLE</a:t>
            </a:r>
            <a:r>
              <a:rPr lang="en-US" baseline="0">
                <a:latin typeface="Times New Roman" pitchFamily="18" charset="0"/>
              </a:rPr>
              <a:t> </a:t>
            </a:r>
            <a:r>
              <a:rPr lang="en-US" b="0" i="1" baseline="0">
                <a:latin typeface="Times New Roman" pitchFamily="18" charset="0"/>
              </a:rPr>
              <a:t>Solve triangle ABC with A = </a:t>
            </a:r>
            <a:r>
              <a:rPr lang="en-US" b="0" baseline="0">
                <a:latin typeface="Times New Roman" pitchFamily="18" charset="0"/>
              </a:rPr>
              <a:t>62</a:t>
            </a:r>
            <a:r>
              <a:rPr lang="en-US" b="0" baseline="0">
                <a:latin typeface="Times New Roman" pitchFamily="18" charset="0"/>
                <a:cs typeface="Times New Roman" pitchFamily="18" charset="0"/>
              </a:rPr>
              <a:t>º</a:t>
            </a:r>
            <a:r>
              <a:rPr lang="en-US" b="0" i="1" baseline="0">
                <a:latin typeface="Times New Roman" pitchFamily="18" charset="0"/>
                <a:cs typeface="Times New Roman" pitchFamily="18" charset="0"/>
              </a:rPr>
              <a:t>, c = </a:t>
            </a:r>
            <a:r>
              <a:rPr lang="en-US" b="0" baseline="0">
                <a:latin typeface="Times New Roman" pitchFamily="18" charset="0"/>
                <a:cs typeface="Times New Roman" pitchFamily="18" charset="0"/>
              </a:rPr>
              <a:t>14</a:t>
            </a:r>
            <a:r>
              <a:rPr lang="en-US" b="0" i="1" baseline="0">
                <a:latin typeface="Times New Roman" pitchFamily="18" charset="0"/>
              </a:rPr>
              <a:t> feet, B</a:t>
            </a:r>
            <a:r>
              <a:rPr lang="en-US" b="0" i="1" baseline="0">
                <a:latin typeface="Times New Roman" pitchFamily="18" charset="0"/>
                <a:cs typeface="Times New Roman" pitchFamily="18" charset="0"/>
              </a:rPr>
              <a:t> </a:t>
            </a:r>
            <a:r>
              <a:rPr lang="en-US" b="0" i="1" baseline="0">
                <a:latin typeface="Times New Roman" pitchFamily="18" charset="0"/>
              </a:rPr>
              <a:t>=</a:t>
            </a:r>
            <a:r>
              <a:rPr lang="en-US" b="0" i="1" baseline="0">
                <a:latin typeface="Times New Roman" pitchFamily="18" charset="0"/>
                <a:cs typeface="Times New Roman" pitchFamily="18" charset="0"/>
              </a:rPr>
              <a:t> </a:t>
            </a:r>
            <a:r>
              <a:rPr lang="en-US" b="0" baseline="0">
                <a:latin typeface="Times New Roman" pitchFamily="18" charset="0"/>
              </a:rPr>
              <a:t>74</a:t>
            </a:r>
            <a:r>
              <a:rPr lang="en-US" b="0" baseline="0">
                <a:latin typeface="Times New Roman" pitchFamily="18" charset="0"/>
                <a:cs typeface="Times New Roman" pitchFamily="18" charset="0"/>
              </a:rPr>
              <a:t>º</a:t>
            </a:r>
            <a:r>
              <a:rPr lang="en-US" b="0" i="1" baseline="0">
                <a:latin typeface="Times New Roman" pitchFamily="18" charset="0"/>
                <a:cs typeface="Times New Roman" pitchFamily="18" charset="0"/>
              </a:rPr>
              <a:t>.  </a:t>
            </a:r>
            <a:r>
              <a:rPr lang="en-US" b="0" i="1" baseline="0">
                <a:latin typeface="Times New Roman" pitchFamily="18" charset="0"/>
              </a:rPr>
              <a:t>Round side lengths to the nearest tenth.</a:t>
            </a:r>
          </a:p>
        </p:txBody>
      </p:sp>
      <p:graphicFrame>
        <p:nvGraphicFramePr>
          <p:cNvPr id="3584010" name="Object 10"/>
          <p:cNvGraphicFramePr>
            <a:graphicFrameLocks noChangeAspect="1"/>
          </p:cNvGraphicFramePr>
          <p:nvPr/>
        </p:nvGraphicFramePr>
        <p:xfrm>
          <a:off x="863600" y="4102100"/>
          <a:ext cx="3937000" cy="2374900"/>
        </p:xfrm>
        <a:graphic>
          <a:graphicData uri="http://schemas.openxmlformats.org/presentationml/2006/ole">
            <mc:AlternateContent xmlns:mc="http://schemas.openxmlformats.org/markup-compatibility/2006">
              <mc:Choice xmlns:v="urn:schemas-microsoft-com:vml" Requires="v">
                <p:oleObj spid="_x0000_s3584032" name="Equation" r:id="rId4" imgW="3936960" imgH="2374560" progId="Equation.DSMT4">
                  <p:embed/>
                </p:oleObj>
              </mc:Choice>
              <mc:Fallback>
                <p:oleObj name="Equation" r:id="rId4" imgW="3936960" imgH="237456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600" y="4102100"/>
                        <a:ext cx="3937000" cy="2374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84011" name="Object 11"/>
          <p:cNvGraphicFramePr>
            <a:graphicFrameLocks noChangeAspect="1"/>
          </p:cNvGraphicFramePr>
          <p:nvPr/>
        </p:nvGraphicFramePr>
        <p:xfrm>
          <a:off x="5283200" y="4102100"/>
          <a:ext cx="3479800" cy="2374900"/>
        </p:xfrm>
        <a:graphic>
          <a:graphicData uri="http://schemas.openxmlformats.org/presentationml/2006/ole">
            <mc:AlternateContent xmlns:mc="http://schemas.openxmlformats.org/markup-compatibility/2006">
              <mc:Choice xmlns:v="urn:schemas-microsoft-com:vml" Requires="v">
                <p:oleObj spid="_x0000_s3584033" name="Equation" r:id="rId6" imgW="3479760" imgH="2374560" progId="Equation.DSMT4">
                  <p:embed/>
                </p:oleObj>
              </mc:Choice>
              <mc:Fallback>
                <p:oleObj name="Equation" r:id="rId6" imgW="3479760" imgH="2374560" progId="Equation.DSMT4">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83200" y="4102100"/>
                        <a:ext cx="3479800" cy="2374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1"/>
          <p:cNvSpPr>
            <a:spLocks noGrp="1"/>
          </p:cNvSpPr>
          <p:nvPr>
            <p:ph type="sldNum" sz="quarter" idx="10"/>
          </p:nvPr>
        </p:nvSpPr>
        <p:spPr/>
        <p:txBody>
          <a:bodyPr/>
          <a:lstStyle/>
          <a:p>
            <a:fld id="{6280088A-1B64-4D5B-AAF8-2A7646050B20}" type="slidenum">
              <a:rPr lang="en-US"/>
              <a:pPr/>
              <a:t>8</a:t>
            </a:fld>
            <a:endParaRPr lang="en-CA"/>
          </a:p>
        </p:txBody>
      </p:sp>
      <p:sp>
        <p:nvSpPr>
          <p:cNvPr id="10" name="Footer Placeholder 2"/>
          <p:cNvSpPr>
            <a:spLocks noGrp="1"/>
          </p:cNvSpPr>
          <p:nvPr>
            <p:ph type="ftr" sz="quarter" idx="11"/>
          </p:nvPr>
        </p:nvSpPr>
        <p:spPr/>
        <p:txBody>
          <a:bodyPr/>
          <a:lstStyle/>
          <a:p>
            <a:r>
              <a:rPr lang="en-US"/>
              <a:t>© 2010 Pearson Education, Inc.  All rights reserved</a:t>
            </a:r>
          </a:p>
        </p:txBody>
      </p:sp>
      <p:sp>
        <p:nvSpPr>
          <p:cNvPr id="3586050" name="Slide Number Placeholder 5"/>
          <p:cNvSpPr txBox="1">
            <a:spLocks noGrp="1"/>
          </p:cNvSpPr>
          <p:nvPr/>
        </p:nvSpPr>
        <p:spPr bwMode="auto">
          <a:xfrm>
            <a:off x="72390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1E12102A-5F35-4089-849A-2F94861112E7}" type="slidenum">
              <a:rPr lang="en-US" sz="1200" baseline="0">
                <a:solidFill>
                  <a:srgbClr val="007DB7"/>
                </a:solidFill>
              </a:rPr>
              <a:pPr algn="r"/>
              <a:t>8</a:t>
            </a:fld>
            <a:endParaRPr lang="en-CA" sz="1200" baseline="0">
              <a:solidFill>
                <a:srgbClr val="007DB7"/>
              </a:solidFill>
            </a:endParaRPr>
          </a:p>
        </p:txBody>
      </p:sp>
      <p:sp>
        <p:nvSpPr>
          <p:cNvPr id="3586051" name="Footer Placeholder 6"/>
          <p:cNvSpPr txBox="1">
            <a:spLocks noGrp="1"/>
          </p:cNvSpPr>
          <p:nvPr/>
        </p:nvSpPr>
        <p:spPr bwMode="auto">
          <a:xfrm>
            <a:off x="2286000" y="6397625"/>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ctr"/>
            <a:r>
              <a:rPr lang="en-US" sz="900" b="0" baseline="0"/>
              <a:t>© 2010 Pearson Education, Inc.  All rights reserved</a:t>
            </a:r>
          </a:p>
        </p:txBody>
      </p:sp>
      <p:sp>
        <p:nvSpPr>
          <p:cNvPr id="3586052" name="Rectangle 2"/>
          <p:cNvSpPr>
            <a:spLocks noChangeArrowheads="1"/>
          </p:cNvSpPr>
          <p:nvPr/>
        </p:nvSpPr>
        <p:spPr bwMode="auto">
          <a:xfrm>
            <a:off x="609600" y="379413"/>
            <a:ext cx="2209800" cy="533400"/>
          </a:xfrm>
          <a:prstGeom prst="rect">
            <a:avLst/>
          </a:prstGeom>
          <a:solidFill>
            <a:srgbClr val="C8225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b="0" baseline="0">
                <a:solidFill>
                  <a:schemeClr val="bg1"/>
                </a:solidFill>
              </a:rPr>
              <a:t>EXAMPLE 1</a:t>
            </a:r>
          </a:p>
        </p:txBody>
      </p:sp>
      <p:sp>
        <p:nvSpPr>
          <p:cNvPr id="3586053" name="Rectangle 3"/>
          <p:cNvSpPr>
            <a:spLocks noChangeArrowheads="1"/>
          </p:cNvSpPr>
          <p:nvPr/>
        </p:nvSpPr>
        <p:spPr bwMode="auto">
          <a:xfrm>
            <a:off x="2817813" y="381000"/>
            <a:ext cx="5868987"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007DB7"/>
                </a:solidFill>
              </a14:hiddenFill>
            </a:ext>
          </a:extLst>
        </p:spPr>
        <p:txBody>
          <a:bodyPr anchor="ctr"/>
          <a:lstStyle/>
          <a:p>
            <a:r>
              <a:rPr lang="en-US" b="0" baseline="0"/>
              <a:t>Solving the AAS and ASA Triangles</a:t>
            </a:r>
          </a:p>
        </p:txBody>
      </p:sp>
      <p:sp>
        <p:nvSpPr>
          <p:cNvPr id="3586054" name="Text Box 4"/>
          <p:cNvSpPr txBox="1">
            <a:spLocks noChangeArrowheads="1"/>
          </p:cNvSpPr>
          <p:nvPr/>
        </p:nvSpPr>
        <p:spPr bwMode="auto">
          <a:xfrm>
            <a:off x="609600" y="990600"/>
            <a:ext cx="8077200" cy="2209800"/>
          </a:xfrm>
          <a:prstGeom prst="rect">
            <a:avLst/>
          </a:prstGeom>
          <a:solidFill>
            <a:srgbClr val="FAF2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865188" indent="-285750">
              <a:defRPr sz="2400">
                <a:solidFill>
                  <a:schemeClr val="tx1"/>
                </a:solidFill>
                <a:latin typeface="Arial" charset="0"/>
              </a:defRPr>
            </a:lvl2pPr>
            <a:lvl3pPr marL="1208088"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OBJECTIVE</a:t>
            </a:r>
            <a:r>
              <a:rPr lang="en-US" baseline="0">
                <a:latin typeface="Times New Roman" pitchFamily="18" charset="0"/>
              </a:rPr>
              <a:t> </a:t>
            </a:r>
            <a:r>
              <a:rPr lang="en-US" b="0" i="1" baseline="0">
                <a:latin typeface="Times New Roman" pitchFamily="18" charset="0"/>
              </a:rPr>
              <a:t>Solve a triangle given two angles and a side.</a:t>
            </a:r>
          </a:p>
          <a:p>
            <a:pPr>
              <a:spcBef>
                <a:spcPct val="50000"/>
              </a:spcBef>
            </a:pPr>
            <a:r>
              <a:rPr lang="en-US" baseline="0">
                <a:latin typeface="Times New Roman" pitchFamily="18" charset="0"/>
              </a:rPr>
              <a:t>Step 4</a:t>
            </a:r>
            <a:r>
              <a:rPr lang="en-US" b="0" baseline="0">
                <a:latin typeface="Times New Roman" pitchFamily="18" charset="0"/>
              </a:rPr>
              <a:t> </a:t>
            </a:r>
            <a:r>
              <a:rPr lang="en-US" b="0" baseline="0">
                <a:latin typeface="Times New Roman" pitchFamily="18" charset="0"/>
                <a:cs typeface="Times New Roman" pitchFamily="18" charset="0"/>
              </a:rPr>
              <a:t>Show the solution by completing the chart.</a:t>
            </a:r>
          </a:p>
        </p:txBody>
      </p:sp>
      <p:sp>
        <p:nvSpPr>
          <p:cNvPr id="1636357" name="Text Box 5"/>
          <p:cNvSpPr txBox="1">
            <a:spLocks noChangeArrowheads="1"/>
          </p:cNvSpPr>
          <p:nvPr/>
        </p:nvSpPr>
        <p:spPr bwMode="auto">
          <a:xfrm>
            <a:off x="609600" y="3200400"/>
            <a:ext cx="80772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EXAMPLE</a:t>
            </a:r>
            <a:r>
              <a:rPr lang="en-US" baseline="0">
                <a:latin typeface="Times New Roman" pitchFamily="18" charset="0"/>
              </a:rPr>
              <a:t> </a:t>
            </a:r>
            <a:r>
              <a:rPr lang="en-US" b="0" i="1" baseline="0">
                <a:latin typeface="Times New Roman" pitchFamily="18" charset="0"/>
              </a:rPr>
              <a:t>Solve triangle ABC with A = </a:t>
            </a:r>
            <a:r>
              <a:rPr lang="en-US" b="0" baseline="0">
                <a:latin typeface="Times New Roman" pitchFamily="18" charset="0"/>
              </a:rPr>
              <a:t>62</a:t>
            </a:r>
            <a:r>
              <a:rPr lang="en-US" b="0" baseline="0">
                <a:latin typeface="Times New Roman" pitchFamily="18" charset="0"/>
                <a:cs typeface="Times New Roman" pitchFamily="18" charset="0"/>
              </a:rPr>
              <a:t>º</a:t>
            </a:r>
            <a:r>
              <a:rPr lang="en-US" b="0" i="1" baseline="0">
                <a:latin typeface="Times New Roman" pitchFamily="18" charset="0"/>
                <a:cs typeface="Times New Roman" pitchFamily="18" charset="0"/>
              </a:rPr>
              <a:t>, c = </a:t>
            </a:r>
            <a:r>
              <a:rPr lang="en-US" b="0" baseline="0">
                <a:latin typeface="Times New Roman" pitchFamily="18" charset="0"/>
                <a:cs typeface="Times New Roman" pitchFamily="18" charset="0"/>
              </a:rPr>
              <a:t>14</a:t>
            </a:r>
            <a:r>
              <a:rPr lang="en-US" b="0" i="1" baseline="0">
                <a:latin typeface="Times New Roman" pitchFamily="18" charset="0"/>
              </a:rPr>
              <a:t> feet, B</a:t>
            </a:r>
            <a:r>
              <a:rPr lang="en-US" b="0" i="1" baseline="0">
                <a:latin typeface="Times New Roman" pitchFamily="18" charset="0"/>
                <a:cs typeface="Times New Roman" pitchFamily="18" charset="0"/>
              </a:rPr>
              <a:t> </a:t>
            </a:r>
            <a:r>
              <a:rPr lang="en-US" b="0" i="1" baseline="0">
                <a:latin typeface="Times New Roman" pitchFamily="18" charset="0"/>
              </a:rPr>
              <a:t>=</a:t>
            </a:r>
            <a:r>
              <a:rPr lang="en-US" b="0" i="1" baseline="0">
                <a:latin typeface="Times New Roman" pitchFamily="18" charset="0"/>
                <a:cs typeface="Times New Roman" pitchFamily="18" charset="0"/>
              </a:rPr>
              <a:t> </a:t>
            </a:r>
            <a:r>
              <a:rPr lang="en-US" b="0" baseline="0">
                <a:latin typeface="Times New Roman" pitchFamily="18" charset="0"/>
              </a:rPr>
              <a:t>74</a:t>
            </a:r>
            <a:r>
              <a:rPr lang="en-US" b="0" baseline="0">
                <a:latin typeface="Times New Roman" pitchFamily="18" charset="0"/>
                <a:cs typeface="Times New Roman" pitchFamily="18" charset="0"/>
              </a:rPr>
              <a:t>º</a:t>
            </a:r>
            <a:r>
              <a:rPr lang="en-US" b="0" i="1" baseline="0">
                <a:latin typeface="Times New Roman" pitchFamily="18" charset="0"/>
                <a:cs typeface="Times New Roman" pitchFamily="18" charset="0"/>
              </a:rPr>
              <a:t>.  </a:t>
            </a:r>
            <a:r>
              <a:rPr lang="en-US" b="0" i="1" baseline="0">
                <a:latin typeface="Times New Roman" pitchFamily="18" charset="0"/>
              </a:rPr>
              <a:t>Round side lengths to the nearest tenth.</a:t>
            </a:r>
          </a:p>
        </p:txBody>
      </p:sp>
      <p:pic>
        <p:nvPicPr>
          <p:cNvPr id="3586058" name="Picture 10"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4333875"/>
            <a:ext cx="4162425" cy="168592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A97A6D7F-809E-4DBF-963B-541561664AFE}" type="slidenum">
              <a:rPr lang="en-US" smtClean="0"/>
              <a:pPr/>
              <a:t>9</a:t>
            </a:fld>
            <a:endParaRPr lang="en-CA"/>
          </a:p>
        </p:txBody>
      </p:sp>
      <p:sp>
        <p:nvSpPr>
          <p:cNvPr id="3" name="Footer Placeholder 2"/>
          <p:cNvSpPr>
            <a:spLocks noGrp="1"/>
          </p:cNvSpPr>
          <p:nvPr>
            <p:ph type="ftr" sz="quarter" idx="11"/>
          </p:nvPr>
        </p:nvSpPr>
        <p:spPr/>
        <p:txBody>
          <a:bodyPr/>
          <a:lstStyle/>
          <a:p>
            <a:r>
              <a:rPr lang="en-US" smtClean="0"/>
              <a:t>© 2010 Pearson Education, Inc.  All rights reserved</a:t>
            </a: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704" y="1234440"/>
            <a:ext cx="7022592" cy="4389120"/>
          </a:xfrm>
          <a:prstGeom prst="rect">
            <a:avLst/>
          </a:prstGeom>
        </p:spPr>
      </p:pic>
    </p:spTree>
    <p:extLst>
      <p:ext uri="{BB962C8B-B14F-4D97-AF65-F5344CB8AC3E}">
        <p14:creationId xmlns:p14="http://schemas.microsoft.com/office/powerpoint/2010/main" val="42992813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A97A6D7F-809E-4DBF-963B-541561664AFE}" type="slidenum">
              <a:rPr lang="en-US" smtClean="0"/>
              <a:pPr/>
              <a:t>10</a:t>
            </a:fld>
            <a:endParaRPr lang="en-CA"/>
          </a:p>
        </p:txBody>
      </p:sp>
      <p:sp>
        <p:nvSpPr>
          <p:cNvPr id="3" name="Footer Placeholder 2"/>
          <p:cNvSpPr>
            <a:spLocks noGrp="1"/>
          </p:cNvSpPr>
          <p:nvPr>
            <p:ph type="ftr" sz="quarter" idx="11"/>
          </p:nvPr>
        </p:nvSpPr>
        <p:spPr/>
        <p:txBody>
          <a:bodyPr/>
          <a:lstStyle/>
          <a:p>
            <a:r>
              <a:rPr lang="en-US" smtClean="0"/>
              <a:t>© 2010 Pearson Education, Inc.  All rights reserved</a:t>
            </a: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704" y="1600200"/>
            <a:ext cx="7022592" cy="3657600"/>
          </a:xfrm>
          <a:prstGeom prst="rect">
            <a:avLst/>
          </a:prstGeom>
        </p:spPr>
      </p:pic>
    </p:spTree>
    <p:extLst>
      <p:ext uri="{BB962C8B-B14F-4D97-AF65-F5344CB8AC3E}">
        <p14:creationId xmlns:p14="http://schemas.microsoft.com/office/powerpoint/2010/main" val="271701238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0"/>
          </p:nvPr>
        </p:nvSpPr>
        <p:spPr/>
        <p:txBody>
          <a:bodyPr/>
          <a:lstStyle/>
          <a:p>
            <a:fld id="{17388A4C-38E1-4F5B-8DD7-CF46430CC8A1}" type="slidenum">
              <a:rPr lang="en-US"/>
              <a:pPr/>
              <a:t>11</a:t>
            </a:fld>
            <a:endParaRPr lang="en-CA"/>
          </a:p>
        </p:txBody>
      </p:sp>
      <p:sp>
        <p:nvSpPr>
          <p:cNvPr id="6" name="Footer Placeholder 6"/>
          <p:cNvSpPr>
            <a:spLocks noGrp="1"/>
          </p:cNvSpPr>
          <p:nvPr>
            <p:ph type="ftr" sz="quarter" idx="11"/>
          </p:nvPr>
        </p:nvSpPr>
        <p:spPr/>
        <p:txBody>
          <a:bodyPr/>
          <a:lstStyle/>
          <a:p>
            <a:r>
              <a:rPr lang="en-US"/>
              <a:t>© 2010 Pearson Education, Inc.  All rights reserved</a:t>
            </a:r>
          </a:p>
        </p:txBody>
      </p:sp>
      <p:sp>
        <p:nvSpPr>
          <p:cNvPr id="3532802" name="Rectangle 2"/>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2</a:t>
            </a:r>
          </a:p>
        </p:txBody>
      </p:sp>
      <p:sp>
        <p:nvSpPr>
          <p:cNvPr id="3532803" name="Rectangle 3"/>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Height of a Mountain</a:t>
            </a:r>
          </a:p>
        </p:txBody>
      </p:sp>
      <p:sp>
        <p:nvSpPr>
          <p:cNvPr id="3532804" name="Text Box 4" descr="Pink tissue paper"/>
          <p:cNvSpPr txBox="1">
            <a:spLocks noChangeArrowheads="1"/>
          </p:cNvSpPr>
          <p:nvPr/>
        </p:nvSpPr>
        <p:spPr bwMode="auto">
          <a:xfrm>
            <a:off x="647700" y="1206500"/>
            <a:ext cx="8191500" cy="50419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110000"/>
              </a:lnSpc>
            </a:pPr>
            <a:r>
              <a:rPr lang="en-US" sz="3000" b="0" baseline="0">
                <a:latin typeface="Times New Roman" pitchFamily="18" charset="0"/>
              </a:rPr>
              <a:t>From a point on a level plain at the foot of a mountain, a surveyor finds the angle of elevation of the peak of the mountain to be 20º. </a:t>
            </a:r>
          </a:p>
          <a:p>
            <a:pPr>
              <a:lnSpc>
                <a:spcPct val="110000"/>
              </a:lnSpc>
            </a:pPr>
            <a:endParaRPr lang="en-US" sz="3000" b="0" baseline="0">
              <a:latin typeface="Times New Roman" pitchFamily="18" charset="0"/>
            </a:endParaRPr>
          </a:p>
          <a:p>
            <a:pPr>
              <a:lnSpc>
                <a:spcPct val="110000"/>
              </a:lnSpc>
            </a:pPr>
            <a:r>
              <a:rPr lang="en-US" sz="3000" b="0" baseline="0">
                <a:latin typeface="Times New Roman" pitchFamily="18" charset="0"/>
              </a:rPr>
              <a:t>She walks 3465 meters closer (on a direct line between the first point and the base of the mountain) and finds the angle of elevation to be 23º. </a:t>
            </a:r>
          </a:p>
          <a:p>
            <a:pPr>
              <a:lnSpc>
                <a:spcPct val="110000"/>
              </a:lnSpc>
            </a:pPr>
            <a:endParaRPr lang="en-US" sz="3000" b="0" baseline="0">
              <a:latin typeface="Times New Roman" pitchFamily="18" charset="0"/>
            </a:endParaRPr>
          </a:p>
          <a:p>
            <a:pPr>
              <a:lnSpc>
                <a:spcPct val="110000"/>
              </a:lnSpc>
            </a:pPr>
            <a:r>
              <a:rPr lang="en-US" sz="3000" b="0" baseline="0">
                <a:latin typeface="Times New Roman" pitchFamily="18" charset="0"/>
              </a:rPr>
              <a:t>Estimate the height of the mountain to the nearest meter. </a:t>
            </a:r>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0"/>
          </p:nvPr>
        </p:nvSpPr>
        <p:spPr/>
        <p:txBody>
          <a:bodyPr/>
          <a:lstStyle/>
          <a:p>
            <a:fld id="{688E2618-E31E-431D-80FD-B4B9F0BCC4A6}" type="slidenum">
              <a:rPr lang="en-US"/>
              <a:pPr/>
              <a:t>12</a:t>
            </a:fld>
            <a:endParaRPr lang="en-CA"/>
          </a:p>
        </p:txBody>
      </p:sp>
      <p:sp>
        <p:nvSpPr>
          <p:cNvPr id="9" name="Footer Placeholder 6"/>
          <p:cNvSpPr>
            <a:spLocks noGrp="1"/>
          </p:cNvSpPr>
          <p:nvPr>
            <p:ph type="ftr" sz="quarter" idx="11"/>
          </p:nvPr>
        </p:nvSpPr>
        <p:spPr/>
        <p:txBody>
          <a:bodyPr/>
          <a:lstStyle/>
          <a:p>
            <a:r>
              <a:rPr lang="en-US"/>
              <a:t>© 2010 Pearson Education, Inc.  All rights reserved</a:t>
            </a:r>
          </a:p>
        </p:txBody>
      </p:sp>
      <p:pic>
        <p:nvPicPr>
          <p:cNvPr id="3534858" name="Picture 10" descr="Pink tissue pap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150" y="2819400"/>
            <a:ext cx="8629650" cy="3638550"/>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34850" name="Rectangle 2"/>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2</a:t>
            </a:r>
          </a:p>
        </p:txBody>
      </p:sp>
      <p:sp>
        <p:nvSpPr>
          <p:cNvPr id="3534851" name="Rectangle 3"/>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Height of a Mountain</a:t>
            </a:r>
          </a:p>
        </p:txBody>
      </p:sp>
      <p:sp>
        <p:nvSpPr>
          <p:cNvPr id="3534853" name="Text Box 5" descr="Pink tissue paper"/>
          <p:cNvSpPr txBox="1">
            <a:spLocks noChangeArrowheads="1"/>
          </p:cNvSpPr>
          <p:nvPr/>
        </p:nvSpPr>
        <p:spPr bwMode="auto">
          <a:xfrm>
            <a:off x="609600" y="990600"/>
            <a:ext cx="1524000" cy="450850"/>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a:t>
            </a:r>
          </a:p>
        </p:txBody>
      </p:sp>
      <p:graphicFrame>
        <p:nvGraphicFramePr>
          <p:cNvPr id="3534854" name="Object 6" descr="Pink tissue paper"/>
          <p:cNvGraphicFramePr>
            <a:graphicFrameLocks noChangeAspect="1"/>
          </p:cNvGraphicFramePr>
          <p:nvPr/>
        </p:nvGraphicFramePr>
        <p:xfrm>
          <a:off x="2273300" y="1600200"/>
          <a:ext cx="4495800" cy="330200"/>
        </p:xfrm>
        <a:graphic>
          <a:graphicData uri="http://schemas.openxmlformats.org/presentationml/2006/ole">
            <mc:AlternateContent xmlns:mc="http://schemas.openxmlformats.org/markup-compatibility/2006">
              <mc:Choice xmlns:v="urn:schemas-microsoft-com:vml" Requires="v">
                <p:oleObj spid="_x0000_s3534879" name="Equation" r:id="rId6" imgW="4495800" imgH="330200" progId="Equation.DSMT4">
                  <p:embed/>
                </p:oleObj>
              </mc:Choice>
              <mc:Fallback>
                <p:oleObj name="Equation" r:id="rId6" imgW="4495800" imgH="330200" progId="Equation.DSMT4">
                  <p:embed/>
                  <p:pic>
                    <p:nvPicPr>
                      <p:cNvPr id="0" name="Object 6" descr="Pink tissue pap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3300" y="1600200"/>
                        <a:ext cx="4495800" cy="330200"/>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34855" name="Object 7" descr="Pink tissue paper"/>
          <p:cNvGraphicFramePr>
            <a:graphicFrameLocks noChangeAspect="1"/>
          </p:cNvGraphicFramePr>
          <p:nvPr/>
        </p:nvGraphicFramePr>
        <p:xfrm>
          <a:off x="2184400" y="2362200"/>
          <a:ext cx="4673600" cy="330200"/>
        </p:xfrm>
        <a:graphic>
          <a:graphicData uri="http://schemas.openxmlformats.org/presentationml/2006/ole">
            <mc:AlternateContent xmlns:mc="http://schemas.openxmlformats.org/markup-compatibility/2006">
              <mc:Choice xmlns:v="urn:schemas-microsoft-com:vml" Requires="v">
                <p:oleObj spid="_x0000_s3534880" name="Equation" r:id="rId8" imgW="4673600" imgH="330200" progId="Equation.DSMT4">
                  <p:embed/>
                </p:oleObj>
              </mc:Choice>
              <mc:Fallback>
                <p:oleObj name="Equation" r:id="rId8" imgW="4673600" imgH="330200" progId="Equation.DSMT4">
                  <p:embed/>
                  <p:pic>
                    <p:nvPicPr>
                      <p:cNvPr id="0" name="Object 7" descr="Pink tissue pape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84400" y="2362200"/>
                        <a:ext cx="4673600" cy="330200"/>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5"/>
          <p:cNvSpPr>
            <a:spLocks noGrp="1"/>
          </p:cNvSpPr>
          <p:nvPr>
            <p:ph type="sldNum" sz="quarter" idx="10"/>
          </p:nvPr>
        </p:nvSpPr>
        <p:spPr/>
        <p:txBody>
          <a:bodyPr/>
          <a:lstStyle/>
          <a:p>
            <a:fld id="{D6845127-E8D0-4ED8-A37F-83D55B57DB66}" type="slidenum">
              <a:rPr lang="en-US"/>
              <a:pPr/>
              <a:t>13</a:t>
            </a:fld>
            <a:endParaRPr lang="en-CA"/>
          </a:p>
        </p:txBody>
      </p:sp>
      <p:sp>
        <p:nvSpPr>
          <p:cNvPr id="11" name="Footer Placeholder 6"/>
          <p:cNvSpPr>
            <a:spLocks noGrp="1"/>
          </p:cNvSpPr>
          <p:nvPr>
            <p:ph type="ftr" sz="quarter" idx="11"/>
          </p:nvPr>
        </p:nvSpPr>
        <p:spPr/>
        <p:txBody>
          <a:bodyPr/>
          <a:lstStyle/>
          <a:p>
            <a:r>
              <a:rPr lang="en-US"/>
              <a:t>© 2010 Pearson Education, Inc.  All rights reserved</a:t>
            </a:r>
          </a:p>
        </p:txBody>
      </p:sp>
      <p:sp>
        <p:nvSpPr>
          <p:cNvPr id="3536899" name="Text Box 3" descr="Pink tissue paper"/>
          <p:cNvSpPr txBox="1">
            <a:spLocks noChangeArrowheads="1"/>
          </p:cNvSpPr>
          <p:nvPr/>
        </p:nvSpPr>
        <p:spPr bwMode="auto">
          <a:xfrm>
            <a:off x="647700" y="1050925"/>
            <a:ext cx="3619500" cy="4508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 continued</a:t>
            </a:r>
          </a:p>
        </p:txBody>
      </p:sp>
      <p:sp>
        <p:nvSpPr>
          <p:cNvPr id="3536900" name="Rectangle 4"/>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2</a:t>
            </a:r>
          </a:p>
        </p:txBody>
      </p:sp>
      <p:sp>
        <p:nvSpPr>
          <p:cNvPr id="3536901" name="Rectangle 5"/>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Height of a Mountain</a:t>
            </a:r>
          </a:p>
        </p:txBody>
      </p:sp>
      <p:graphicFrame>
        <p:nvGraphicFramePr>
          <p:cNvPr id="3536902" name="Object 6" descr="Pink tissue paper"/>
          <p:cNvGraphicFramePr>
            <a:graphicFrameLocks noChangeAspect="1"/>
          </p:cNvGraphicFramePr>
          <p:nvPr/>
        </p:nvGraphicFramePr>
        <p:xfrm>
          <a:off x="1725613" y="2819400"/>
          <a:ext cx="5437187" cy="939800"/>
        </p:xfrm>
        <a:graphic>
          <a:graphicData uri="http://schemas.openxmlformats.org/presentationml/2006/ole">
            <mc:AlternateContent xmlns:mc="http://schemas.openxmlformats.org/markup-compatibility/2006">
              <mc:Choice xmlns:v="urn:schemas-microsoft-com:vml" Requires="v">
                <p:oleObj spid="_x0000_s3536947" name="Equation" r:id="rId5" imgW="5435600" imgH="939800" progId="Equation.DSMT4">
                  <p:embed/>
                </p:oleObj>
              </mc:Choice>
              <mc:Fallback>
                <p:oleObj name="Equation" r:id="rId5" imgW="5435600" imgH="939800" progId="Equation.DSMT4">
                  <p:embed/>
                  <p:pic>
                    <p:nvPicPr>
                      <p:cNvPr id="0" name="Object 6" descr="Pink tissue pap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25613" y="2819400"/>
                        <a:ext cx="5437187" cy="9398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36903" name="Object 7" descr="Pink tissue paper"/>
          <p:cNvGraphicFramePr>
            <a:graphicFrameLocks noChangeAspect="1"/>
          </p:cNvGraphicFramePr>
          <p:nvPr/>
        </p:nvGraphicFramePr>
        <p:xfrm>
          <a:off x="1968500" y="3886200"/>
          <a:ext cx="4660900" cy="939800"/>
        </p:xfrm>
        <a:graphic>
          <a:graphicData uri="http://schemas.openxmlformats.org/presentationml/2006/ole">
            <mc:AlternateContent xmlns:mc="http://schemas.openxmlformats.org/markup-compatibility/2006">
              <mc:Choice xmlns:v="urn:schemas-microsoft-com:vml" Requires="v">
                <p:oleObj spid="_x0000_s3536948" name="Equation" r:id="rId7" imgW="4660900" imgH="939800" progId="Equation.DSMT4">
                  <p:embed/>
                </p:oleObj>
              </mc:Choice>
              <mc:Fallback>
                <p:oleObj name="Equation" r:id="rId7" imgW="4660900" imgH="939800" progId="Equation.DSMT4">
                  <p:embed/>
                  <p:pic>
                    <p:nvPicPr>
                      <p:cNvPr id="0" name="Object 7" descr="Pink tissue pap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68500" y="3886200"/>
                        <a:ext cx="4660900" cy="9398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36904" name="Object 8" descr="Pink tissue paper"/>
          <p:cNvGraphicFramePr>
            <a:graphicFrameLocks noChangeAspect="1"/>
          </p:cNvGraphicFramePr>
          <p:nvPr/>
        </p:nvGraphicFramePr>
        <p:xfrm>
          <a:off x="1116013" y="5119688"/>
          <a:ext cx="6961187" cy="381000"/>
        </p:xfrm>
        <a:graphic>
          <a:graphicData uri="http://schemas.openxmlformats.org/presentationml/2006/ole">
            <mc:AlternateContent xmlns:mc="http://schemas.openxmlformats.org/markup-compatibility/2006">
              <mc:Choice xmlns:v="urn:schemas-microsoft-com:vml" Requires="v">
                <p:oleObj spid="_x0000_s3536949" name="Equation" r:id="rId9" imgW="6959600" imgH="381000" progId="Equation.DSMT4">
                  <p:embed/>
                </p:oleObj>
              </mc:Choice>
              <mc:Fallback>
                <p:oleObj name="Equation" r:id="rId9" imgW="6959600" imgH="381000" progId="Equation.DSMT4">
                  <p:embed/>
                  <p:pic>
                    <p:nvPicPr>
                      <p:cNvPr id="0" name="Object 8" descr="Pink tissue pape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16013" y="5119688"/>
                        <a:ext cx="6961187" cy="3810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36905" name="Rectangle 9" descr="Pink tissue paper"/>
          <p:cNvSpPr>
            <a:spLocks noChangeArrowheads="1"/>
          </p:cNvSpPr>
          <p:nvPr/>
        </p:nvSpPr>
        <p:spPr bwMode="auto">
          <a:xfrm>
            <a:off x="593725" y="5592763"/>
            <a:ext cx="8129588" cy="579437"/>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3200" b="0" baseline="0">
                <a:latin typeface="Times New Roman" pitchFamily="18" charset="0"/>
              </a:rPr>
              <a:t>The mountain is approximately 8848 meters high.</a:t>
            </a:r>
          </a:p>
        </p:txBody>
      </p:sp>
      <p:graphicFrame>
        <p:nvGraphicFramePr>
          <p:cNvPr id="3536906" name="Object 10" descr="Pink tissue paper"/>
          <p:cNvGraphicFramePr>
            <a:graphicFrameLocks noChangeAspect="1"/>
          </p:cNvGraphicFramePr>
          <p:nvPr/>
        </p:nvGraphicFramePr>
        <p:xfrm>
          <a:off x="3213100" y="1524000"/>
          <a:ext cx="2501900" cy="939800"/>
        </p:xfrm>
        <a:graphic>
          <a:graphicData uri="http://schemas.openxmlformats.org/presentationml/2006/ole">
            <mc:AlternateContent xmlns:mc="http://schemas.openxmlformats.org/markup-compatibility/2006">
              <mc:Choice xmlns:v="urn:schemas-microsoft-com:vml" Requires="v">
                <p:oleObj spid="_x0000_s3536950" name="Equation" r:id="rId11" imgW="2501900" imgH="939800" progId="Equation.DSMT4">
                  <p:embed/>
                </p:oleObj>
              </mc:Choice>
              <mc:Fallback>
                <p:oleObj name="Equation" r:id="rId11" imgW="2501900" imgH="939800" progId="Equation.DSMT4">
                  <p:embed/>
                  <p:pic>
                    <p:nvPicPr>
                      <p:cNvPr id="0" name="Object 10" descr="Pink tissue pape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13100" y="1524000"/>
                        <a:ext cx="2501900" cy="9398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r>
              <a:rPr lang="en-US" smtClean="0"/>
              <a:t>© 2010 Pearson Education, Inc.  All rights reserved</a:t>
            </a:r>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0160" y="941832"/>
            <a:ext cx="6583680" cy="4974336"/>
          </a:xfrm>
          <a:prstGeom prst="rect">
            <a:avLst/>
          </a:prstGeom>
        </p:spPr>
      </p:pic>
    </p:spTree>
    <p:extLst>
      <p:ext uri="{BB962C8B-B14F-4D97-AF65-F5344CB8AC3E}">
        <p14:creationId xmlns:p14="http://schemas.microsoft.com/office/powerpoint/2010/main" val="126074076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0"/>
          </p:nvPr>
        </p:nvSpPr>
        <p:spPr/>
        <p:txBody>
          <a:bodyPr/>
          <a:lstStyle/>
          <a:p>
            <a:fld id="{2D4474B7-EF17-4514-A965-CE11AB0A0006}" type="slidenum">
              <a:rPr lang="en-US"/>
              <a:pPr/>
              <a:t>15</a:t>
            </a:fld>
            <a:endParaRPr lang="en-CA"/>
          </a:p>
        </p:txBody>
      </p:sp>
      <p:sp>
        <p:nvSpPr>
          <p:cNvPr id="7" name="Footer Placeholder 4"/>
          <p:cNvSpPr>
            <a:spLocks noGrp="1"/>
          </p:cNvSpPr>
          <p:nvPr>
            <p:ph type="ftr" sz="quarter" idx="11"/>
          </p:nvPr>
        </p:nvSpPr>
        <p:spPr/>
        <p:txBody>
          <a:bodyPr/>
          <a:lstStyle/>
          <a:p>
            <a:r>
              <a:rPr lang="en-US"/>
              <a:t>© 2010 Pearson Education, Inc.  All rights reserved</a:t>
            </a:r>
          </a:p>
        </p:txBody>
      </p:sp>
      <p:sp>
        <p:nvSpPr>
          <p:cNvPr id="3538946" name="Rectangle 2"/>
          <p:cNvSpPr>
            <a:spLocks noGrp="1" noChangeArrowheads="1"/>
          </p:cNvSpPr>
          <p:nvPr>
            <p:ph type="title"/>
          </p:nvPr>
        </p:nvSpPr>
        <p:spPr>
          <a:xfrm>
            <a:off x="609600" y="381000"/>
            <a:ext cx="8153400" cy="1219200"/>
          </a:xfrm>
        </p:spPr>
        <p:txBody>
          <a:bodyPr anchor="ctr"/>
          <a:lstStyle/>
          <a:p>
            <a:pPr algn="ctr"/>
            <a:r>
              <a:rPr lang="en-US">
                <a:latin typeface="Arial Narrow" pitchFamily="34" charset="0"/>
              </a:rPr>
              <a:t>SOLVING SSA TRIANGLES </a:t>
            </a:r>
            <a:br>
              <a:rPr lang="en-US">
                <a:latin typeface="Arial Narrow" pitchFamily="34" charset="0"/>
              </a:rPr>
            </a:br>
            <a:r>
              <a:rPr lang="en-US">
                <a:latin typeface="Arial Narrow" pitchFamily="34" charset="0"/>
              </a:rPr>
              <a:t>(THE AMBIGUOUS CASE)</a:t>
            </a:r>
          </a:p>
        </p:txBody>
      </p:sp>
      <p:sp>
        <p:nvSpPr>
          <p:cNvPr id="3538948" name="Text Box 4" descr="Pink tissue paper"/>
          <p:cNvSpPr txBox="1">
            <a:spLocks noChangeArrowheads="1"/>
          </p:cNvSpPr>
          <p:nvPr/>
        </p:nvSpPr>
        <p:spPr bwMode="auto">
          <a:xfrm>
            <a:off x="609600" y="1828800"/>
            <a:ext cx="8153400" cy="19050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If the lengths of two sides of a triangle and the measure of the angle opposite one of these sides are given, then depending on the measurements, there may be</a:t>
            </a:r>
          </a:p>
        </p:txBody>
      </p:sp>
      <p:sp>
        <p:nvSpPr>
          <p:cNvPr id="3538949" name="Text Box 5" descr="Pink tissue paper"/>
          <p:cNvSpPr txBox="1">
            <a:spLocks noChangeArrowheads="1"/>
          </p:cNvSpPr>
          <p:nvPr/>
        </p:nvSpPr>
        <p:spPr bwMode="auto">
          <a:xfrm>
            <a:off x="2133600" y="3886200"/>
            <a:ext cx="5181600" cy="19050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1.  No such triangle</a:t>
            </a:r>
          </a:p>
          <a:p>
            <a:pPr>
              <a:lnSpc>
                <a:spcPct val="90000"/>
              </a:lnSpc>
            </a:pPr>
            <a:r>
              <a:rPr lang="en-US" sz="3200" b="0" baseline="0">
                <a:latin typeface="Times New Roman" pitchFamily="18" charset="0"/>
              </a:rPr>
              <a:t>2.  One such triangle</a:t>
            </a:r>
          </a:p>
          <a:p>
            <a:pPr>
              <a:lnSpc>
                <a:spcPct val="90000"/>
              </a:lnSpc>
            </a:pPr>
            <a:r>
              <a:rPr lang="en-US" sz="3200" b="0" baseline="0">
                <a:latin typeface="Times New Roman" pitchFamily="18" charset="0"/>
              </a:rPr>
              <a:t>3.  Two such triangles</a:t>
            </a:r>
          </a:p>
          <a:p>
            <a:pPr>
              <a:lnSpc>
                <a:spcPct val="90000"/>
              </a:lnSpc>
            </a:pPr>
            <a:endParaRPr lang="en-US" sz="3200" b="0" baseline="0">
              <a:latin typeface="Times New Roman" pitchFamily="18" charset="0"/>
            </a:endParaRPr>
          </a:p>
        </p:txBody>
      </p:sp>
      <p:sp>
        <p:nvSpPr>
          <p:cNvPr id="3538950" name="Text Box 6" descr="Pink tissue paper"/>
          <p:cNvSpPr txBox="1">
            <a:spLocks noChangeArrowheads="1"/>
          </p:cNvSpPr>
          <p:nvPr/>
        </p:nvSpPr>
        <p:spPr bwMode="auto">
          <a:xfrm>
            <a:off x="609600" y="5334000"/>
            <a:ext cx="8153400" cy="9906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For this reason, Case 2 is called the </a:t>
            </a:r>
            <a:r>
              <a:rPr lang="en-US" sz="3200" baseline="0">
                <a:latin typeface="Times New Roman" pitchFamily="18" charset="0"/>
              </a:rPr>
              <a:t>ambiguous case</a:t>
            </a:r>
            <a:r>
              <a:rPr lang="en-US" sz="3200" b="0" baseline="0">
                <a:latin typeface="Times New Roman" pitchFamily="18" charset="0"/>
              </a:rPr>
              <a:t>.</a:t>
            </a:r>
          </a:p>
        </p:txBody>
      </p:sp>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0"/>
          </p:nvPr>
        </p:nvSpPr>
        <p:spPr/>
        <p:txBody>
          <a:bodyPr/>
          <a:lstStyle/>
          <a:p>
            <a:fld id="{9B2F62D2-268A-4705-AF8A-72717D5861D3}" type="slidenum">
              <a:rPr lang="en-US"/>
              <a:pPr/>
              <a:t>16</a:t>
            </a:fld>
            <a:endParaRPr lang="en-CA"/>
          </a:p>
        </p:txBody>
      </p:sp>
      <p:sp>
        <p:nvSpPr>
          <p:cNvPr id="7" name="Footer Placeholder 4"/>
          <p:cNvSpPr>
            <a:spLocks noGrp="1"/>
          </p:cNvSpPr>
          <p:nvPr>
            <p:ph type="ftr" sz="quarter" idx="11"/>
          </p:nvPr>
        </p:nvSpPr>
        <p:spPr/>
        <p:txBody>
          <a:bodyPr/>
          <a:lstStyle/>
          <a:p>
            <a:r>
              <a:rPr lang="en-US"/>
              <a:t>© 2010 Pearson Education, Inc.  All rights reserved</a:t>
            </a:r>
          </a:p>
        </p:txBody>
      </p:sp>
      <p:sp>
        <p:nvSpPr>
          <p:cNvPr id="3540994" name="Rectangle 2"/>
          <p:cNvSpPr>
            <a:spLocks noGrp="1" noChangeArrowheads="1"/>
          </p:cNvSpPr>
          <p:nvPr>
            <p:ph type="title"/>
          </p:nvPr>
        </p:nvSpPr>
        <p:spPr>
          <a:xfrm>
            <a:off x="609600" y="381000"/>
            <a:ext cx="8153400" cy="1219200"/>
          </a:xfrm>
        </p:spPr>
        <p:txBody>
          <a:bodyPr anchor="ctr"/>
          <a:lstStyle/>
          <a:p>
            <a:pPr algn="ctr"/>
            <a:r>
              <a:rPr lang="en-US">
                <a:latin typeface="Arial Narrow" pitchFamily="34" charset="0"/>
              </a:rPr>
              <a:t>SOLVING SSA TRIANGLES</a:t>
            </a:r>
            <a:br>
              <a:rPr lang="en-US">
                <a:latin typeface="Arial Narrow" pitchFamily="34" charset="0"/>
              </a:rPr>
            </a:br>
            <a:r>
              <a:rPr lang="en-US">
                <a:latin typeface="Arial Narrow" pitchFamily="34" charset="0"/>
              </a:rPr>
              <a:t>(THE AMBIGUOUS CASE)</a:t>
            </a:r>
          </a:p>
        </p:txBody>
      </p:sp>
      <p:sp>
        <p:nvSpPr>
          <p:cNvPr id="3540996" name="Text Box 4" descr="Pink tissue paper"/>
          <p:cNvSpPr txBox="1">
            <a:spLocks noChangeArrowheads="1"/>
          </p:cNvSpPr>
          <p:nvPr/>
        </p:nvSpPr>
        <p:spPr bwMode="auto">
          <a:xfrm>
            <a:off x="3048000" y="1828800"/>
            <a:ext cx="3505200" cy="5334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i="1" baseline="0">
                <a:latin typeface="Times New Roman" pitchFamily="18" charset="0"/>
              </a:rPr>
              <a:t>A</a:t>
            </a:r>
            <a:r>
              <a:rPr lang="en-US" sz="3200" b="0" baseline="0">
                <a:latin typeface="Times New Roman" pitchFamily="18" charset="0"/>
              </a:rPr>
              <a:t> is an acute angle.</a:t>
            </a:r>
          </a:p>
        </p:txBody>
      </p:sp>
      <p:pic>
        <p:nvPicPr>
          <p:cNvPr id="3540997" name="Picture 5" descr="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2362200"/>
            <a:ext cx="3038475" cy="3522663"/>
          </a:xfrm>
          <a:prstGeom prst="rect">
            <a:avLst/>
          </a:prstGeom>
          <a:noFill/>
          <a:extLst>
            <a:ext uri="{909E8E84-426E-40DD-AFC4-6F175D3DCCD1}">
              <a14:hiddenFill xmlns:a14="http://schemas.microsoft.com/office/drawing/2010/main">
                <a:solidFill>
                  <a:srgbClr val="FFFFFF"/>
                </a:solidFill>
              </a14:hiddenFill>
            </a:ext>
          </a:extLst>
        </p:spPr>
      </p:pic>
      <p:pic>
        <p:nvPicPr>
          <p:cNvPr id="3540998" name="Picture 6" descr="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7625" y="2362200"/>
            <a:ext cx="2851150" cy="3549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0"/>
          </p:nvPr>
        </p:nvSpPr>
        <p:spPr/>
        <p:txBody>
          <a:bodyPr/>
          <a:lstStyle/>
          <a:p>
            <a:fld id="{AB271CB1-C8DD-4FB5-AA48-3B930CBD7FE6}" type="slidenum">
              <a:rPr lang="en-US"/>
              <a:pPr/>
              <a:t>17</a:t>
            </a:fld>
            <a:endParaRPr lang="en-CA"/>
          </a:p>
        </p:txBody>
      </p:sp>
      <p:sp>
        <p:nvSpPr>
          <p:cNvPr id="7" name="Footer Placeholder 4"/>
          <p:cNvSpPr>
            <a:spLocks noGrp="1"/>
          </p:cNvSpPr>
          <p:nvPr>
            <p:ph type="ftr" sz="quarter" idx="11"/>
          </p:nvPr>
        </p:nvSpPr>
        <p:spPr/>
        <p:txBody>
          <a:bodyPr/>
          <a:lstStyle/>
          <a:p>
            <a:r>
              <a:rPr lang="en-US"/>
              <a:t>© 2010 Pearson Education, Inc.  All rights reserved</a:t>
            </a:r>
          </a:p>
        </p:txBody>
      </p:sp>
      <p:sp>
        <p:nvSpPr>
          <p:cNvPr id="3543042" name="Rectangle 2"/>
          <p:cNvSpPr>
            <a:spLocks noGrp="1" noChangeArrowheads="1"/>
          </p:cNvSpPr>
          <p:nvPr>
            <p:ph type="title"/>
          </p:nvPr>
        </p:nvSpPr>
        <p:spPr>
          <a:xfrm>
            <a:off x="609600" y="381000"/>
            <a:ext cx="8153400" cy="1219200"/>
          </a:xfrm>
        </p:spPr>
        <p:txBody>
          <a:bodyPr anchor="ctr"/>
          <a:lstStyle/>
          <a:p>
            <a:pPr algn="ctr"/>
            <a:r>
              <a:rPr lang="en-US">
                <a:latin typeface="Arial Narrow" pitchFamily="34" charset="0"/>
              </a:rPr>
              <a:t>SOLVING SSA TRIANGLES</a:t>
            </a:r>
            <a:br>
              <a:rPr lang="en-US">
                <a:latin typeface="Arial Narrow" pitchFamily="34" charset="0"/>
              </a:rPr>
            </a:br>
            <a:r>
              <a:rPr lang="en-US">
                <a:latin typeface="Arial Narrow" pitchFamily="34" charset="0"/>
              </a:rPr>
              <a:t>(THE AMBIGUOUS CASE)</a:t>
            </a:r>
          </a:p>
        </p:txBody>
      </p:sp>
      <p:sp>
        <p:nvSpPr>
          <p:cNvPr id="3543044" name="Text Box 4" descr="Pink tissue paper"/>
          <p:cNvSpPr txBox="1">
            <a:spLocks noChangeArrowheads="1"/>
          </p:cNvSpPr>
          <p:nvPr/>
        </p:nvSpPr>
        <p:spPr bwMode="auto">
          <a:xfrm>
            <a:off x="3048000" y="1828800"/>
            <a:ext cx="3505200" cy="5334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i="1" baseline="0">
                <a:latin typeface="Times New Roman" pitchFamily="18" charset="0"/>
              </a:rPr>
              <a:t>A</a:t>
            </a:r>
            <a:r>
              <a:rPr lang="en-US" sz="3200" b="0" baseline="0">
                <a:latin typeface="Times New Roman" pitchFamily="18" charset="0"/>
              </a:rPr>
              <a:t> is an acute angle.</a:t>
            </a:r>
          </a:p>
        </p:txBody>
      </p:sp>
      <p:pic>
        <p:nvPicPr>
          <p:cNvPr id="3543045" name="Picture 5" descr="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446338"/>
            <a:ext cx="2797175" cy="3497262"/>
          </a:xfrm>
          <a:prstGeom prst="rect">
            <a:avLst/>
          </a:prstGeom>
          <a:noFill/>
          <a:extLst>
            <a:ext uri="{909E8E84-426E-40DD-AFC4-6F175D3DCCD1}">
              <a14:hiddenFill xmlns:a14="http://schemas.microsoft.com/office/drawing/2010/main">
                <a:solidFill>
                  <a:srgbClr val="FFFFFF"/>
                </a:solidFill>
              </a14:hiddenFill>
            </a:ext>
          </a:extLst>
        </p:spPr>
      </p:pic>
      <p:pic>
        <p:nvPicPr>
          <p:cNvPr id="3543046" name="Picture 6" descr="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2505075"/>
            <a:ext cx="3881438" cy="35147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0"/>
          </p:nvPr>
        </p:nvSpPr>
        <p:spPr/>
        <p:txBody>
          <a:bodyPr/>
          <a:lstStyle/>
          <a:p>
            <a:fld id="{87D61013-A6C7-4979-887E-F773FCD317A6}" type="slidenum">
              <a:rPr lang="en-US"/>
              <a:pPr/>
              <a:t>18</a:t>
            </a:fld>
            <a:endParaRPr lang="en-CA"/>
          </a:p>
        </p:txBody>
      </p:sp>
      <p:sp>
        <p:nvSpPr>
          <p:cNvPr id="7" name="Footer Placeholder 4"/>
          <p:cNvSpPr>
            <a:spLocks noGrp="1"/>
          </p:cNvSpPr>
          <p:nvPr>
            <p:ph type="ftr" sz="quarter" idx="11"/>
          </p:nvPr>
        </p:nvSpPr>
        <p:spPr/>
        <p:txBody>
          <a:bodyPr/>
          <a:lstStyle/>
          <a:p>
            <a:r>
              <a:rPr lang="en-US"/>
              <a:t>© 2010 Pearson Education, Inc.  All rights reserved</a:t>
            </a:r>
          </a:p>
        </p:txBody>
      </p:sp>
      <p:sp>
        <p:nvSpPr>
          <p:cNvPr id="3545090" name="Rectangle 2"/>
          <p:cNvSpPr>
            <a:spLocks noGrp="1" noChangeArrowheads="1"/>
          </p:cNvSpPr>
          <p:nvPr>
            <p:ph type="title"/>
          </p:nvPr>
        </p:nvSpPr>
        <p:spPr>
          <a:xfrm>
            <a:off x="609600" y="381000"/>
            <a:ext cx="8153400" cy="1219200"/>
          </a:xfrm>
        </p:spPr>
        <p:txBody>
          <a:bodyPr anchor="ctr"/>
          <a:lstStyle/>
          <a:p>
            <a:pPr algn="ctr"/>
            <a:r>
              <a:rPr lang="en-US">
                <a:latin typeface="Arial Narrow" pitchFamily="34" charset="0"/>
              </a:rPr>
              <a:t>SOLVING SSA TRIANGLES</a:t>
            </a:r>
            <a:br>
              <a:rPr lang="en-US">
                <a:latin typeface="Arial Narrow" pitchFamily="34" charset="0"/>
              </a:rPr>
            </a:br>
            <a:r>
              <a:rPr lang="en-US">
                <a:latin typeface="Arial Narrow" pitchFamily="34" charset="0"/>
              </a:rPr>
              <a:t>(THE AMBIGUOUS CASE)</a:t>
            </a:r>
          </a:p>
        </p:txBody>
      </p:sp>
      <p:sp>
        <p:nvSpPr>
          <p:cNvPr id="3545092" name="Text Box 4" descr="Pink tissue paper"/>
          <p:cNvSpPr txBox="1">
            <a:spLocks noChangeArrowheads="1"/>
          </p:cNvSpPr>
          <p:nvPr/>
        </p:nvSpPr>
        <p:spPr bwMode="auto">
          <a:xfrm>
            <a:off x="2971800" y="1828800"/>
            <a:ext cx="3810000" cy="5334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i="1" baseline="0">
                <a:latin typeface="Times New Roman" pitchFamily="18" charset="0"/>
              </a:rPr>
              <a:t>A</a:t>
            </a:r>
            <a:r>
              <a:rPr lang="en-US" sz="3200" b="0" baseline="0">
                <a:latin typeface="Times New Roman" pitchFamily="18" charset="0"/>
              </a:rPr>
              <a:t> is an obtuse angle.</a:t>
            </a:r>
          </a:p>
        </p:txBody>
      </p:sp>
      <p:pic>
        <p:nvPicPr>
          <p:cNvPr id="3545093" name="Picture 5" descr="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667000"/>
            <a:ext cx="3263900" cy="3379788"/>
          </a:xfrm>
          <a:prstGeom prst="rect">
            <a:avLst/>
          </a:prstGeom>
          <a:noFill/>
          <a:extLst>
            <a:ext uri="{909E8E84-426E-40DD-AFC4-6F175D3DCCD1}">
              <a14:hiddenFill xmlns:a14="http://schemas.microsoft.com/office/drawing/2010/main">
                <a:solidFill>
                  <a:srgbClr val="FFFFFF"/>
                </a:solidFill>
              </a14:hiddenFill>
            </a:ext>
          </a:extLst>
        </p:spPr>
      </p:pic>
      <p:pic>
        <p:nvPicPr>
          <p:cNvPr id="3545094" name="Picture 6" descr="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2667000"/>
            <a:ext cx="3165475" cy="3308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1"/>
          <p:cNvSpPr>
            <a:spLocks noGrp="1"/>
          </p:cNvSpPr>
          <p:nvPr>
            <p:ph type="sldNum" sz="quarter" idx="10"/>
          </p:nvPr>
        </p:nvSpPr>
        <p:spPr/>
        <p:txBody>
          <a:bodyPr/>
          <a:lstStyle/>
          <a:p>
            <a:fld id="{8F823F08-39FD-4D5B-8B69-CC519A408965}" type="slidenum">
              <a:rPr lang="en-US"/>
              <a:pPr/>
              <a:t>19</a:t>
            </a:fld>
            <a:endParaRPr lang="en-CA"/>
          </a:p>
        </p:txBody>
      </p:sp>
      <p:sp>
        <p:nvSpPr>
          <p:cNvPr id="10" name="Footer Placeholder 2"/>
          <p:cNvSpPr>
            <a:spLocks noGrp="1"/>
          </p:cNvSpPr>
          <p:nvPr>
            <p:ph type="ftr" sz="quarter" idx="11"/>
          </p:nvPr>
        </p:nvSpPr>
        <p:spPr/>
        <p:txBody>
          <a:bodyPr/>
          <a:lstStyle/>
          <a:p>
            <a:r>
              <a:rPr lang="en-US"/>
              <a:t>© 2010 Pearson Education, Inc.  All rights reserved</a:t>
            </a:r>
          </a:p>
        </p:txBody>
      </p:sp>
      <p:sp>
        <p:nvSpPr>
          <p:cNvPr id="3588098" name="Slide Number Placeholder 5"/>
          <p:cNvSpPr txBox="1">
            <a:spLocks noGrp="1"/>
          </p:cNvSpPr>
          <p:nvPr/>
        </p:nvSpPr>
        <p:spPr bwMode="auto">
          <a:xfrm>
            <a:off x="72390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93969BC8-3305-488A-9C5A-9B0B0327E62B}" type="slidenum">
              <a:rPr lang="en-US" sz="1200" baseline="0">
                <a:solidFill>
                  <a:srgbClr val="007DB7"/>
                </a:solidFill>
              </a:rPr>
              <a:pPr algn="r"/>
              <a:t>19</a:t>
            </a:fld>
            <a:endParaRPr lang="en-CA" sz="1200" baseline="0">
              <a:solidFill>
                <a:srgbClr val="007DB7"/>
              </a:solidFill>
            </a:endParaRPr>
          </a:p>
        </p:txBody>
      </p:sp>
      <p:sp>
        <p:nvSpPr>
          <p:cNvPr id="3588099" name="Footer Placeholder 6"/>
          <p:cNvSpPr txBox="1">
            <a:spLocks noGrp="1"/>
          </p:cNvSpPr>
          <p:nvPr/>
        </p:nvSpPr>
        <p:spPr bwMode="auto">
          <a:xfrm>
            <a:off x="2286000" y="6397625"/>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ctr"/>
            <a:r>
              <a:rPr lang="en-US" sz="900" b="0" baseline="0"/>
              <a:t>© 2010 Pearson Education, Inc.  All rights reserved</a:t>
            </a:r>
          </a:p>
        </p:txBody>
      </p:sp>
      <p:sp>
        <p:nvSpPr>
          <p:cNvPr id="3588100" name="Rectangle 2"/>
          <p:cNvSpPr>
            <a:spLocks noChangeArrowheads="1"/>
          </p:cNvSpPr>
          <p:nvPr/>
        </p:nvSpPr>
        <p:spPr bwMode="auto">
          <a:xfrm>
            <a:off x="609600" y="379413"/>
            <a:ext cx="2209800" cy="533400"/>
          </a:xfrm>
          <a:prstGeom prst="rect">
            <a:avLst/>
          </a:prstGeom>
          <a:solidFill>
            <a:srgbClr val="C8225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b="0" baseline="0">
                <a:solidFill>
                  <a:schemeClr val="bg1"/>
                </a:solidFill>
              </a:rPr>
              <a:t>EXAMPLE 3</a:t>
            </a:r>
          </a:p>
        </p:txBody>
      </p:sp>
      <p:sp>
        <p:nvSpPr>
          <p:cNvPr id="3588101" name="Rectangle 3"/>
          <p:cNvSpPr>
            <a:spLocks noChangeArrowheads="1"/>
          </p:cNvSpPr>
          <p:nvPr/>
        </p:nvSpPr>
        <p:spPr bwMode="auto">
          <a:xfrm>
            <a:off x="2817813" y="381000"/>
            <a:ext cx="5868987"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007DB7"/>
                </a:solidFill>
              </a14:hiddenFill>
            </a:ext>
          </a:extLst>
        </p:spPr>
        <p:txBody>
          <a:bodyPr anchor="ctr"/>
          <a:lstStyle/>
          <a:p>
            <a:r>
              <a:rPr lang="en-US" b="0" baseline="0"/>
              <a:t>Solving the SSA Triangles</a:t>
            </a:r>
          </a:p>
        </p:txBody>
      </p:sp>
      <p:sp>
        <p:nvSpPr>
          <p:cNvPr id="3588102" name="Text Box 4"/>
          <p:cNvSpPr txBox="1">
            <a:spLocks noChangeArrowheads="1"/>
          </p:cNvSpPr>
          <p:nvPr/>
        </p:nvSpPr>
        <p:spPr bwMode="auto">
          <a:xfrm>
            <a:off x="609600" y="990600"/>
            <a:ext cx="8077200" cy="2209800"/>
          </a:xfrm>
          <a:prstGeom prst="rect">
            <a:avLst/>
          </a:prstGeom>
          <a:solidFill>
            <a:srgbClr val="FAF2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865188" indent="-285750">
              <a:defRPr sz="2400">
                <a:solidFill>
                  <a:schemeClr val="tx1"/>
                </a:solidFill>
                <a:latin typeface="Arial" charset="0"/>
              </a:defRPr>
            </a:lvl2pPr>
            <a:lvl3pPr marL="1208088"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OBJECTIVE</a:t>
            </a:r>
            <a:r>
              <a:rPr lang="en-US" baseline="0">
                <a:latin typeface="Times New Roman" pitchFamily="18" charset="0"/>
              </a:rPr>
              <a:t> </a:t>
            </a:r>
            <a:r>
              <a:rPr lang="en-US" b="0" i="1" baseline="0">
                <a:latin typeface="Times New Roman" pitchFamily="18" charset="0"/>
              </a:rPr>
              <a:t>Solve a triangle if two sides and an angle opposite one of them is given.</a:t>
            </a:r>
          </a:p>
          <a:p>
            <a:pPr>
              <a:spcBef>
                <a:spcPct val="50000"/>
              </a:spcBef>
            </a:pPr>
            <a:r>
              <a:rPr lang="en-US" baseline="0">
                <a:latin typeface="Times New Roman" pitchFamily="18" charset="0"/>
              </a:rPr>
              <a:t>Step 1</a:t>
            </a:r>
            <a:r>
              <a:rPr lang="en-US" b="0" baseline="0">
                <a:latin typeface="Times New Roman" pitchFamily="18" charset="0"/>
              </a:rPr>
              <a:t> </a:t>
            </a:r>
            <a:r>
              <a:rPr lang="en-US" b="0" baseline="0">
                <a:latin typeface="Times New Roman" pitchFamily="18" charset="0"/>
                <a:cs typeface="Times New Roman" pitchFamily="18" charset="0"/>
              </a:rPr>
              <a:t>Make a chart of the six parts, the known and the unknown parts.</a:t>
            </a:r>
          </a:p>
        </p:txBody>
      </p:sp>
      <p:sp>
        <p:nvSpPr>
          <p:cNvPr id="1636357" name="Text Box 5"/>
          <p:cNvSpPr txBox="1">
            <a:spLocks noChangeArrowheads="1"/>
          </p:cNvSpPr>
          <p:nvPr/>
        </p:nvSpPr>
        <p:spPr bwMode="auto">
          <a:xfrm>
            <a:off x="609600" y="3200400"/>
            <a:ext cx="8077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EXAMPLE</a:t>
            </a:r>
            <a:r>
              <a:rPr lang="en-US" baseline="0">
                <a:latin typeface="Times New Roman" pitchFamily="18" charset="0"/>
              </a:rPr>
              <a:t> </a:t>
            </a:r>
            <a:r>
              <a:rPr lang="en-US" b="0" i="1" baseline="0">
                <a:latin typeface="Times New Roman" pitchFamily="18" charset="0"/>
              </a:rPr>
              <a:t>Solve triangle ABC with B = </a:t>
            </a:r>
            <a:r>
              <a:rPr lang="en-US" b="0" baseline="0">
                <a:latin typeface="Times New Roman" pitchFamily="18" charset="0"/>
              </a:rPr>
              <a:t>32</a:t>
            </a:r>
            <a:r>
              <a:rPr lang="en-US" b="0" baseline="0">
                <a:latin typeface="Times New Roman" pitchFamily="18" charset="0"/>
                <a:cs typeface="Times New Roman" pitchFamily="18" charset="0"/>
              </a:rPr>
              <a:t>º</a:t>
            </a:r>
            <a:r>
              <a:rPr lang="en-US" b="0" i="1" baseline="0">
                <a:latin typeface="Times New Roman" pitchFamily="18" charset="0"/>
                <a:cs typeface="Times New Roman" pitchFamily="18" charset="0"/>
              </a:rPr>
              <a:t>, b = </a:t>
            </a:r>
            <a:r>
              <a:rPr lang="en-US" b="0" baseline="0">
                <a:latin typeface="Times New Roman" pitchFamily="18" charset="0"/>
                <a:cs typeface="Times New Roman" pitchFamily="18" charset="0"/>
              </a:rPr>
              <a:t>100</a:t>
            </a:r>
            <a:r>
              <a:rPr lang="en-US" b="0" i="1" baseline="0">
                <a:latin typeface="Times New Roman" pitchFamily="18" charset="0"/>
              </a:rPr>
              <a:t> feet, and c</a:t>
            </a:r>
            <a:r>
              <a:rPr lang="en-US" b="0" i="1" baseline="0">
                <a:latin typeface="Times New Roman" pitchFamily="18" charset="0"/>
                <a:cs typeface="Times New Roman" pitchFamily="18" charset="0"/>
              </a:rPr>
              <a:t> </a:t>
            </a:r>
            <a:r>
              <a:rPr lang="en-US" b="0" i="1" baseline="0">
                <a:latin typeface="Times New Roman" pitchFamily="18" charset="0"/>
              </a:rPr>
              <a:t>=</a:t>
            </a:r>
            <a:r>
              <a:rPr lang="en-US" b="0" i="1" baseline="0">
                <a:latin typeface="Times New Roman" pitchFamily="18" charset="0"/>
                <a:cs typeface="Times New Roman" pitchFamily="18" charset="0"/>
              </a:rPr>
              <a:t> </a:t>
            </a:r>
            <a:r>
              <a:rPr lang="en-US" b="0" baseline="0">
                <a:latin typeface="Times New Roman" pitchFamily="18" charset="0"/>
              </a:rPr>
              <a:t>150 </a:t>
            </a:r>
            <a:r>
              <a:rPr lang="en-US" b="0" i="1" baseline="0">
                <a:latin typeface="Times New Roman" pitchFamily="18" charset="0"/>
              </a:rPr>
              <a:t>feet</a:t>
            </a:r>
            <a:r>
              <a:rPr lang="en-US" b="0" i="1" baseline="0">
                <a:latin typeface="Times New Roman" pitchFamily="18" charset="0"/>
                <a:cs typeface="Times New Roman" pitchFamily="18" charset="0"/>
              </a:rPr>
              <a:t>.  </a:t>
            </a:r>
            <a:r>
              <a:rPr lang="en-US" b="0" i="1" baseline="0">
                <a:latin typeface="Times New Roman" pitchFamily="18" charset="0"/>
              </a:rPr>
              <a:t>Round each answer to the nearest tenth.</a:t>
            </a:r>
          </a:p>
        </p:txBody>
      </p:sp>
      <p:pic>
        <p:nvPicPr>
          <p:cNvPr id="3588105" name="Picture 9"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9375" y="4419600"/>
            <a:ext cx="3400425" cy="168592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
          <p:cNvSpPr>
            <a:spLocks noGrp="1"/>
          </p:cNvSpPr>
          <p:nvPr>
            <p:ph type="sldNum" sz="quarter" idx="10"/>
          </p:nvPr>
        </p:nvSpPr>
        <p:spPr/>
        <p:txBody>
          <a:bodyPr/>
          <a:lstStyle/>
          <a:p>
            <a:fld id="{BAB034D8-DA20-4BC9-B408-059DAB2B7746}" type="slidenum">
              <a:rPr lang="en-US"/>
              <a:pPr/>
              <a:t>20</a:t>
            </a:fld>
            <a:endParaRPr lang="en-CA"/>
          </a:p>
        </p:txBody>
      </p:sp>
      <p:sp>
        <p:nvSpPr>
          <p:cNvPr id="12" name="Footer Placeholder 2"/>
          <p:cNvSpPr>
            <a:spLocks noGrp="1"/>
          </p:cNvSpPr>
          <p:nvPr>
            <p:ph type="ftr" sz="quarter" idx="11"/>
          </p:nvPr>
        </p:nvSpPr>
        <p:spPr/>
        <p:txBody>
          <a:bodyPr/>
          <a:lstStyle/>
          <a:p>
            <a:r>
              <a:rPr lang="en-US"/>
              <a:t>© 2010 Pearson Education, Inc.  All rights reserved</a:t>
            </a:r>
          </a:p>
        </p:txBody>
      </p:sp>
      <p:sp>
        <p:nvSpPr>
          <p:cNvPr id="3590146" name="Slide Number Placeholder 5"/>
          <p:cNvSpPr txBox="1">
            <a:spLocks noGrp="1"/>
          </p:cNvSpPr>
          <p:nvPr/>
        </p:nvSpPr>
        <p:spPr bwMode="auto">
          <a:xfrm>
            <a:off x="72390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8A07AB70-DA7D-439F-A537-5164E53EDFFF}" type="slidenum">
              <a:rPr lang="en-US" sz="1200" baseline="0">
                <a:solidFill>
                  <a:srgbClr val="007DB7"/>
                </a:solidFill>
              </a:rPr>
              <a:pPr algn="r"/>
              <a:t>20</a:t>
            </a:fld>
            <a:endParaRPr lang="en-CA" sz="1200" baseline="0">
              <a:solidFill>
                <a:srgbClr val="007DB7"/>
              </a:solidFill>
            </a:endParaRPr>
          </a:p>
        </p:txBody>
      </p:sp>
      <p:sp>
        <p:nvSpPr>
          <p:cNvPr id="3590147" name="Footer Placeholder 6"/>
          <p:cNvSpPr txBox="1">
            <a:spLocks noGrp="1"/>
          </p:cNvSpPr>
          <p:nvPr/>
        </p:nvSpPr>
        <p:spPr bwMode="auto">
          <a:xfrm>
            <a:off x="2286000" y="6397625"/>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ctr"/>
            <a:r>
              <a:rPr lang="en-US" sz="900" b="0" baseline="0"/>
              <a:t>© 2010 Pearson Education, Inc.  All rights reserved</a:t>
            </a:r>
          </a:p>
        </p:txBody>
      </p:sp>
      <p:sp>
        <p:nvSpPr>
          <p:cNvPr id="3590148" name="Rectangle 2"/>
          <p:cNvSpPr>
            <a:spLocks noChangeArrowheads="1"/>
          </p:cNvSpPr>
          <p:nvPr/>
        </p:nvSpPr>
        <p:spPr bwMode="auto">
          <a:xfrm>
            <a:off x="609600" y="379413"/>
            <a:ext cx="2209800" cy="533400"/>
          </a:xfrm>
          <a:prstGeom prst="rect">
            <a:avLst/>
          </a:prstGeom>
          <a:solidFill>
            <a:srgbClr val="C8225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b="0" baseline="0">
                <a:solidFill>
                  <a:schemeClr val="bg1"/>
                </a:solidFill>
              </a:rPr>
              <a:t>EXAMPLE 3</a:t>
            </a:r>
          </a:p>
        </p:txBody>
      </p:sp>
      <p:sp>
        <p:nvSpPr>
          <p:cNvPr id="3590149" name="Rectangle 3"/>
          <p:cNvSpPr>
            <a:spLocks noChangeArrowheads="1"/>
          </p:cNvSpPr>
          <p:nvPr/>
        </p:nvSpPr>
        <p:spPr bwMode="auto">
          <a:xfrm>
            <a:off x="2817813" y="381000"/>
            <a:ext cx="5868987"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007DB7"/>
                </a:solidFill>
              </a14:hiddenFill>
            </a:ext>
          </a:extLst>
        </p:spPr>
        <p:txBody>
          <a:bodyPr anchor="ctr"/>
          <a:lstStyle/>
          <a:p>
            <a:r>
              <a:rPr lang="en-US" b="0" baseline="0"/>
              <a:t>Solving the SSA Triangles</a:t>
            </a:r>
          </a:p>
        </p:txBody>
      </p:sp>
      <p:sp>
        <p:nvSpPr>
          <p:cNvPr id="3590150" name="Text Box 4"/>
          <p:cNvSpPr txBox="1">
            <a:spLocks noChangeArrowheads="1"/>
          </p:cNvSpPr>
          <p:nvPr/>
        </p:nvSpPr>
        <p:spPr bwMode="auto">
          <a:xfrm>
            <a:off x="609600" y="990600"/>
            <a:ext cx="8077200" cy="2438400"/>
          </a:xfrm>
          <a:prstGeom prst="rect">
            <a:avLst/>
          </a:prstGeom>
          <a:solidFill>
            <a:srgbClr val="FAF2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865188" indent="-285750">
              <a:defRPr sz="2400">
                <a:solidFill>
                  <a:schemeClr val="tx1"/>
                </a:solidFill>
                <a:latin typeface="Arial" charset="0"/>
              </a:defRPr>
            </a:lvl2pPr>
            <a:lvl3pPr marL="1208088"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OBJECTIVE</a:t>
            </a:r>
            <a:r>
              <a:rPr lang="en-US" baseline="0">
                <a:latin typeface="Times New Roman" pitchFamily="18" charset="0"/>
              </a:rPr>
              <a:t> </a:t>
            </a:r>
            <a:r>
              <a:rPr lang="en-US" b="0" i="1" baseline="0">
                <a:latin typeface="Times New Roman" pitchFamily="18" charset="0"/>
              </a:rPr>
              <a:t>Solve a triangle if two sides and an angle opposite one of them is given.</a:t>
            </a:r>
          </a:p>
          <a:p>
            <a:pPr>
              <a:spcBef>
                <a:spcPct val="50000"/>
              </a:spcBef>
            </a:pPr>
            <a:r>
              <a:rPr lang="en-US" baseline="0">
                <a:latin typeface="Times New Roman" pitchFamily="18" charset="0"/>
              </a:rPr>
              <a:t>Step 2</a:t>
            </a:r>
            <a:r>
              <a:rPr lang="en-US" b="0" baseline="0">
                <a:latin typeface="Times New Roman" pitchFamily="18" charset="0"/>
              </a:rPr>
              <a:t> </a:t>
            </a:r>
            <a:r>
              <a:rPr lang="en-US" b="0" baseline="0">
                <a:latin typeface="Times New Roman" pitchFamily="18" charset="0"/>
                <a:cs typeface="Times New Roman" pitchFamily="18" charset="0"/>
              </a:rPr>
              <a:t>Apply the Law of Sines to the two ratios in which three of the four quantities are known. Solve for the sine of the fourth quantity. Use the form of the Law of Sines in which the unknown quantity is in the numerator.</a:t>
            </a:r>
          </a:p>
        </p:txBody>
      </p:sp>
      <p:sp>
        <p:nvSpPr>
          <p:cNvPr id="1636357" name="Text Box 5"/>
          <p:cNvSpPr txBox="1">
            <a:spLocks noChangeArrowheads="1"/>
          </p:cNvSpPr>
          <p:nvPr/>
        </p:nvSpPr>
        <p:spPr bwMode="auto">
          <a:xfrm>
            <a:off x="609600" y="3505200"/>
            <a:ext cx="8077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EXAMPLE</a:t>
            </a:r>
            <a:r>
              <a:rPr lang="en-US" baseline="0">
                <a:latin typeface="Times New Roman" pitchFamily="18" charset="0"/>
              </a:rPr>
              <a:t> </a:t>
            </a:r>
            <a:r>
              <a:rPr lang="en-US" b="0" i="1" baseline="0">
                <a:latin typeface="Times New Roman" pitchFamily="18" charset="0"/>
              </a:rPr>
              <a:t>Solve triangle ABC with B = </a:t>
            </a:r>
            <a:r>
              <a:rPr lang="en-US" b="0" baseline="0">
                <a:latin typeface="Times New Roman" pitchFamily="18" charset="0"/>
              </a:rPr>
              <a:t>32</a:t>
            </a:r>
            <a:r>
              <a:rPr lang="en-US" b="0" baseline="0">
                <a:latin typeface="Times New Roman" pitchFamily="18" charset="0"/>
                <a:cs typeface="Times New Roman" pitchFamily="18" charset="0"/>
              </a:rPr>
              <a:t>º</a:t>
            </a:r>
            <a:r>
              <a:rPr lang="en-US" b="0" i="1" baseline="0">
                <a:latin typeface="Times New Roman" pitchFamily="18" charset="0"/>
                <a:cs typeface="Times New Roman" pitchFamily="18" charset="0"/>
              </a:rPr>
              <a:t>, b = </a:t>
            </a:r>
            <a:r>
              <a:rPr lang="en-US" b="0" baseline="0">
                <a:latin typeface="Times New Roman" pitchFamily="18" charset="0"/>
                <a:cs typeface="Times New Roman" pitchFamily="18" charset="0"/>
              </a:rPr>
              <a:t>100</a:t>
            </a:r>
            <a:r>
              <a:rPr lang="en-US" b="0" i="1" baseline="0">
                <a:latin typeface="Times New Roman" pitchFamily="18" charset="0"/>
              </a:rPr>
              <a:t> feet, and c</a:t>
            </a:r>
            <a:r>
              <a:rPr lang="en-US" b="0" i="1" baseline="0">
                <a:latin typeface="Times New Roman" pitchFamily="18" charset="0"/>
                <a:cs typeface="Times New Roman" pitchFamily="18" charset="0"/>
              </a:rPr>
              <a:t> </a:t>
            </a:r>
            <a:r>
              <a:rPr lang="en-US" b="0" i="1" baseline="0">
                <a:latin typeface="Times New Roman" pitchFamily="18" charset="0"/>
              </a:rPr>
              <a:t>=</a:t>
            </a:r>
            <a:r>
              <a:rPr lang="en-US" b="0" i="1" baseline="0">
                <a:latin typeface="Times New Roman" pitchFamily="18" charset="0"/>
                <a:cs typeface="Times New Roman" pitchFamily="18" charset="0"/>
              </a:rPr>
              <a:t> </a:t>
            </a:r>
            <a:r>
              <a:rPr lang="en-US" b="0" baseline="0">
                <a:latin typeface="Times New Roman" pitchFamily="18" charset="0"/>
              </a:rPr>
              <a:t>150 </a:t>
            </a:r>
            <a:r>
              <a:rPr lang="en-US" b="0" i="1" baseline="0">
                <a:latin typeface="Times New Roman" pitchFamily="18" charset="0"/>
              </a:rPr>
              <a:t>feet</a:t>
            </a:r>
            <a:r>
              <a:rPr lang="en-US" b="0" i="1" baseline="0">
                <a:latin typeface="Times New Roman" pitchFamily="18" charset="0"/>
                <a:cs typeface="Times New Roman" pitchFamily="18" charset="0"/>
              </a:rPr>
              <a:t>.  </a:t>
            </a:r>
            <a:r>
              <a:rPr lang="en-US" b="0" i="1" baseline="0">
                <a:latin typeface="Times New Roman" pitchFamily="18" charset="0"/>
              </a:rPr>
              <a:t>Round each answer to the nearest tenth.</a:t>
            </a:r>
          </a:p>
        </p:txBody>
      </p:sp>
      <p:pic>
        <p:nvPicPr>
          <p:cNvPr id="3590153" name="Picture 9"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4495800"/>
            <a:ext cx="2590800" cy="17716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90154" name="Picture 10" descr="Pink tissue pap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6225" y="5353050"/>
            <a:ext cx="2238375" cy="9715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90155" name="Picture 11" descr="Pink tissue pap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29375" y="5681663"/>
            <a:ext cx="1409700" cy="3810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1"/>
          <p:cNvSpPr>
            <a:spLocks noGrp="1"/>
          </p:cNvSpPr>
          <p:nvPr>
            <p:ph type="sldNum" sz="quarter" idx="10"/>
          </p:nvPr>
        </p:nvSpPr>
        <p:spPr/>
        <p:txBody>
          <a:bodyPr/>
          <a:lstStyle/>
          <a:p>
            <a:fld id="{8B006E5B-D9D8-452C-A182-FC4A04E6E20F}" type="slidenum">
              <a:rPr lang="en-US"/>
              <a:pPr/>
              <a:t>21</a:t>
            </a:fld>
            <a:endParaRPr lang="en-CA"/>
          </a:p>
        </p:txBody>
      </p:sp>
      <p:sp>
        <p:nvSpPr>
          <p:cNvPr id="10" name="Footer Placeholder 2"/>
          <p:cNvSpPr>
            <a:spLocks noGrp="1"/>
          </p:cNvSpPr>
          <p:nvPr>
            <p:ph type="ftr" sz="quarter" idx="11"/>
          </p:nvPr>
        </p:nvSpPr>
        <p:spPr/>
        <p:txBody>
          <a:bodyPr/>
          <a:lstStyle/>
          <a:p>
            <a:r>
              <a:rPr lang="en-US"/>
              <a:t>© 2010 Pearson Education, Inc.  All rights reserved</a:t>
            </a:r>
          </a:p>
        </p:txBody>
      </p:sp>
      <p:sp>
        <p:nvSpPr>
          <p:cNvPr id="3592194" name="Slide Number Placeholder 5"/>
          <p:cNvSpPr txBox="1">
            <a:spLocks noGrp="1"/>
          </p:cNvSpPr>
          <p:nvPr/>
        </p:nvSpPr>
        <p:spPr bwMode="auto">
          <a:xfrm>
            <a:off x="72390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7EF64407-18AA-4A6D-BC45-F02A58B6E422}" type="slidenum">
              <a:rPr lang="en-US" sz="1200" baseline="0">
                <a:solidFill>
                  <a:srgbClr val="007DB7"/>
                </a:solidFill>
              </a:rPr>
              <a:pPr algn="r"/>
              <a:t>21</a:t>
            </a:fld>
            <a:endParaRPr lang="en-CA" sz="1200" baseline="0">
              <a:solidFill>
                <a:srgbClr val="007DB7"/>
              </a:solidFill>
            </a:endParaRPr>
          </a:p>
        </p:txBody>
      </p:sp>
      <p:sp>
        <p:nvSpPr>
          <p:cNvPr id="3592195" name="Footer Placeholder 6"/>
          <p:cNvSpPr txBox="1">
            <a:spLocks noGrp="1"/>
          </p:cNvSpPr>
          <p:nvPr/>
        </p:nvSpPr>
        <p:spPr bwMode="auto">
          <a:xfrm>
            <a:off x="2286000" y="6397625"/>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ctr"/>
            <a:r>
              <a:rPr lang="en-US" sz="900" b="0" baseline="0"/>
              <a:t>© 2010 Pearson Education, Inc.  All rights reserved</a:t>
            </a:r>
          </a:p>
        </p:txBody>
      </p:sp>
      <p:sp>
        <p:nvSpPr>
          <p:cNvPr id="3592196" name="Rectangle 2"/>
          <p:cNvSpPr>
            <a:spLocks noChangeArrowheads="1"/>
          </p:cNvSpPr>
          <p:nvPr/>
        </p:nvSpPr>
        <p:spPr bwMode="auto">
          <a:xfrm>
            <a:off x="609600" y="379413"/>
            <a:ext cx="2209800" cy="533400"/>
          </a:xfrm>
          <a:prstGeom prst="rect">
            <a:avLst/>
          </a:prstGeom>
          <a:solidFill>
            <a:srgbClr val="C8225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b="0" baseline="0">
                <a:solidFill>
                  <a:schemeClr val="bg1"/>
                </a:solidFill>
              </a:rPr>
              <a:t>EXAMPLE 3</a:t>
            </a:r>
          </a:p>
        </p:txBody>
      </p:sp>
      <p:sp>
        <p:nvSpPr>
          <p:cNvPr id="3592197" name="Rectangle 3"/>
          <p:cNvSpPr>
            <a:spLocks noChangeArrowheads="1"/>
          </p:cNvSpPr>
          <p:nvPr/>
        </p:nvSpPr>
        <p:spPr bwMode="auto">
          <a:xfrm>
            <a:off x="2817813" y="381000"/>
            <a:ext cx="5868987"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007DB7"/>
                </a:solidFill>
              </a14:hiddenFill>
            </a:ext>
          </a:extLst>
        </p:spPr>
        <p:txBody>
          <a:bodyPr anchor="ctr"/>
          <a:lstStyle/>
          <a:p>
            <a:r>
              <a:rPr lang="en-US" b="0" baseline="0"/>
              <a:t>Solving the SSA Triangles</a:t>
            </a:r>
          </a:p>
        </p:txBody>
      </p:sp>
      <p:sp>
        <p:nvSpPr>
          <p:cNvPr id="3592198" name="Text Box 4"/>
          <p:cNvSpPr txBox="1">
            <a:spLocks noChangeArrowheads="1"/>
          </p:cNvSpPr>
          <p:nvPr/>
        </p:nvSpPr>
        <p:spPr bwMode="auto">
          <a:xfrm>
            <a:off x="609600" y="990600"/>
            <a:ext cx="8077200" cy="2286000"/>
          </a:xfrm>
          <a:prstGeom prst="rect">
            <a:avLst/>
          </a:prstGeom>
          <a:solidFill>
            <a:srgbClr val="FAF2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865188" indent="-285750">
              <a:defRPr sz="2400">
                <a:solidFill>
                  <a:schemeClr val="tx1"/>
                </a:solidFill>
                <a:latin typeface="Arial" charset="0"/>
              </a:defRPr>
            </a:lvl2pPr>
            <a:lvl3pPr marL="1208088"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OBJECTIVE</a:t>
            </a:r>
            <a:r>
              <a:rPr lang="en-US" baseline="0">
                <a:latin typeface="Times New Roman" pitchFamily="18" charset="0"/>
              </a:rPr>
              <a:t> </a:t>
            </a:r>
            <a:r>
              <a:rPr lang="en-US" b="0" i="1" baseline="0">
                <a:latin typeface="Times New Roman" pitchFamily="18" charset="0"/>
              </a:rPr>
              <a:t>Solve a triangle if two sides and an angle opposite one of them is given.</a:t>
            </a:r>
          </a:p>
          <a:p>
            <a:pPr>
              <a:spcBef>
                <a:spcPct val="50000"/>
              </a:spcBef>
            </a:pPr>
            <a:r>
              <a:rPr lang="en-US" baseline="0">
                <a:latin typeface="Times New Roman" pitchFamily="18" charset="0"/>
              </a:rPr>
              <a:t>Step 3</a:t>
            </a:r>
            <a:r>
              <a:rPr lang="en-US" b="0" baseline="0">
                <a:latin typeface="Times New Roman" pitchFamily="18" charset="0"/>
              </a:rPr>
              <a:t> </a:t>
            </a:r>
            <a:r>
              <a:rPr lang="en-US" b="0" baseline="0">
                <a:latin typeface="Times New Roman" pitchFamily="18" charset="0"/>
                <a:cs typeface="Times New Roman" pitchFamily="18" charset="0"/>
              </a:rPr>
              <a:t>If the sine of the angle, say </a:t>
            </a:r>
            <a:r>
              <a:rPr lang="el-GR" b="0" i="1" baseline="0">
                <a:latin typeface="Times New Roman" pitchFamily="18" charset="0"/>
                <a:cs typeface="Times New Roman" pitchFamily="18" charset="0"/>
              </a:rPr>
              <a:t>θ</a:t>
            </a:r>
            <a:r>
              <a:rPr lang="en-US" b="0" baseline="0">
                <a:latin typeface="Times New Roman" pitchFamily="18" charset="0"/>
                <a:cs typeface="Times New Roman" pitchFamily="18" charset="0"/>
              </a:rPr>
              <a:t>, in Step 2 is greater than 1, there is no triangle with the given measurements. If sin </a:t>
            </a:r>
            <a:r>
              <a:rPr lang="el-GR" b="0" i="1" baseline="0">
                <a:latin typeface="Times New Roman" pitchFamily="18" charset="0"/>
                <a:cs typeface="Times New Roman" pitchFamily="18" charset="0"/>
              </a:rPr>
              <a:t>θ</a:t>
            </a:r>
            <a:r>
              <a:rPr lang="en-US" b="0" baseline="0">
                <a:latin typeface="Times New Roman" pitchFamily="18" charset="0"/>
                <a:cs typeface="Times New Roman" pitchFamily="18" charset="0"/>
              </a:rPr>
              <a:t> is between 0 and 1, go to Step 4.</a:t>
            </a:r>
          </a:p>
        </p:txBody>
      </p:sp>
      <p:sp>
        <p:nvSpPr>
          <p:cNvPr id="1636357" name="Text Box 5"/>
          <p:cNvSpPr txBox="1">
            <a:spLocks noChangeArrowheads="1"/>
          </p:cNvSpPr>
          <p:nvPr/>
        </p:nvSpPr>
        <p:spPr bwMode="auto">
          <a:xfrm>
            <a:off x="609600" y="3352800"/>
            <a:ext cx="8077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EXAMPLE</a:t>
            </a:r>
            <a:r>
              <a:rPr lang="en-US" baseline="0">
                <a:latin typeface="Times New Roman" pitchFamily="18" charset="0"/>
              </a:rPr>
              <a:t> </a:t>
            </a:r>
            <a:r>
              <a:rPr lang="en-US" b="0" i="1" baseline="0">
                <a:latin typeface="Times New Roman" pitchFamily="18" charset="0"/>
              </a:rPr>
              <a:t>Solve triangle ABC with B = </a:t>
            </a:r>
            <a:r>
              <a:rPr lang="en-US" b="0" baseline="0">
                <a:latin typeface="Times New Roman" pitchFamily="18" charset="0"/>
              </a:rPr>
              <a:t>32</a:t>
            </a:r>
            <a:r>
              <a:rPr lang="en-US" b="0" baseline="0">
                <a:latin typeface="Times New Roman" pitchFamily="18" charset="0"/>
                <a:cs typeface="Times New Roman" pitchFamily="18" charset="0"/>
              </a:rPr>
              <a:t>º</a:t>
            </a:r>
            <a:r>
              <a:rPr lang="en-US" b="0" i="1" baseline="0">
                <a:latin typeface="Times New Roman" pitchFamily="18" charset="0"/>
                <a:cs typeface="Times New Roman" pitchFamily="18" charset="0"/>
              </a:rPr>
              <a:t>, b = </a:t>
            </a:r>
            <a:r>
              <a:rPr lang="en-US" b="0" baseline="0">
                <a:latin typeface="Times New Roman" pitchFamily="18" charset="0"/>
                <a:cs typeface="Times New Roman" pitchFamily="18" charset="0"/>
              </a:rPr>
              <a:t>100</a:t>
            </a:r>
            <a:r>
              <a:rPr lang="en-US" b="0" i="1" baseline="0">
                <a:latin typeface="Times New Roman" pitchFamily="18" charset="0"/>
              </a:rPr>
              <a:t> feet, and c</a:t>
            </a:r>
            <a:r>
              <a:rPr lang="en-US" b="0" i="1" baseline="0">
                <a:latin typeface="Times New Roman" pitchFamily="18" charset="0"/>
                <a:cs typeface="Times New Roman" pitchFamily="18" charset="0"/>
              </a:rPr>
              <a:t> </a:t>
            </a:r>
            <a:r>
              <a:rPr lang="en-US" b="0" i="1" baseline="0">
                <a:latin typeface="Times New Roman" pitchFamily="18" charset="0"/>
              </a:rPr>
              <a:t>=</a:t>
            </a:r>
            <a:r>
              <a:rPr lang="en-US" b="0" i="1" baseline="0">
                <a:latin typeface="Times New Roman" pitchFamily="18" charset="0"/>
                <a:cs typeface="Times New Roman" pitchFamily="18" charset="0"/>
              </a:rPr>
              <a:t> </a:t>
            </a:r>
            <a:r>
              <a:rPr lang="en-US" b="0" baseline="0">
                <a:latin typeface="Times New Roman" pitchFamily="18" charset="0"/>
              </a:rPr>
              <a:t>150 </a:t>
            </a:r>
            <a:r>
              <a:rPr lang="en-US" b="0" i="1" baseline="0">
                <a:latin typeface="Times New Roman" pitchFamily="18" charset="0"/>
              </a:rPr>
              <a:t>feet</a:t>
            </a:r>
            <a:r>
              <a:rPr lang="en-US" b="0" i="1" baseline="0">
                <a:latin typeface="Times New Roman" pitchFamily="18" charset="0"/>
                <a:cs typeface="Times New Roman" pitchFamily="18" charset="0"/>
              </a:rPr>
              <a:t>.  </a:t>
            </a:r>
            <a:r>
              <a:rPr lang="en-US" b="0" i="1" baseline="0">
                <a:latin typeface="Times New Roman" pitchFamily="18" charset="0"/>
              </a:rPr>
              <a:t>Round each answer to the nearest tenth.</a:t>
            </a:r>
          </a:p>
        </p:txBody>
      </p:sp>
      <p:sp>
        <p:nvSpPr>
          <p:cNvPr id="2" name="Text Box 5"/>
          <p:cNvSpPr txBox="1">
            <a:spLocks noChangeArrowheads="1"/>
          </p:cNvSpPr>
          <p:nvPr/>
        </p:nvSpPr>
        <p:spPr bwMode="auto">
          <a:xfrm>
            <a:off x="2133600" y="4800600"/>
            <a:ext cx="5029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latin typeface="Times New Roman" pitchFamily="18" charset="0"/>
              </a:rPr>
              <a:t>3.</a:t>
            </a:r>
            <a:r>
              <a:rPr lang="en-US" b="0" baseline="0">
                <a:latin typeface="Times New Roman" pitchFamily="18" charset="0"/>
              </a:rPr>
              <a:t>   sin </a:t>
            </a:r>
            <a:r>
              <a:rPr lang="en-US" b="0" i="1" baseline="0">
                <a:latin typeface="Times New Roman" pitchFamily="18" charset="0"/>
              </a:rPr>
              <a:t>C</a:t>
            </a:r>
            <a:r>
              <a:rPr lang="en-US" b="0" baseline="0">
                <a:latin typeface="Times New Roman" pitchFamily="18" charset="0"/>
              </a:rPr>
              <a:t> </a:t>
            </a:r>
            <a:r>
              <a:rPr lang="en-US" b="0" baseline="0">
                <a:latin typeface="Times New Roman" pitchFamily="18" charset="0"/>
                <a:cs typeface="Times New Roman" pitchFamily="18" charset="0"/>
              </a:rPr>
              <a:t>≈ 0.7949 &lt; 1 so go to Step 4.</a:t>
            </a:r>
          </a:p>
        </p:txBody>
      </p:sp>
    </p:spTree>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1"/>
          <p:cNvSpPr>
            <a:spLocks noGrp="1"/>
          </p:cNvSpPr>
          <p:nvPr>
            <p:ph type="sldNum" sz="quarter" idx="10"/>
          </p:nvPr>
        </p:nvSpPr>
        <p:spPr/>
        <p:txBody>
          <a:bodyPr/>
          <a:lstStyle/>
          <a:p>
            <a:fld id="{999ACDCA-CB14-4D6A-BC57-5FC5F179636C}" type="slidenum">
              <a:rPr lang="en-US"/>
              <a:pPr/>
              <a:t>22</a:t>
            </a:fld>
            <a:endParaRPr lang="en-CA"/>
          </a:p>
        </p:txBody>
      </p:sp>
      <p:sp>
        <p:nvSpPr>
          <p:cNvPr id="11" name="Footer Placeholder 2"/>
          <p:cNvSpPr>
            <a:spLocks noGrp="1"/>
          </p:cNvSpPr>
          <p:nvPr>
            <p:ph type="ftr" sz="quarter" idx="11"/>
          </p:nvPr>
        </p:nvSpPr>
        <p:spPr/>
        <p:txBody>
          <a:bodyPr/>
          <a:lstStyle/>
          <a:p>
            <a:r>
              <a:rPr lang="en-US"/>
              <a:t>© 2010 Pearson Education, Inc.  All rights reserved</a:t>
            </a:r>
          </a:p>
        </p:txBody>
      </p:sp>
      <p:sp>
        <p:nvSpPr>
          <p:cNvPr id="3594242" name="Slide Number Placeholder 5"/>
          <p:cNvSpPr txBox="1">
            <a:spLocks noGrp="1"/>
          </p:cNvSpPr>
          <p:nvPr/>
        </p:nvSpPr>
        <p:spPr bwMode="auto">
          <a:xfrm>
            <a:off x="72390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6F17E10C-C538-40BA-99BB-84975F310499}" type="slidenum">
              <a:rPr lang="en-US" sz="1200" baseline="0">
                <a:solidFill>
                  <a:srgbClr val="007DB7"/>
                </a:solidFill>
              </a:rPr>
              <a:pPr algn="r"/>
              <a:t>22</a:t>
            </a:fld>
            <a:endParaRPr lang="en-CA" sz="1200" baseline="0">
              <a:solidFill>
                <a:srgbClr val="007DB7"/>
              </a:solidFill>
            </a:endParaRPr>
          </a:p>
        </p:txBody>
      </p:sp>
      <p:sp>
        <p:nvSpPr>
          <p:cNvPr id="3594243" name="Footer Placeholder 6"/>
          <p:cNvSpPr txBox="1">
            <a:spLocks noGrp="1"/>
          </p:cNvSpPr>
          <p:nvPr/>
        </p:nvSpPr>
        <p:spPr bwMode="auto">
          <a:xfrm>
            <a:off x="2286000" y="6397625"/>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ctr"/>
            <a:r>
              <a:rPr lang="en-US" sz="900" b="0" baseline="0"/>
              <a:t>© 2010 Pearson Education, Inc.  All rights reserved</a:t>
            </a:r>
          </a:p>
        </p:txBody>
      </p:sp>
      <p:sp>
        <p:nvSpPr>
          <p:cNvPr id="3594244" name="Rectangle 2"/>
          <p:cNvSpPr>
            <a:spLocks noChangeArrowheads="1"/>
          </p:cNvSpPr>
          <p:nvPr/>
        </p:nvSpPr>
        <p:spPr bwMode="auto">
          <a:xfrm>
            <a:off x="609600" y="379413"/>
            <a:ext cx="2209800" cy="533400"/>
          </a:xfrm>
          <a:prstGeom prst="rect">
            <a:avLst/>
          </a:prstGeom>
          <a:solidFill>
            <a:srgbClr val="C8225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b="0" baseline="0">
                <a:solidFill>
                  <a:schemeClr val="bg1"/>
                </a:solidFill>
              </a:rPr>
              <a:t>EXAMPLE 3</a:t>
            </a:r>
          </a:p>
        </p:txBody>
      </p:sp>
      <p:sp>
        <p:nvSpPr>
          <p:cNvPr id="3594245" name="Rectangle 3"/>
          <p:cNvSpPr>
            <a:spLocks noChangeArrowheads="1"/>
          </p:cNvSpPr>
          <p:nvPr/>
        </p:nvSpPr>
        <p:spPr bwMode="auto">
          <a:xfrm>
            <a:off x="2817813" y="381000"/>
            <a:ext cx="5868987"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007DB7"/>
                </a:solidFill>
              </a14:hiddenFill>
            </a:ext>
          </a:extLst>
        </p:spPr>
        <p:txBody>
          <a:bodyPr anchor="ctr"/>
          <a:lstStyle/>
          <a:p>
            <a:r>
              <a:rPr lang="en-US" b="0" baseline="0"/>
              <a:t>Solving the SSA Triangles</a:t>
            </a:r>
          </a:p>
        </p:txBody>
      </p:sp>
      <p:sp>
        <p:nvSpPr>
          <p:cNvPr id="3594246" name="Text Box 4"/>
          <p:cNvSpPr txBox="1">
            <a:spLocks noChangeArrowheads="1"/>
          </p:cNvSpPr>
          <p:nvPr/>
        </p:nvSpPr>
        <p:spPr bwMode="auto">
          <a:xfrm>
            <a:off x="609600" y="990600"/>
            <a:ext cx="8077200" cy="2286000"/>
          </a:xfrm>
          <a:prstGeom prst="rect">
            <a:avLst/>
          </a:prstGeom>
          <a:solidFill>
            <a:srgbClr val="FAF2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865188" indent="-285750">
              <a:defRPr sz="2400">
                <a:solidFill>
                  <a:schemeClr val="tx1"/>
                </a:solidFill>
                <a:latin typeface="Arial" charset="0"/>
              </a:defRPr>
            </a:lvl2pPr>
            <a:lvl3pPr marL="1208088"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OBJECTIVE</a:t>
            </a:r>
            <a:r>
              <a:rPr lang="en-US" baseline="0">
                <a:latin typeface="Times New Roman" pitchFamily="18" charset="0"/>
              </a:rPr>
              <a:t> </a:t>
            </a:r>
            <a:r>
              <a:rPr lang="en-US" b="0" i="1" baseline="0">
                <a:latin typeface="Times New Roman" pitchFamily="18" charset="0"/>
              </a:rPr>
              <a:t>Solve a triangle if two sides and an angle opposite one of them is given.</a:t>
            </a:r>
          </a:p>
          <a:p>
            <a:pPr>
              <a:spcBef>
                <a:spcPct val="50000"/>
              </a:spcBef>
            </a:pPr>
            <a:r>
              <a:rPr lang="en-US" baseline="0">
                <a:latin typeface="Times New Roman" pitchFamily="18" charset="0"/>
              </a:rPr>
              <a:t>Step 4</a:t>
            </a:r>
            <a:r>
              <a:rPr lang="en-US" b="0" baseline="0">
                <a:latin typeface="Times New Roman" pitchFamily="18" charset="0"/>
              </a:rPr>
              <a:t> </a:t>
            </a:r>
            <a:r>
              <a:rPr lang="en-US" b="0" baseline="0">
                <a:latin typeface="Times New Roman" pitchFamily="18" charset="0"/>
                <a:cs typeface="Times New Roman" pitchFamily="18" charset="0"/>
              </a:rPr>
              <a:t>Let sin </a:t>
            </a:r>
            <a:r>
              <a:rPr lang="el-GR" b="0" i="1" baseline="0">
                <a:latin typeface="Times New Roman" pitchFamily="18" charset="0"/>
                <a:cs typeface="Times New Roman" pitchFamily="18" charset="0"/>
              </a:rPr>
              <a:t>θ</a:t>
            </a:r>
            <a:r>
              <a:rPr lang="en-US" b="0" baseline="0">
                <a:latin typeface="Times New Roman" pitchFamily="18" charset="0"/>
                <a:cs typeface="Times New Roman" pitchFamily="18" charset="0"/>
              </a:rPr>
              <a:t> be </a:t>
            </a:r>
            <a:r>
              <a:rPr lang="en-US" b="0" i="1" baseline="0">
                <a:latin typeface="Times New Roman" pitchFamily="18" charset="0"/>
                <a:cs typeface="Times New Roman" pitchFamily="18" charset="0"/>
              </a:rPr>
              <a:t>x</a:t>
            </a:r>
            <a:r>
              <a:rPr lang="en-US" b="0" baseline="0">
                <a:latin typeface="Times New Roman" pitchFamily="18" charset="0"/>
                <a:cs typeface="Times New Roman" pitchFamily="18" charset="0"/>
              </a:rPr>
              <a:t>, with 0 &lt; </a:t>
            </a:r>
            <a:r>
              <a:rPr lang="en-US" b="0" i="1" baseline="0">
                <a:latin typeface="Times New Roman" pitchFamily="18" charset="0"/>
                <a:cs typeface="Times New Roman" pitchFamily="18" charset="0"/>
              </a:rPr>
              <a:t>x</a:t>
            </a:r>
            <a:r>
              <a:rPr lang="en-US" b="0" baseline="0">
                <a:latin typeface="Times New Roman" pitchFamily="18" charset="0"/>
                <a:cs typeface="Times New Roman" pitchFamily="18" charset="0"/>
              </a:rPr>
              <a:t> ≤ 1.  If </a:t>
            </a:r>
            <a:r>
              <a:rPr lang="en-US" b="0" i="1" baseline="0">
                <a:latin typeface="Times New Roman" pitchFamily="18" charset="0"/>
                <a:cs typeface="Times New Roman" pitchFamily="18" charset="0"/>
              </a:rPr>
              <a:t>x</a:t>
            </a:r>
            <a:r>
              <a:rPr lang="en-US" b="0" baseline="0">
                <a:latin typeface="Times New Roman" pitchFamily="18" charset="0"/>
                <a:cs typeface="Times New Roman" pitchFamily="18" charset="0"/>
              </a:rPr>
              <a:t> ≠ 1, then </a:t>
            </a:r>
            <a:r>
              <a:rPr lang="el-GR" b="0" i="1" baseline="0">
                <a:latin typeface="Times New Roman" pitchFamily="18" charset="0"/>
                <a:cs typeface="Times New Roman" pitchFamily="18" charset="0"/>
              </a:rPr>
              <a:t>θ</a:t>
            </a:r>
            <a:r>
              <a:rPr lang="en-US" b="0" baseline="0">
                <a:latin typeface="Times New Roman" pitchFamily="18" charset="0"/>
                <a:cs typeface="Times New Roman" pitchFamily="18" charset="0"/>
              </a:rPr>
              <a:t> has two possible values: 	</a:t>
            </a:r>
            <a:r>
              <a:rPr lang="en-US" baseline="0">
                <a:latin typeface="Times New Roman" pitchFamily="18" charset="0"/>
                <a:cs typeface="Times New Roman" pitchFamily="18" charset="0"/>
              </a:rPr>
              <a:t>(i)  </a:t>
            </a:r>
            <a:r>
              <a:rPr lang="el-GR" b="0" i="1" baseline="0">
                <a:latin typeface="Times New Roman" pitchFamily="18" charset="0"/>
                <a:cs typeface="Times New Roman" pitchFamily="18" charset="0"/>
              </a:rPr>
              <a:t>θ</a:t>
            </a:r>
            <a:r>
              <a:rPr lang="en-US" b="0" baseline="-25000">
                <a:latin typeface="Times New Roman" pitchFamily="18" charset="0"/>
                <a:cs typeface="Times New Roman" pitchFamily="18" charset="0"/>
              </a:rPr>
              <a:t>1</a:t>
            </a:r>
            <a:r>
              <a:rPr lang="en-US" b="0" baseline="0">
                <a:latin typeface="Times New Roman" pitchFamily="18" charset="0"/>
                <a:cs typeface="Times New Roman" pitchFamily="18" charset="0"/>
              </a:rPr>
              <a:t> = sin</a:t>
            </a:r>
            <a:r>
              <a:rPr lang="en-US" b="0">
                <a:latin typeface="Times New Roman" pitchFamily="18" charset="0"/>
                <a:cs typeface="Times New Roman" pitchFamily="18" charset="0"/>
              </a:rPr>
              <a:t>−1</a:t>
            </a:r>
            <a:r>
              <a:rPr lang="en-US" b="0" baseline="0">
                <a:latin typeface="Times New Roman" pitchFamily="18" charset="0"/>
                <a:cs typeface="Times New Roman" pitchFamily="18" charset="0"/>
              </a:rPr>
              <a:t> </a:t>
            </a:r>
            <a:r>
              <a:rPr lang="en-US" b="0" i="1" baseline="0">
                <a:latin typeface="Times New Roman" pitchFamily="18" charset="0"/>
                <a:cs typeface="Times New Roman" pitchFamily="18" charset="0"/>
              </a:rPr>
              <a:t>x</a:t>
            </a:r>
            <a:r>
              <a:rPr lang="en-US" b="0" baseline="0">
                <a:latin typeface="Times New Roman" pitchFamily="18" charset="0"/>
                <a:cs typeface="Times New Roman" pitchFamily="18" charset="0"/>
              </a:rPr>
              <a:t>, so 0 &lt; </a:t>
            </a:r>
            <a:r>
              <a:rPr lang="el-GR" b="0" i="1" baseline="0">
                <a:latin typeface="Times New Roman" pitchFamily="18" charset="0"/>
                <a:cs typeface="Times New Roman" pitchFamily="18" charset="0"/>
              </a:rPr>
              <a:t>θ</a:t>
            </a:r>
            <a:r>
              <a:rPr lang="en-US" b="0" baseline="-25000">
                <a:latin typeface="Times New Roman" pitchFamily="18" charset="0"/>
                <a:cs typeface="Times New Roman" pitchFamily="18" charset="0"/>
              </a:rPr>
              <a:t>1</a:t>
            </a:r>
            <a:r>
              <a:rPr lang="en-US" b="0" baseline="0">
                <a:latin typeface="Times New Roman" pitchFamily="18" charset="0"/>
                <a:cs typeface="Times New Roman" pitchFamily="18" charset="0"/>
              </a:rPr>
              <a:t> &lt; 90º</a:t>
            </a:r>
          </a:p>
          <a:p>
            <a:pPr>
              <a:spcBef>
                <a:spcPct val="50000"/>
              </a:spcBef>
            </a:pPr>
            <a:r>
              <a:rPr lang="en-US" b="0" baseline="0">
                <a:latin typeface="Times New Roman" pitchFamily="18" charset="0"/>
                <a:cs typeface="Times New Roman" pitchFamily="18" charset="0"/>
              </a:rPr>
              <a:t>			</a:t>
            </a:r>
            <a:r>
              <a:rPr lang="en-US" baseline="0">
                <a:latin typeface="Times New Roman" pitchFamily="18" charset="0"/>
                <a:cs typeface="Times New Roman" pitchFamily="18" charset="0"/>
              </a:rPr>
              <a:t>(ii) </a:t>
            </a:r>
            <a:r>
              <a:rPr lang="el-GR" b="0" i="1" baseline="0">
                <a:latin typeface="Times New Roman" pitchFamily="18" charset="0"/>
                <a:cs typeface="Times New Roman" pitchFamily="18" charset="0"/>
              </a:rPr>
              <a:t>θ</a:t>
            </a:r>
            <a:r>
              <a:rPr lang="en-US" b="0" baseline="-25000">
                <a:latin typeface="Times New Roman" pitchFamily="18" charset="0"/>
                <a:cs typeface="Times New Roman" pitchFamily="18" charset="0"/>
              </a:rPr>
              <a:t>2</a:t>
            </a:r>
            <a:r>
              <a:rPr lang="en-US" b="0" baseline="0">
                <a:latin typeface="Times New Roman" pitchFamily="18" charset="0"/>
                <a:cs typeface="Times New Roman" pitchFamily="18" charset="0"/>
              </a:rPr>
              <a:t> = 180º − sin</a:t>
            </a:r>
            <a:r>
              <a:rPr lang="en-US" b="0">
                <a:latin typeface="Times New Roman" pitchFamily="18" charset="0"/>
                <a:cs typeface="Times New Roman" pitchFamily="18" charset="0"/>
              </a:rPr>
              <a:t>−1</a:t>
            </a:r>
            <a:r>
              <a:rPr lang="en-US" b="0" baseline="0">
                <a:latin typeface="Times New Roman" pitchFamily="18" charset="0"/>
                <a:cs typeface="Times New Roman" pitchFamily="18" charset="0"/>
              </a:rPr>
              <a:t> </a:t>
            </a:r>
            <a:r>
              <a:rPr lang="en-US" b="0" i="1" baseline="0">
                <a:latin typeface="Times New Roman" pitchFamily="18" charset="0"/>
                <a:cs typeface="Times New Roman" pitchFamily="18" charset="0"/>
              </a:rPr>
              <a:t>x</a:t>
            </a:r>
            <a:r>
              <a:rPr lang="en-US" b="0" baseline="0">
                <a:latin typeface="Times New Roman" pitchFamily="18" charset="0"/>
                <a:cs typeface="Times New Roman" pitchFamily="18" charset="0"/>
              </a:rPr>
              <a:t>.</a:t>
            </a:r>
            <a:endParaRPr lang="en-US" b="0" i="1" baseline="0">
              <a:latin typeface="Times New Roman" pitchFamily="18" charset="0"/>
              <a:cs typeface="Times New Roman" pitchFamily="18" charset="0"/>
            </a:endParaRPr>
          </a:p>
        </p:txBody>
      </p:sp>
      <p:sp>
        <p:nvSpPr>
          <p:cNvPr id="1636357" name="Text Box 5"/>
          <p:cNvSpPr txBox="1">
            <a:spLocks noChangeArrowheads="1"/>
          </p:cNvSpPr>
          <p:nvPr/>
        </p:nvSpPr>
        <p:spPr bwMode="auto">
          <a:xfrm>
            <a:off x="609600" y="3276600"/>
            <a:ext cx="8077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EXAMPLE</a:t>
            </a:r>
            <a:r>
              <a:rPr lang="en-US" baseline="0">
                <a:latin typeface="Times New Roman" pitchFamily="18" charset="0"/>
              </a:rPr>
              <a:t> </a:t>
            </a:r>
            <a:r>
              <a:rPr lang="en-US" b="0" i="1" baseline="0">
                <a:latin typeface="Times New Roman" pitchFamily="18" charset="0"/>
              </a:rPr>
              <a:t>Solve triangle ABC with B = </a:t>
            </a:r>
            <a:r>
              <a:rPr lang="en-US" b="0" baseline="0">
                <a:latin typeface="Times New Roman" pitchFamily="18" charset="0"/>
              </a:rPr>
              <a:t>32</a:t>
            </a:r>
            <a:r>
              <a:rPr lang="en-US" b="0" baseline="0">
                <a:latin typeface="Times New Roman" pitchFamily="18" charset="0"/>
                <a:cs typeface="Times New Roman" pitchFamily="18" charset="0"/>
              </a:rPr>
              <a:t>º</a:t>
            </a:r>
            <a:r>
              <a:rPr lang="en-US" b="0" i="1" baseline="0">
                <a:latin typeface="Times New Roman" pitchFamily="18" charset="0"/>
                <a:cs typeface="Times New Roman" pitchFamily="18" charset="0"/>
              </a:rPr>
              <a:t>, b = </a:t>
            </a:r>
            <a:r>
              <a:rPr lang="en-US" b="0" baseline="0">
                <a:latin typeface="Times New Roman" pitchFamily="18" charset="0"/>
                <a:cs typeface="Times New Roman" pitchFamily="18" charset="0"/>
              </a:rPr>
              <a:t>100</a:t>
            </a:r>
            <a:r>
              <a:rPr lang="en-US" b="0" i="1" baseline="0">
                <a:latin typeface="Times New Roman" pitchFamily="18" charset="0"/>
              </a:rPr>
              <a:t> feet, and c</a:t>
            </a:r>
            <a:r>
              <a:rPr lang="en-US" b="0" i="1" baseline="0">
                <a:latin typeface="Times New Roman" pitchFamily="18" charset="0"/>
                <a:cs typeface="Times New Roman" pitchFamily="18" charset="0"/>
              </a:rPr>
              <a:t> </a:t>
            </a:r>
            <a:r>
              <a:rPr lang="en-US" b="0" i="1" baseline="0">
                <a:latin typeface="Times New Roman" pitchFamily="18" charset="0"/>
              </a:rPr>
              <a:t>=</a:t>
            </a:r>
            <a:r>
              <a:rPr lang="en-US" b="0" i="1" baseline="0">
                <a:latin typeface="Times New Roman" pitchFamily="18" charset="0"/>
                <a:cs typeface="Times New Roman" pitchFamily="18" charset="0"/>
              </a:rPr>
              <a:t> </a:t>
            </a:r>
            <a:r>
              <a:rPr lang="en-US" b="0" baseline="0">
                <a:latin typeface="Times New Roman" pitchFamily="18" charset="0"/>
              </a:rPr>
              <a:t>150 </a:t>
            </a:r>
            <a:r>
              <a:rPr lang="en-US" b="0" i="1" baseline="0">
                <a:latin typeface="Times New Roman" pitchFamily="18" charset="0"/>
              </a:rPr>
              <a:t>feet</a:t>
            </a:r>
            <a:r>
              <a:rPr lang="en-US" b="0" i="1" baseline="0">
                <a:latin typeface="Times New Roman" pitchFamily="18" charset="0"/>
                <a:cs typeface="Times New Roman" pitchFamily="18" charset="0"/>
              </a:rPr>
              <a:t>.  </a:t>
            </a:r>
            <a:r>
              <a:rPr lang="en-US" b="0" i="1" baseline="0">
                <a:latin typeface="Times New Roman" pitchFamily="18" charset="0"/>
              </a:rPr>
              <a:t>Round each answer to the nearest tenth.</a:t>
            </a:r>
          </a:p>
        </p:txBody>
      </p:sp>
      <p:pic>
        <p:nvPicPr>
          <p:cNvPr id="3594248" name="Picture 8"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1750" y="4953000"/>
            <a:ext cx="4000500" cy="9906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 Box 5"/>
          <p:cNvSpPr txBox="1">
            <a:spLocks noChangeArrowheads="1"/>
          </p:cNvSpPr>
          <p:nvPr/>
        </p:nvSpPr>
        <p:spPr bwMode="auto">
          <a:xfrm>
            <a:off x="2057400" y="4495800"/>
            <a:ext cx="5029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latin typeface="Times New Roman" pitchFamily="18" charset="0"/>
              </a:rPr>
              <a:t>4.</a:t>
            </a:r>
            <a:r>
              <a:rPr lang="en-US" b="0" baseline="0">
                <a:latin typeface="Times New Roman" pitchFamily="18" charset="0"/>
              </a:rPr>
              <a:t>   There are two possible values of </a:t>
            </a:r>
            <a:r>
              <a:rPr lang="en-US" b="0" i="1" baseline="0">
                <a:latin typeface="Times New Roman" pitchFamily="18" charset="0"/>
              </a:rPr>
              <a:t>C</a:t>
            </a:r>
            <a:r>
              <a:rPr lang="en-US" b="0" baseline="0">
                <a:latin typeface="Times New Roman" pitchFamily="18" charset="0"/>
              </a:rPr>
              <a:t>:</a:t>
            </a:r>
            <a:endParaRPr lang="en-US" b="0" baseline="0">
              <a:latin typeface="Times New Roman" pitchFamily="18" charset="0"/>
              <a:cs typeface="Times New Roman" pitchFamily="18" charset="0"/>
            </a:endParaRPr>
          </a:p>
        </p:txBody>
      </p:sp>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1"/>
          <p:cNvSpPr>
            <a:spLocks noGrp="1"/>
          </p:cNvSpPr>
          <p:nvPr>
            <p:ph type="sldNum" sz="quarter" idx="10"/>
          </p:nvPr>
        </p:nvSpPr>
        <p:spPr/>
        <p:txBody>
          <a:bodyPr/>
          <a:lstStyle/>
          <a:p>
            <a:fld id="{C731D616-6D35-4131-B64F-FA78041A11E9}" type="slidenum">
              <a:rPr lang="en-US"/>
              <a:pPr/>
              <a:t>23</a:t>
            </a:fld>
            <a:endParaRPr lang="en-CA"/>
          </a:p>
        </p:txBody>
      </p:sp>
      <p:sp>
        <p:nvSpPr>
          <p:cNvPr id="11" name="Footer Placeholder 2"/>
          <p:cNvSpPr>
            <a:spLocks noGrp="1"/>
          </p:cNvSpPr>
          <p:nvPr>
            <p:ph type="ftr" sz="quarter" idx="11"/>
          </p:nvPr>
        </p:nvSpPr>
        <p:spPr/>
        <p:txBody>
          <a:bodyPr/>
          <a:lstStyle/>
          <a:p>
            <a:r>
              <a:rPr lang="en-US"/>
              <a:t>© 2010 Pearson Education, Inc.  All rights reserved</a:t>
            </a:r>
          </a:p>
        </p:txBody>
      </p:sp>
      <p:sp>
        <p:nvSpPr>
          <p:cNvPr id="3596290" name="Slide Number Placeholder 5"/>
          <p:cNvSpPr txBox="1">
            <a:spLocks noGrp="1"/>
          </p:cNvSpPr>
          <p:nvPr/>
        </p:nvSpPr>
        <p:spPr bwMode="auto">
          <a:xfrm>
            <a:off x="72390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D7A84824-62D9-40C5-A9B2-AD90597455D5}" type="slidenum">
              <a:rPr lang="en-US" sz="1200" baseline="0">
                <a:solidFill>
                  <a:srgbClr val="007DB7"/>
                </a:solidFill>
              </a:rPr>
              <a:pPr algn="r"/>
              <a:t>23</a:t>
            </a:fld>
            <a:endParaRPr lang="en-CA" sz="1200" baseline="0">
              <a:solidFill>
                <a:srgbClr val="007DB7"/>
              </a:solidFill>
            </a:endParaRPr>
          </a:p>
        </p:txBody>
      </p:sp>
      <p:sp>
        <p:nvSpPr>
          <p:cNvPr id="3596291" name="Footer Placeholder 6"/>
          <p:cNvSpPr txBox="1">
            <a:spLocks noGrp="1"/>
          </p:cNvSpPr>
          <p:nvPr/>
        </p:nvSpPr>
        <p:spPr bwMode="auto">
          <a:xfrm>
            <a:off x="2286000" y="6397625"/>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ctr"/>
            <a:r>
              <a:rPr lang="en-US" sz="900" b="0" baseline="0"/>
              <a:t>© 2010 Pearson Education, Inc.  All rights reserved</a:t>
            </a:r>
          </a:p>
        </p:txBody>
      </p:sp>
      <p:sp>
        <p:nvSpPr>
          <p:cNvPr id="3596292" name="Rectangle 2"/>
          <p:cNvSpPr>
            <a:spLocks noChangeArrowheads="1"/>
          </p:cNvSpPr>
          <p:nvPr/>
        </p:nvSpPr>
        <p:spPr bwMode="auto">
          <a:xfrm>
            <a:off x="609600" y="379413"/>
            <a:ext cx="2209800" cy="533400"/>
          </a:xfrm>
          <a:prstGeom prst="rect">
            <a:avLst/>
          </a:prstGeom>
          <a:solidFill>
            <a:srgbClr val="C8225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b="0" baseline="0">
                <a:solidFill>
                  <a:schemeClr val="bg1"/>
                </a:solidFill>
              </a:rPr>
              <a:t>EXAMPLE 3</a:t>
            </a:r>
          </a:p>
        </p:txBody>
      </p:sp>
      <p:sp>
        <p:nvSpPr>
          <p:cNvPr id="3596293" name="Rectangle 3"/>
          <p:cNvSpPr>
            <a:spLocks noChangeArrowheads="1"/>
          </p:cNvSpPr>
          <p:nvPr/>
        </p:nvSpPr>
        <p:spPr bwMode="auto">
          <a:xfrm>
            <a:off x="2817813" y="381000"/>
            <a:ext cx="5868987"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007DB7"/>
                </a:solidFill>
              </a14:hiddenFill>
            </a:ext>
          </a:extLst>
        </p:spPr>
        <p:txBody>
          <a:bodyPr anchor="ctr"/>
          <a:lstStyle/>
          <a:p>
            <a:r>
              <a:rPr lang="en-US" b="0" baseline="0"/>
              <a:t>Solving the SSA Triangles</a:t>
            </a:r>
          </a:p>
        </p:txBody>
      </p:sp>
      <p:sp>
        <p:nvSpPr>
          <p:cNvPr id="3596294" name="Text Box 4"/>
          <p:cNvSpPr txBox="1">
            <a:spLocks noChangeArrowheads="1"/>
          </p:cNvSpPr>
          <p:nvPr/>
        </p:nvSpPr>
        <p:spPr bwMode="auto">
          <a:xfrm>
            <a:off x="609600" y="990600"/>
            <a:ext cx="8077200" cy="2514600"/>
          </a:xfrm>
          <a:prstGeom prst="rect">
            <a:avLst/>
          </a:prstGeom>
          <a:solidFill>
            <a:srgbClr val="FAF2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865188" indent="-285750">
              <a:defRPr sz="2400">
                <a:solidFill>
                  <a:schemeClr val="tx1"/>
                </a:solidFill>
                <a:latin typeface="Arial" charset="0"/>
              </a:defRPr>
            </a:lvl2pPr>
            <a:lvl3pPr marL="1208088"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OBJECTIVE</a:t>
            </a:r>
            <a:r>
              <a:rPr lang="en-US" baseline="0">
                <a:latin typeface="Times New Roman" pitchFamily="18" charset="0"/>
              </a:rPr>
              <a:t> </a:t>
            </a:r>
            <a:r>
              <a:rPr lang="en-US" b="0" i="1" baseline="0">
                <a:latin typeface="Times New Roman" pitchFamily="18" charset="0"/>
              </a:rPr>
              <a:t>Solve a triangle if two sides and an angle opposite one of them is given.</a:t>
            </a:r>
          </a:p>
          <a:p>
            <a:pPr>
              <a:spcBef>
                <a:spcPct val="50000"/>
              </a:spcBef>
            </a:pPr>
            <a:r>
              <a:rPr lang="en-US" baseline="0">
                <a:latin typeface="Times New Roman" pitchFamily="18" charset="0"/>
              </a:rPr>
              <a:t>Step 5</a:t>
            </a:r>
            <a:r>
              <a:rPr lang="en-US" b="0" baseline="0">
                <a:latin typeface="Times New Roman" pitchFamily="18" charset="0"/>
              </a:rPr>
              <a:t> </a:t>
            </a:r>
            <a:r>
              <a:rPr lang="en-US" b="0" baseline="0">
                <a:latin typeface="Times New Roman" pitchFamily="18" charset="0"/>
                <a:cs typeface="Times New Roman" pitchFamily="18" charset="0"/>
              </a:rPr>
              <a:t>If </a:t>
            </a:r>
            <a:r>
              <a:rPr lang="en-US" b="0" i="1" baseline="0">
                <a:latin typeface="Times New Roman" pitchFamily="18" charset="0"/>
                <a:cs typeface="Times New Roman" pitchFamily="18" charset="0"/>
              </a:rPr>
              <a:t>x</a:t>
            </a:r>
            <a:r>
              <a:rPr lang="en-US" b="0" baseline="0">
                <a:latin typeface="Times New Roman" pitchFamily="18" charset="0"/>
                <a:cs typeface="Times New Roman" pitchFamily="18" charset="0"/>
              </a:rPr>
              <a:t> ≠ 1 with (</a:t>
            </a:r>
            <a:r>
              <a:rPr lang="en-US" b="0" baseline="0">
                <a:solidFill>
                  <a:srgbClr val="EC008D"/>
                </a:solidFill>
                <a:latin typeface="Times New Roman" pitchFamily="18" charset="0"/>
                <a:cs typeface="Times New Roman" pitchFamily="18" charset="0"/>
              </a:rPr>
              <a:t>known angle</a:t>
            </a:r>
            <a:r>
              <a:rPr lang="en-US" b="0" baseline="0">
                <a:latin typeface="Times New Roman" pitchFamily="18" charset="0"/>
                <a:cs typeface="Times New Roman" pitchFamily="18" charset="0"/>
              </a:rPr>
              <a:t>) + </a:t>
            </a:r>
            <a:r>
              <a:rPr lang="el-GR" b="0" i="1" baseline="0">
                <a:latin typeface="Times New Roman" pitchFamily="18" charset="0"/>
                <a:cs typeface="Times New Roman" pitchFamily="18" charset="0"/>
              </a:rPr>
              <a:t>θ</a:t>
            </a:r>
            <a:r>
              <a:rPr lang="en-US" b="0" baseline="-25000">
                <a:latin typeface="Times New Roman" pitchFamily="18" charset="0"/>
                <a:cs typeface="Times New Roman" pitchFamily="18" charset="0"/>
              </a:rPr>
              <a:t>1</a:t>
            </a:r>
            <a:r>
              <a:rPr lang="en-US" b="0" baseline="0">
                <a:latin typeface="Times New Roman" pitchFamily="18" charset="0"/>
                <a:cs typeface="Times New Roman" pitchFamily="18" charset="0"/>
              </a:rPr>
              <a:t> &lt; 180º and (</a:t>
            </a:r>
            <a:r>
              <a:rPr lang="en-US" b="0" baseline="0">
                <a:solidFill>
                  <a:srgbClr val="EC008D"/>
                </a:solidFill>
                <a:latin typeface="Times New Roman" pitchFamily="18" charset="0"/>
                <a:cs typeface="Times New Roman" pitchFamily="18" charset="0"/>
              </a:rPr>
              <a:t>known angle</a:t>
            </a:r>
            <a:r>
              <a:rPr lang="en-US" b="0" baseline="0">
                <a:latin typeface="Times New Roman" pitchFamily="18" charset="0"/>
                <a:cs typeface="Times New Roman" pitchFamily="18" charset="0"/>
              </a:rPr>
              <a:t>) + </a:t>
            </a:r>
            <a:r>
              <a:rPr lang="el-GR" b="0" i="1" baseline="0">
                <a:latin typeface="Times New Roman" pitchFamily="18" charset="0"/>
                <a:cs typeface="Times New Roman" pitchFamily="18" charset="0"/>
              </a:rPr>
              <a:t>θ</a:t>
            </a:r>
            <a:r>
              <a:rPr lang="en-US" b="0" baseline="-25000">
                <a:latin typeface="Times New Roman" pitchFamily="18" charset="0"/>
                <a:cs typeface="Times New Roman" pitchFamily="18" charset="0"/>
              </a:rPr>
              <a:t>2</a:t>
            </a:r>
            <a:r>
              <a:rPr lang="en-US" b="0" baseline="0">
                <a:latin typeface="Times New Roman" pitchFamily="18" charset="0"/>
                <a:cs typeface="Times New Roman" pitchFamily="18" charset="0"/>
              </a:rPr>
              <a:t> &lt; 180º, then there are two triangles. Otherwise, there is only one triangle, and if </a:t>
            </a:r>
            <a:r>
              <a:rPr lang="en-US" b="0" i="1" baseline="0">
                <a:latin typeface="Times New Roman" pitchFamily="18" charset="0"/>
                <a:cs typeface="Times New Roman" pitchFamily="18" charset="0"/>
              </a:rPr>
              <a:t>x</a:t>
            </a:r>
            <a:r>
              <a:rPr lang="en-US" b="0" baseline="0">
                <a:latin typeface="Times New Roman" pitchFamily="18" charset="0"/>
                <a:cs typeface="Times New Roman" pitchFamily="18" charset="0"/>
              </a:rPr>
              <a:t> = 1, it is a right triangle</a:t>
            </a:r>
          </a:p>
        </p:txBody>
      </p:sp>
      <p:sp>
        <p:nvSpPr>
          <p:cNvPr id="1636357" name="Text Box 5"/>
          <p:cNvSpPr txBox="1">
            <a:spLocks noChangeArrowheads="1"/>
          </p:cNvSpPr>
          <p:nvPr/>
        </p:nvSpPr>
        <p:spPr bwMode="auto">
          <a:xfrm>
            <a:off x="609600" y="3581400"/>
            <a:ext cx="8077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EXAMPLE</a:t>
            </a:r>
            <a:r>
              <a:rPr lang="en-US" baseline="0">
                <a:latin typeface="Times New Roman" pitchFamily="18" charset="0"/>
              </a:rPr>
              <a:t> </a:t>
            </a:r>
            <a:r>
              <a:rPr lang="en-US" b="0" i="1" baseline="0">
                <a:latin typeface="Times New Roman" pitchFamily="18" charset="0"/>
              </a:rPr>
              <a:t>Solve triangle ABC with B = </a:t>
            </a:r>
            <a:r>
              <a:rPr lang="en-US" b="0" baseline="0">
                <a:latin typeface="Times New Roman" pitchFamily="18" charset="0"/>
              </a:rPr>
              <a:t>32</a:t>
            </a:r>
            <a:r>
              <a:rPr lang="en-US" b="0" baseline="0">
                <a:latin typeface="Times New Roman" pitchFamily="18" charset="0"/>
                <a:cs typeface="Times New Roman" pitchFamily="18" charset="0"/>
              </a:rPr>
              <a:t>º</a:t>
            </a:r>
            <a:r>
              <a:rPr lang="en-US" b="0" i="1" baseline="0">
                <a:latin typeface="Times New Roman" pitchFamily="18" charset="0"/>
                <a:cs typeface="Times New Roman" pitchFamily="18" charset="0"/>
              </a:rPr>
              <a:t>, b = </a:t>
            </a:r>
            <a:r>
              <a:rPr lang="en-US" b="0" baseline="0">
                <a:latin typeface="Times New Roman" pitchFamily="18" charset="0"/>
                <a:cs typeface="Times New Roman" pitchFamily="18" charset="0"/>
              </a:rPr>
              <a:t>100</a:t>
            </a:r>
            <a:r>
              <a:rPr lang="en-US" b="0" i="1" baseline="0">
                <a:latin typeface="Times New Roman" pitchFamily="18" charset="0"/>
              </a:rPr>
              <a:t> feet, and c</a:t>
            </a:r>
            <a:r>
              <a:rPr lang="en-US" b="0" i="1" baseline="0">
                <a:latin typeface="Times New Roman" pitchFamily="18" charset="0"/>
                <a:cs typeface="Times New Roman" pitchFamily="18" charset="0"/>
              </a:rPr>
              <a:t> </a:t>
            </a:r>
            <a:r>
              <a:rPr lang="en-US" b="0" i="1" baseline="0">
                <a:latin typeface="Times New Roman" pitchFamily="18" charset="0"/>
              </a:rPr>
              <a:t>=</a:t>
            </a:r>
            <a:r>
              <a:rPr lang="en-US" b="0" i="1" baseline="0">
                <a:latin typeface="Times New Roman" pitchFamily="18" charset="0"/>
                <a:cs typeface="Times New Roman" pitchFamily="18" charset="0"/>
              </a:rPr>
              <a:t> </a:t>
            </a:r>
            <a:r>
              <a:rPr lang="en-US" b="0" baseline="0">
                <a:latin typeface="Times New Roman" pitchFamily="18" charset="0"/>
              </a:rPr>
              <a:t>150 </a:t>
            </a:r>
            <a:r>
              <a:rPr lang="en-US" b="0" i="1" baseline="0">
                <a:latin typeface="Times New Roman" pitchFamily="18" charset="0"/>
              </a:rPr>
              <a:t>feet</a:t>
            </a:r>
            <a:r>
              <a:rPr lang="en-US" b="0" i="1" baseline="0">
                <a:latin typeface="Times New Roman" pitchFamily="18" charset="0"/>
                <a:cs typeface="Times New Roman" pitchFamily="18" charset="0"/>
              </a:rPr>
              <a:t>.  </a:t>
            </a:r>
            <a:r>
              <a:rPr lang="en-US" b="0" i="1" baseline="0">
                <a:latin typeface="Times New Roman" pitchFamily="18" charset="0"/>
              </a:rPr>
              <a:t>Round each answer to the nearest tenth.</a:t>
            </a:r>
          </a:p>
        </p:txBody>
      </p:sp>
      <p:pic>
        <p:nvPicPr>
          <p:cNvPr id="3596296" name="Picture 8"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0638" y="4724400"/>
            <a:ext cx="6562725" cy="80962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 Box 5"/>
          <p:cNvSpPr txBox="1">
            <a:spLocks noChangeArrowheads="1"/>
          </p:cNvSpPr>
          <p:nvPr/>
        </p:nvSpPr>
        <p:spPr bwMode="auto">
          <a:xfrm>
            <a:off x="1219200" y="5638800"/>
            <a:ext cx="678656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0" baseline="0">
                <a:latin typeface="Times New Roman" pitchFamily="18" charset="0"/>
              </a:rPr>
              <a:t>We have two triangles with the given measurements.</a:t>
            </a:r>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1"/>
          <p:cNvSpPr>
            <a:spLocks noGrp="1"/>
          </p:cNvSpPr>
          <p:nvPr>
            <p:ph type="sldNum" sz="quarter" idx="10"/>
          </p:nvPr>
        </p:nvSpPr>
        <p:spPr/>
        <p:txBody>
          <a:bodyPr/>
          <a:lstStyle/>
          <a:p>
            <a:fld id="{173B315F-CD1B-4488-8995-947041E08CA1}" type="slidenum">
              <a:rPr lang="en-US"/>
              <a:pPr/>
              <a:t>24</a:t>
            </a:fld>
            <a:endParaRPr lang="en-CA"/>
          </a:p>
        </p:txBody>
      </p:sp>
      <p:sp>
        <p:nvSpPr>
          <p:cNvPr id="10" name="Footer Placeholder 2"/>
          <p:cNvSpPr>
            <a:spLocks noGrp="1"/>
          </p:cNvSpPr>
          <p:nvPr>
            <p:ph type="ftr" sz="quarter" idx="11"/>
          </p:nvPr>
        </p:nvSpPr>
        <p:spPr/>
        <p:txBody>
          <a:bodyPr/>
          <a:lstStyle/>
          <a:p>
            <a:r>
              <a:rPr lang="en-US"/>
              <a:t>© 2010 Pearson Education, Inc.  All rights reserved</a:t>
            </a:r>
          </a:p>
        </p:txBody>
      </p:sp>
      <p:sp>
        <p:nvSpPr>
          <p:cNvPr id="3598338" name="Slide Number Placeholder 5"/>
          <p:cNvSpPr txBox="1">
            <a:spLocks noGrp="1"/>
          </p:cNvSpPr>
          <p:nvPr/>
        </p:nvSpPr>
        <p:spPr bwMode="auto">
          <a:xfrm>
            <a:off x="72390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6D07333F-CFB6-46F7-8665-9C9D57F05265}" type="slidenum">
              <a:rPr lang="en-US" sz="1200" baseline="0">
                <a:solidFill>
                  <a:srgbClr val="007DB7"/>
                </a:solidFill>
              </a:rPr>
              <a:pPr algn="r"/>
              <a:t>24</a:t>
            </a:fld>
            <a:endParaRPr lang="en-CA" sz="1200" baseline="0">
              <a:solidFill>
                <a:srgbClr val="007DB7"/>
              </a:solidFill>
            </a:endParaRPr>
          </a:p>
        </p:txBody>
      </p:sp>
      <p:sp>
        <p:nvSpPr>
          <p:cNvPr id="3598339" name="Footer Placeholder 6"/>
          <p:cNvSpPr txBox="1">
            <a:spLocks noGrp="1"/>
          </p:cNvSpPr>
          <p:nvPr/>
        </p:nvSpPr>
        <p:spPr bwMode="auto">
          <a:xfrm>
            <a:off x="2286000" y="6397625"/>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ctr"/>
            <a:r>
              <a:rPr lang="en-US" sz="900" b="0" baseline="0"/>
              <a:t>© 2010 Pearson Education, Inc.  All rights reserved</a:t>
            </a:r>
          </a:p>
        </p:txBody>
      </p:sp>
      <p:sp>
        <p:nvSpPr>
          <p:cNvPr id="3598340" name="Rectangle 2"/>
          <p:cNvSpPr>
            <a:spLocks noChangeArrowheads="1"/>
          </p:cNvSpPr>
          <p:nvPr/>
        </p:nvSpPr>
        <p:spPr bwMode="auto">
          <a:xfrm>
            <a:off x="609600" y="379413"/>
            <a:ext cx="2209800" cy="533400"/>
          </a:xfrm>
          <a:prstGeom prst="rect">
            <a:avLst/>
          </a:prstGeom>
          <a:solidFill>
            <a:srgbClr val="C8225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b="0" baseline="0">
                <a:solidFill>
                  <a:schemeClr val="bg1"/>
                </a:solidFill>
              </a:rPr>
              <a:t>EXAMPLE 3</a:t>
            </a:r>
          </a:p>
        </p:txBody>
      </p:sp>
      <p:sp>
        <p:nvSpPr>
          <p:cNvPr id="3598341" name="Rectangle 3"/>
          <p:cNvSpPr>
            <a:spLocks noChangeArrowheads="1"/>
          </p:cNvSpPr>
          <p:nvPr/>
        </p:nvSpPr>
        <p:spPr bwMode="auto">
          <a:xfrm>
            <a:off x="2817813" y="381000"/>
            <a:ext cx="5868987"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007DB7"/>
                </a:solidFill>
              </a14:hiddenFill>
            </a:ext>
          </a:extLst>
        </p:spPr>
        <p:txBody>
          <a:bodyPr anchor="ctr"/>
          <a:lstStyle/>
          <a:p>
            <a:r>
              <a:rPr lang="en-US" b="0" baseline="0"/>
              <a:t>Solving the SSA Triangles</a:t>
            </a:r>
          </a:p>
        </p:txBody>
      </p:sp>
      <p:sp>
        <p:nvSpPr>
          <p:cNvPr id="3598342" name="Text Box 4"/>
          <p:cNvSpPr txBox="1">
            <a:spLocks noChangeArrowheads="1"/>
          </p:cNvSpPr>
          <p:nvPr/>
        </p:nvSpPr>
        <p:spPr bwMode="auto">
          <a:xfrm>
            <a:off x="609600" y="990600"/>
            <a:ext cx="8077200" cy="2209800"/>
          </a:xfrm>
          <a:prstGeom prst="rect">
            <a:avLst/>
          </a:prstGeom>
          <a:solidFill>
            <a:srgbClr val="FAF2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865188" indent="-285750">
              <a:defRPr sz="2400">
                <a:solidFill>
                  <a:schemeClr val="tx1"/>
                </a:solidFill>
                <a:latin typeface="Arial" charset="0"/>
              </a:defRPr>
            </a:lvl2pPr>
            <a:lvl3pPr marL="1208088"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OBJECTIVE</a:t>
            </a:r>
            <a:r>
              <a:rPr lang="en-US" baseline="0">
                <a:latin typeface="Times New Roman" pitchFamily="18" charset="0"/>
              </a:rPr>
              <a:t> </a:t>
            </a:r>
            <a:r>
              <a:rPr lang="en-US" b="0" i="1" baseline="0">
                <a:latin typeface="Times New Roman" pitchFamily="18" charset="0"/>
              </a:rPr>
              <a:t>Solve a triangle if two sides and an angle opposite one of them is given.</a:t>
            </a:r>
          </a:p>
          <a:p>
            <a:pPr>
              <a:spcBef>
                <a:spcPct val="50000"/>
              </a:spcBef>
            </a:pPr>
            <a:r>
              <a:rPr lang="en-US" baseline="0">
                <a:latin typeface="Times New Roman" pitchFamily="18" charset="0"/>
              </a:rPr>
              <a:t>Step 6</a:t>
            </a:r>
            <a:r>
              <a:rPr lang="en-US" b="0" baseline="0">
                <a:latin typeface="Times New Roman" pitchFamily="18" charset="0"/>
              </a:rPr>
              <a:t> </a:t>
            </a:r>
            <a:r>
              <a:rPr lang="en-US" b="0" baseline="0">
                <a:latin typeface="Times New Roman" pitchFamily="18" charset="0"/>
                <a:cs typeface="Times New Roman" pitchFamily="18" charset="0"/>
              </a:rPr>
              <a:t>Find the third angle of the triangle(s).</a:t>
            </a:r>
          </a:p>
        </p:txBody>
      </p:sp>
      <p:sp>
        <p:nvSpPr>
          <p:cNvPr id="1636357" name="Text Box 5"/>
          <p:cNvSpPr txBox="1">
            <a:spLocks noChangeArrowheads="1"/>
          </p:cNvSpPr>
          <p:nvPr/>
        </p:nvSpPr>
        <p:spPr bwMode="auto">
          <a:xfrm>
            <a:off x="609600" y="3200400"/>
            <a:ext cx="8077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EXAMPLE</a:t>
            </a:r>
            <a:r>
              <a:rPr lang="en-US" baseline="0">
                <a:latin typeface="Times New Roman" pitchFamily="18" charset="0"/>
              </a:rPr>
              <a:t> </a:t>
            </a:r>
            <a:r>
              <a:rPr lang="en-US" b="0" i="1" baseline="0">
                <a:latin typeface="Times New Roman" pitchFamily="18" charset="0"/>
              </a:rPr>
              <a:t>Solve triangle ABC with B = </a:t>
            </a:r>
            <a:r>
              <a:rPr lang="en-US" b="0" baseline="0">
                <a:latin typeface="Times New Roman" pitchFamily="18" charset="0"/>
              </a:rPr>
              <a:t>32</a:t>
            </a:r>
            <a:r>
              <a:rPr lang="en-US" b="0" baseline="0">
                <a:latin typeface="Times New Roman" pitchFamily="18" charset="0"/>
                <a:cs typeface="Times New Roman" pitchFamily="18" charset="0"/>
              </a:rPr>
              <a:t>º</a:t>
            </a:r>
            <a:r>
              <a:rPr lang="en-US" b="0" i="1" baseline="0">
                <a:latin typeface="Times New Roman" pitchFamily="18" charset="0"/>
                <a:cs typeface="Times New Roman" pitchFamily="18" charset="0"/>
              </a:rPr>
              <a:t>, b = </a:t>
            </a:r>
            <a:r>
              <a:rPr lang="en-US" b="0" baseline="0">
                <a:latin typeface="Times New Roman" pitchFamily="18" charset="0"/>
                <a:cs typeface="Times New Roman" pitchFamily="18" charset="0"/>
              </a:rPr>
              <a:t>100</a:t>
            </a:r>
            <a:r>
              <a:rPr lang="en-US" b="0" i="1" baseline="0">
                <a:latin typeface="Times New Roman" pitchFamily="18" charset="0"/>
              </a:rPr>
              <a:t> feet, and c</a:t>
            </a:r>
            <a:r>
              <a:rPr lang="en-US" b="0" i="1" baseline="0">
                <a:latin typeface="Times New Roman" pitchFamily="18" charset="0"/>
                <a:cs typeface="Times New Roman" pitchFamily="18" charset="0"/>
              </a:rPr>
              <a:t> </a:t>
            </a:r>
            <a:r>
              <a:rPr lang="en-US" b="0" i="1" baseline="0">
                <a:latin typeface="Times New Roman" pitchFamily="18" charset="0"/>
              </a:rPr>
              <a:t>=</a:t>
            </a:r>
            <a:r>
              <a:rPr lang="en-US" b="0" i="1" baseline="0">
                <a:latin typeface="Times New Roman" pitchFamily="18" charset="0"/>
                <a:cs typeface="Times New Roman" pitchFamily="18" charset="0"/>
              </a:rPr>
              <a:t> </a:t>
            </a:r>
            <a:r>
              <a:rPr lang="en-US" b="0" baseline="0">
                <a:latin typeface="Times New Roman" pitchFamily="18" charset="0"/>
              </a:rPr>
              <a:t>150 </a:t>
            </a:r>
            <a:r>
              <a:rPr lang="en-US" b="0" i="1" baseline="0">
                <a:latin typeface="Times New Roman" pitchFamily="18" charset="0"/>
              </a:rPr>
              <a:t>feet</a:t>
            </a:r>
            <a:r>
              <a:rPr lang="en-US" b="0" i="1" baseline="0">
                <a:latin typeface="Times New Roman" pitchFamily="18" charset="0"/>
                <a:cs typeface="Times New Roman" pitchFamily="18" charset="0"/>
              </a:rPr>
              <a:t>.  </a:t>
            </a:r>
            <a:r>
              <a:rPr lang="en-US" b="0" i="1" baseline="0">
                <a:latin typeface="Times New Roman" pitchFamily="18" charset="0"/>
              </a:rPr>
              <a:t>Round each answer to the nearest tenth.</a:t>
            </a:r>
          </a:p>
        </p:txBody>
      </p:sp>
      <p:pic>
        <p:nvPicPr>
          <p:cNvPr id="3598344" name="Picture 8"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4495800"/>
            <a:ext cx="6057900" cy="92392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1"/>
          <p:cNvSpPr>
            <a:spLocks noGrp="1"/>
          </p:cNvSpPr>
          <p:nvPr>
            <p:ph type="sldNum" sz="quarter" idx="10"/>
          </p:nvPr>
        </p:nvSpPr>
        <p:spPr/>
        <p:txBody>
          <a:bodyPr/>
          <a:lstStyle/>
          <a:p>
            <a:fld id="{A17B644C-1A81-4386-BB08-3B37D694EF96}" type="slidenum">
              <a:rPr lang="en-US"/>
              <a:pPr/>
              <a:t>25</a:t>
            </a:fld>
            <a:endParaRPr lang="en-CA"/>
          </a:p>
        </p:txBody>
      </p:sp>
      <p:sp>
        <p:nvSpPr>
          <p:cNvPr id="11" name="Footer Placeholder 2"/>
          <p:cNvSpPr>
            <a:spLocks noGrp="1"/>
          </p:cNvSpPr>
          <p:nvPr>
            <p:ph type="ftr" sz="quarter" idx="11"/>
          </p:nvPr>
        </p:nvSpPr>
        <p:spPr/>
        <p:txBody>
          <a:bodyPr/>
          <a:lstStyle/>
          <a:p>
            <a:r>
              <a:rPr lang="en-US"/>
              <a:t>© 2010 Pearson Education, Inc.  All rights reserved</a:t>
            </a:r>
          </a:p>
        </p:txBody>
      </p:sp>
      <p:sp>
        <p:nvSpPr>
          <p:cNvPr id="3600386" name="Slide Number Placeholder 5"/>
          <p:cNvSpPr txBox="1">
            <a:spLocks noGrp="1"/>
          </p:cNvSpPr>
          <p:nvPr/>
        </p:nvSpPr>
        <p:spPr bwMode="auto">
          <a:xfrm>
            <a:off x="72390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9D224596-52B5-4AF1-96FA-3C25B4323274}" type="slidenum">
              <a:rPr lang="en-US" sz="1200" baseline="0">
                <a:solidFill>
                  <a:srgbClr val="007DB7"/>
                </a:solidFill>
              </a:rPr>
              <a:pPr algn="r"/>
              <a:t>25</a:t>
            </a:fld>
            <a:endParaRPr lang="en-CA" sz="1200" baseline="0">
              <a:solidFill>
                <a:srgbClr val="007DB7"/>
              </a:solidFill>
            </a:endParaRPr>
          </a:p>
        </p:txBody>
      </p:sp>
      <p:sp>
        <p:nvSpPr>
          <p:cNvPr id="3600387" name="Footer Placeholder 6"/>
          <p:cNvSpPr txBox="1">
            <a:spLocks noGrp="1"/>
          </p:cNvSpPr>
          <p:nvPr/>
        </p:nvSpPr>
        <p:spPr bwMode="auto">
          <a:xfrm>
            <a:off x="2286000" y="6397625"/>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ctr"/>
            <a:r>
              <a:rPr lang="en-US" sz="900" b="0" baseline="0"/>
              <a:t>© 2010 Pearson Education, Inc.  All rights reserved</a:t>
            </a:r>
          </a:p>
        </p:txBody>
      </p:sp>
      <p:sp>
        <p:nvSpPr>
          <p:cNvPr id="3600388" name="Rectangle 2"/>
          <p:cNvSpPr>
            <a:spLocks noChangeArrowheads="1"/>
          </p:cNvSpPr>
          <p:nvPr/>
        </p:nvSpPr>
        <p:spPr bwMode="auto">
          <a:xfrm>
            <a:off x="609600" y="379413"/>
            <a:ext cx="2209800" cy="533400"/>
          </a:xfrm>
          <a:prstGeom prst="rect">
            <a:avLst/>
          </a:prstGeom>
          <a:solidFill>
            <a:srgbClr val="C8225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b="0" baseline="0">
                <a:solidFill>
                  <a:schemeClr val="bg1"/>
                </a:solidFill>
              </a:rPr>
              <a:t>EXAMPLE 3</a:t>
            </a:r>
          </a:p>
        </p:txBody>
      </p:sp>
      <p:sp>
        <p:nvSpPr>
          <p:cNvPr id="3600389" name="Rectangle 3"/>
          <p:cNvSpPr>
            <a:spLocks noChangeArrowheads="1"/>
          </p:cNvSpPr>
          <p:nvPr/>
        </p:nvSpPr>
        <p:spPr bwMode="auto">
          <a:xfrm>
            <a:off x="2817813" y="381000"/>
            <a:ext cx="5868987"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007DB7"/>
                </a:solidFill>
              </a14:hiddenFill>
            </a:ext>
          </a:extLst>
        </p:spPr>
        <p:txBody>
          <a:bodyPr anchor="ctr"/>
          <a:lstStyle/>
          <a:p>
            <a:r>
              <a:rPr lang="en-US" b="0" baseline="0"/>
              <a:t>Solving the SSA Triangles</a:t>
            </a:r>
          </a:p>
        </p:txBody>
      </p:sp>
      <p:sp>
        <p:nvSpPr>
          <p:cNvPr id="3600390" name="Text Box 4"/>
          <p:cNvSpPr txBox="1">
            <a:spLocks noChangeArrowheads="1"/>
          </p:cNvSpPr>
          <p:nvPr/>
        </p:nvSpPr>
        <p:spPr bwMode="auto">
          <a:xfrm>
            <a:off x="609600" y="990600"/>
            <a:ext cx="8077200" cy="1447800"/>
          </a:xfrm>
          <a:prstGeom prst="rect">
            <a:avLst/>
          </a:prstGeom>
          <a:solidFill>
            <a:srgbClr val="FAF2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865188" indent="-285750">
              <a:defRPr sz="2400">
                <a:solidFill>
                  <a:schemeClr val="tx1"/>
                </a:solidFill>
                <a:latin typeface="Arial" charset="0"/>
              </a:defRPr>
            </a:lvl2pPr>
            <a:lvl3pPr marL="1208088"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OBJECTIVE</a:t>
            </a:r>
            <a:r>
              <a:rPr lang="en-US" baseline="0">
                <a:latin typeface="Times New Roman" pitchFamily="18" charset="0"/>
              </a:rPr>
              <a:t> </a:t>
            </a:r>
            <a:r>
              <a:rPr lang="en-US" b="0" i="1" baseline="0">
                <a:latin typeface="Times New Roman" pitchFamily="18" charset="0"/>
              </a:rPr>
              <a:t>Solve a triangle if two sides and an angle opposite one of them is given.</a:t>
            </a:r>
          </a:p>
          <a:p>
            <a:pPr>
              <a:spcBef>
                <a:spcPct val="50000"/>
              </a:spcBef>
            </a:pPr>
            <a:r>
              <a:rPr lang="en-US" baseline="0">
                <a:latin typeface="Times New Roman" pitchFamily="18" charset="0"/>
              </a:rPr>
              <a:t>Step 7</a:t>
            </a:r>
            <a:r>
              <a:rPr lang="en-US" b="0" baseline="0">
                <a:latin typeface="Times New Roman" pitchFamily="18" charset="0"/>
              </a:rPr>
              <a:t> </a:t>
            </a:r>
            <a:r>
              <a:rPr lang="en-US" b="0" baseline="0">
                <a:latin typeface="Times New Roman" pitchFamily="18" charset="0"/>
                <a:cs typeface="Times New Roman" pitchFamily="18" charset="0"/>
              </a:rPr>
              <a:t>Use the Law of Sines to find the remaining side(s).</a:t>
            </a:r>
          </a:p>
        </p:txBody>
      </p:sp>
      <p:sp>
        <p:nvSpPr>
          <p:cNvPr id="1636357" name="Text Box 5"/>
          <p:cNvSpPr txBox="1">
            <a:spLocks noChangeArrowheads="1"/>
          </p:cNvSpPr>
          <p:nvPr/>
        </p:nvSpPr>
        <p:spPr bwMode="auto">
          <a:xfrm>
            <a:off x="609600" y="2514600"/>
            <a:ext cx="8077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EXAMPLE</a:t>
            </a:r>
            <a:r>
              <a:rPr lang="en-US" baseline="0">
                <a:latin typeface="Times New Roman" pitchFamily="18" charset="0"/>
              </a:rPr>
              <a:t> </a:t>
            </a:r>
            <a:r>
              <a:rPr lang="en-US" b="0" i="1" baseline="0">
                <a:latin typeface="Times New Roman" pitchFamily="18" charset="0"/>
              </a:rPr>
              <a:t>Solve triangle ABC with B = </a:t>
            </a:r>
            <a:r>
              <a:rPr lang="en-US" b="0" baseline="0">
                <a:latin typeface="Times New Roman" pitchFamily="18" charset="0"/>
              </a:rPr>
              <a:t>32</a:t>
            </a:r>
            <a:r>
              <a:rPr lang="en-US" b="0" baseline="0">
                <a:latin typeface="Times New Roman" pitchFamily="18" charset="0"/>
                <a:cs typeface="Times New Roman" pitchFamily="18" charset="0"/>
              </a:rPr>
              <a:t>º</a:t>
            </a:r>
            <a:r>
              <a:rPr lang="en-US" b="0" i="1" baseline="0">
                <a:latin typeface="Times New Roman" pitchFamily="18" charset="0"/>
                <a:cs typeface="Times New Roman" pitchFamily="18" charset="0"/>
              </a:rPr>
              <a:t>, b = </a:t>
            </a:r>
            <a:r>
              <a:rPr lang="en-US" b="0" baseline="0">
                <a:latin typeface="Times New Roman" pitchFamily="18" charset="0"/>
                <a:cs typeface="Times New Roman" pitchFamily="18" charset="0"/>
              </a:rPr>
              <a:t>100</a:t>
            </a:r>
            <a:r>
              <a:rPr lang="en-US" b="0" i="1" baseline="0">
                <a:latin typeface="Times New Roman" pitchFamily="18" charset="0"/>
              </a:rPr>
              <a:t> feet, and c</a:t>
            </a:r>
            <a:r>
              <a:rPr lang="en-US" b="0" i="1" baseline="0">
                <a:latin typeface="Times New Roman" pitchFamily="18" charset="0"/>
                <a:cs typeface="Times New Roman" pitchFamily="18" charset="0"/>
              </a:rPr>
              <a:t> </a:t>
            </a:r>
            <a:r>
              <a:rPr lang="en-US" b="0" i="1" baseline="0">
                <a:latin typeface="Times New Roman" pitchFamily="18" charset="0"/>
              </a:rPr>
              <a:t>=</a:t>
            </a:r>
            <a:r>
              <a:rPr lang="en-US" b="0" i="1" baseline="0">
                <a:latin typeface="Times New Roman" pitchFamily="18" charset="0"/>
                <a:cs typeface="Times New Roman" pitchFamily="18" charset="0"/>
              </a:rPr>
              <a:t> </a:t>
            </a:r>
            <a:r>
              <a:rPr lang="en-US" b="0" baseline="0">
                <a:latin typeface="Times New Roman" pitchFamily="18" charset="0"/>
              </a:rPr>
              <a:t>150 </a:t>
            </a:r>
            <a:r>
              <a:rPr lang="en-US" b="0" i="1" baseline="0">
                <a:latin typeface="Times New Roman" pitchFamily="18" charset="0"/>
              </a:rPr>
              <a:t>feet</a:t>
            </a:r>
            <a:r>
              <a:rPr lang="en-US" b="0" i="1" baseline="0">
                <a:latin typeface="Times New Roman" pitchFamily="18" charset="0"/>
                <a:cs typeface="Times New Roman" pitchFamily="18" charset="0"/>
              </a:rPr>
              <a:t>.  </a:t>
            </a:r>
            <a:r>
              <a:rPr lang="en-US" b="0" i="1" baseline="0">
                <a:latin typeface="Times New Roman" pitchFamily="18" charset="0"/>
              </a:rPr>
              <a:t>Round each answer to the nearest tenth.</a:t>
            </a:r>
          </a:p>
        </p:txBody>
      </p:sp>
      <p:graphicFrame>
        <p:nvGraphicFramePr>
          <p:cNvPr id="3600392" name="Object 8"/>
          <p:cNvGraphicFramePr>
            <a:graphicFrameLocks noChangeAspect="1"/>
          </p:cNvGraphicFramePr>
          <p:nvPr/>
        </p:nvGraphicFramePr>
        <p:xfrm>
          <a:off x="685800" y="3479800"/>
          <a:ext cx="3898900" cy="2921000"/>
        </p:xfrm>
        <a:graphic>
          <a:graphicData uri="http://schemas.openxmlformats.org/presentationml/2006/ole">
            <mc:AlternateContent xmlns:mc="http://schemas.openxmlformats.org/markup-compatibility/2006">
              <mc:Choice xmlns:v="urn:schemas-microsoft-com:vml" Requires="v">
                <p:oleObj spid="_x0000_s3600414" name="Equation" r:id="rId4" imgW="3898800" imgH="2920680" progId="Equation.DSMT4">
                  <p:embed/>
                </p:oleObj>
              </mc:Choice>
              <mc:Fallback>
                <p:oleObj name="Equation" r:id="rId4" imgW="3898800" imgH="2920680" progId="Equation.DSMT4">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3479800"/>
                        <a:ext cx="3898900" cy="292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600393" name="Object 9"/>
          <p:cNvGraphicFramePr>
            <a:graphicFrameLocks noChangeAspect="1"/>
          </p:cNvGraphicFramePr>
          <p:nvPr/>
        </p:nvGraphicFramePr>
        <p:xfrm>
          <a:off x="5257800" y="3479800"/>
          <a:ext cx="3276600" cy="2921000"/>
        </p:xfrm>
        <a:graphic>
          <a:graphicData uri="http://schemas.openxmlformats.org/presentationml/2006/ole">
            <mc:AlternateContent xmlns:mc="http://schemas.openxmlformats.org/markup-compatibility/2006">
              <mc:Choice xmlns:v="urn:schemas-microsoft-com:vml" Requires="v">
                <p:oleObj spid="_x0000_s3600415" name="Equation" r:id="rId6" imgW="3276360" imgH="2920680" progId="Equation.DSMT4">
                  <p:embed/>
                </p:oleObj>
              </mc:Choice>
              <mc:Fallback>
                <p:oleObj name="Equation" r:id="rId6" imgW="3276360" imgH="292068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7800" y="3479800"/>
                        <a:ext cx="3276600" cy="292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
          <p:cNvSpPr>
            <a:spLocks noGrp="1"/>
          </p:cNvSpPr>
          <p:nvPr>
            <p:ph type="sldNum" sz="quarter" idx="10"/>
          </p:nvPr>
        </p:nvSpPr>
        <p:spPr/>
        <p:txBody>
          <a:bodyPr/>
          <a:lstStyle/>
          <a:p>
            <a:fld id="{6F6C3BA7-F82C-477B-9EDC-4991C2D94821}" type="slidenum">
              <a:rPr lang="en-US"/>
              <a:pPr/>
              <a:t>26</a:t>
            </a:fld>
            <a:endParaRPr lang="en-CA"/>
          </a:p>
        </p:txBody>
      </p:sp>
      <p:sp>
        <p:nvSpPr>
          <p:cNvPr id="12" name="Footer Placeholder 2"/>
          <p:cNvSpPr>
            <a:spLocks noGrp="1"/>
          </p:cNvSpPr>
          <p:nvPr>
            <p:ph type="ftr" sz="quarter" idx="11"/>
          </p:nvPr>
        </p:nvSpPr>
        <p:spPr/>
        <p:txBody>
          <a:bodyPr/>
          <a:lstStyle/>
          <a:p>
            <a:r>
              <a:rPr lang="en-US"/>
              <a:t>© 2010 Pearson Education, Inc.  All rights reserved</a:t>
            </a:r>
          </a:p>
        </p:txBody>
      </p:sp>
      <p:pic>
        <p:nvPicPr>
          <p:cNvPr id="3602442" name="Picture 10"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429000"/>
            <a:ext cx="4114800" cy="25146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02434" name="Slide Number Placeholder 5"/>
          <p:cNvSpPr txBox="1">
            <a:spLocks noGrp="1"/>
          </p:cNvSpPr>
          <p:nvPr/>
        </p:nvSpPr>
        <p:spPr bwMode="auto">
          <a:xfrm>
            <a:off x="72390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r"/>
            <a:fld id="{87812580-15C3-4504-A14B-68B6DC6F97C3}" type="slidenum">
              <a:rPr lang="en-US" sz="1200" baseline="0">
                <a:solidFill>
                  <a:srgbClr val="007DB7"/>
                </a:solidFill>
              </a:rPr>
              <a:pPr algn="r"/>
              <a:t>26</a:t>
            </a:fld>
            <a:endParaRPr lang="en-CA" sz="1200" baseline="0">
              <a:solidFill>
                <a:srgbClr val="007DB7"/>
              </a:solidFill>
            </a:endParaRPr>
          </a:p>
        </p:txBody>
      </p:sp>
      <p:sp>
        <p:nvSpPr>
          <p:cNvPr id="3602435" name="Footer Placeholder 6"/>
          <p:cNvSpPr txBox="1">
            <a:spLocks noGrp="1"/>
          </p:cNvSpPr>
          <p:nvPr/>
        </p:nvSpPr>
        <p:spPr bwMode="auto">
          <a:xfrm>
            <a:off x="2286000" y="6397625"/>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ctr"/>
            <a:r>
              <a:rPr lang="en-US" sz="900" b="0" baseline="0"/>
              <a:t>© 2010 Pearson Education, Inc.  All rights reserved</a:t>
            </a:r>
          </a:p>
        </p:txBody>
      </p:sp>
      <p:sp>
        <p:nvSpPr>
          <p:cNvPr id="3602436" name="Rectangle 2"/>
          <p:cNvSpPr>
            <a:spLocks noChangeArrowheads="1"/>
          </p:cNvSpPr>
          <p:nvPr/>
        </p:nvSpPr>
        <p:spPr bwMode="auto">
          <a:xfrm>
            <a:off x="609600" y="379413"/>
            <a:ext cx="2209800" cy="533400"/>
          </a:xfrm>
          <a:prstGeom prst="rect">
            <a:avLst/>
          </a:prstGeom>
          <a:solidFill>
            <a:srgbClr val="C8225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b="0" baseline="0">
                <a:solidFill>
                  <a:schemeClr val="bg1"/>
                </a:solidFill>
              </a:rPr>
              <a:t>EXAMPLE 3</a:t>
            </a:r>
          </a:p>
        </p:txBody>
      </p:sp>
      <p:sp>
        <p:nvSpPr>
          <p:cNvPr id="3602437" name="Rectangle 3"/>
          <p:cNvSpPr>
            <a:spLocks noChangeArrowheads="1"/>
          </p:cNvSpPr>
          <p:nvPr/>
        </p:nvSpPr>
        <p:spPr bwMode="auto">
          <a:xfrm>
            <a:off x="2817813" y="381000"/>
            <a:ext cx="5868987"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007DB7"/>
                </a:solidFill>
              </a14:hiddenFill>
            </a:ext>
          </a:extLst>
        </p:spPr>
        <p:txBody>
          <a:bodyPr anchor="ctr"/>
          <a:lstStyle/>
          <a:p>
            <a:r>
              <a:rPr lang="en-US" b="0" baseline="0"/>
              <a:t>Solving the SSA Triangles</a:t>
            </a:r>
          </a:p>
        </p:txBody>
      </p:sp>
      <p:sp>
        <p:nvSpPr>
          <p:cNvPr id="3602438" name="Text Box 4"/>
          <p:cNvSpPr txBox="1">
            <a:spLocks noChangeArrowheads="1"/>
          </p:cNvSpPr>
          <p:nvPr/>
        </p:nvSpPr>
        <p:spPr bwMode="auto">
          <a:xfrm>
            <a:off x="609600" y="990600"/>
            <a:ext cx="3967163" cy="1752600"/>
          </a:xfrm>
          <a:prstGeom prst="rect">
            <a:avLst/>
          </a:prstGeom>
          <a:solidFill>
            <a:srgbClr val="FAF2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865188" indent="-285750">
              <a:defRPr sz="2400">
                <a:solidFill>
                  <a:schemeClr val="tx1"/>
                </a:solidFill>
                <a:latin typeface="Arial" charset="0"/>
              </a:defRPr>
            </a:lvl2pPr>
            <a:lvl3pPr marL="1208088"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OBJECTIVE</a:t>
            </a:r>
            <a:r>
              <a:rPr lang="en-US" baseline="0">
                <a:latin typeface="Times New Roman" pitchFamily="18" charset="0"/>
              </a:rPr>
              <a:t> </a:t>
            </a:r>
            <a:r>
              <a:rPr lang="en-US" b="0" i="1" baseline="0">
                <a:latin typeface="Times New Roman" pitchFamily="18" charset="0"/>
              </a:rPr>
              <a:t>Solve a triangle if two sides and an angle opposite one of them is given.</a:t>
            </a:r>
          </a:p>
          <a:p>
            <a:pPr>
              <a:spcBef>
                <a:spcPct val="50000"/>
              </a:spcBef>
            </a:pPr>
            <a:r>
              <a:rPr lang="en-US" baseline="0">
                <a:latin typeface="Times New Roman" pitchFamily="18" charset="0"/>
              </a:rPr>
              <a:t>Step 8</a:t>
            </a:r>
            <a:r>
              <a:rPr lang="en-US" b="0" baseline="0">
                <a:latin typeface="Times New Roman" pitchFamily="18" charset="0"/>
              </a:rPr>
              <a:t> </a:t>
            </a:r>
            <a:r>
              <a:rPr lang="en-US" b="0" baseline="0">
                <a:latin typeface="Times New Roman" pitchFamily="18" charset="0"/>
                <a:cs typeface="Times New Roman" pitchFamily="18" charset="0"/>
              </a:rPr>
              <a:t>Show the solution(s).</a:t>
            </a:r>
          </a:p>
        </p:txBody>
      </p:sp>
      <p:sp>
        <p:nvSpPr>
          <p:cNvPr id="1636357" name="Text Box 5"/>
          <p:cNvSpPr txBox="1">
            <a:spLocks noChangeArrowheads="1"/>
          </p:cNvSpPr>
          <p:nvPr/>
        </p:nvSpPr>
        <p:spPr bwMode="auto">
          <a:xfrm>
            <a:off x="4576763" y="990600"/>
            <a:ext cx="4110037"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baseline="0">
                <a:solidFill>
                  <a:srgbClr val="C8225D"/>
                </a:solidFill>
                <a:latin typeface="Times New Roman" pitchFamily="18" charset="0"/>
              </a:rPr>
              <a:t>EXAMPLE</a:t>
            </a:r>
            <a:r>
              <a:rPr lang="en-US" baseline="0">
                <a:latin typeface="Times New Roman" pitchFamily="18" charset="0"/>
              </a:rPr>
              <a:t> </a:t>
            </a:r>
            <a:r>
              <a:rPr lang="en-US" b="0" i="1" baseline="0">
                <a:latin typeface="Times New Roman" pitchFamily="18" charset="0"/>
              </a:rPr>
              <a:t>Solve triangle ABC with B = </a:t>
            </a:r>
            <a:r>
              <a:rPr lang="en-US" b="0" baseline="0">
                <a:latin typeface="Times New Roman" pitchFamily="18" charset="0"/>
              </a:rPr>
              <a:t>32</a:t>
            </a:r>
            <a:r>
              <a:rPr lang="en-US" b="0" baseline="0">
                <a:latin typeface="Times New Roman" pitchFamily="18" charset="0"/>
                <a:cs typeface="Times New Roman" pitchFamily="18" charset="0"/>
              </a:rPr>
              <a:t>º</a:t>
            </a:r>
            <a:r>
              <a:rPr lang="en-US" b="0" i="1" baseline="0">
                <a:latin typeface="Times New Roman" pitchFamily="18" charset="0"/>
                <a:cs typeface="Times New Roman" pitchFamily="18" charset="0"/>
              </a:rPr>
              <a:t>, b = </a:t>
            </a:r>
            <a:r>
              <a:rPr lang="en-US" b="0" baseline="0">
                <a:latin typeface="Times New Roman" pitchFamily="18" charset="0"/>
                <a:cs typeface="Times New Roman" pitchFamily="18" charset="0"/>
              </a:rPr>
              <a:t>100</a:t>
            </a:r>
            <a:r>
              <a:rPr lang="en-US" b="0" i="1" baseline="0">
                <a:latin typeface="Times New Roman" pitchFamily="18" charset="0"/>
              </a:rPr>
              <a:t> feet, and c</a:t>
            </a:r>
            <a:r>
              <a:rPr lang="en-US" b="0" i="1" baseline="0">
                <a:latin typeface="Times New Roman" pitchFamily="18" charset="0"/>
                <a:cs typeface="Times New Roman" pitchFamily="18" charset="0"/>
              </a:rPr>
              <a:t> </a:t>
            </a:r>
            <a:r>
              <a:rPr lang="en-US" b="0" i="1" baseline="0">
                <a:latin typeface="Times New Roman" pitchFamily="18" charset="0"/>
              </a:rPr>
              <a:t>=</a:t>
            </a:r>
            <a:r>
              <a:rPr lang="en-US" b="0" i="1" baseline="0">
                <a:latin typeface="Times New Roman" pitchFamily="18" charset="0"/>
                <a:cs typeface="Times New Roman" pitchFamily="18" charset="0"/>
              </a:rPr>
              <a:t> </a:t>
            </a:r>
            <a:r>
              <a:rPr lang="en-US" b="0" baseline="0">
                <a:latin typeface="Times New Roman" pitchFamily="18" charset="0"/>
              </a:rPr>
              <a:t>150 </a:t>
            </a:r>
            <a:r>
              <a:rPr lang="en-US" b="0" i="1" baseline="0">
                <a:latin typeface="Times New Roman" pitchFamily="18" charset="0"/>
              </a:rPr>
              <a:t>feet</a:t>
            </a:r>
            <a:r>
              <a:rPr lang="en-US" b="0" i="1" baseline="0">
                <a:latin typeface="Times New Roman" pitchFamily="18" charset="0"/>
                <a:cs typeface="Times New Roman" pitchFamily="18" charset="0"/>
              </a:rPr>
              <a:t>.  </a:t>
            </a:r>
            <a:r>
              <a:rPr lang="en-US" b="0" i="1" baseline="0">
                <a:latin typeface="Times New Roman" pitchFamily="18" charset="0"/>
              </a:rPr>
              <a:t>Round each answer to the nearest tenth.</a:t>
            </a:r>
          </a:p>
        </p:txBody>
      </p:sp>
      <p:pic>
        <p:nvPicPr>
          <p:cNvPr id="3602440" name="Picture 8" descr="Pink tissue pap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6763" y="2514600"/>
            <a:ext cx="4343400" cy="20574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02441" name="Picture 9" descr="Pink tissue pap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4629150"/>
            <a:ext cx="4276725" cy="19431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A97A6D7F-809E-4DBF-963B-541561664AFE}" type="slidenum">
              <a:rPr lang="en-US" smtClean="0"/>
              <a:pPr/>
              <a:t>27</a:t>
            </a:fld>
            <a:endParaRPr lang="en-CA"/>
          </a:p>
        </p:txBody>
      </p:sp>
      <p:sp>
        <p:nvSpPr>
          <p:cNvPr id="3" name="Footer Placeholder 2"/>
          <p:cNvSpPr>
            <a:spLocks noGrp="1"/>
          </p:cNvSpPr>
          <p:nvPr>
            <p:ph type="ftr" sz="quarter" idx="11"/>
          </p:nvPr>
        </p:nvSpPr>
        <p:spPr/>
        <p:txBody>
          <a:bodyPr/>
          <a:lstStyle/>
          <a:p>
            <a:r>
              <a:rPr lang="en-US" smtClean="0"/>
              <a:t>© 2010 Pearson Education, Inc.  All rights reserved</a:t>
            </a: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7008" y="1161288"/>
            <a:ext cx="6729984" cy="4535424"/>
          </a:xfrm>
          <a:prstGeom prst="rect">
            <a:avLst/>
          </a:prstGeom>
        </p:spPr>
      </p:pic>
    </p:spTree>
    <p:extLst>
      <p:ext uri="{BB962C8B-B14F-4D97-AF65-F5344CB8AC3E}">
        <p14:creationId xmlns:p14="http://schemas.microsoft.com/office/powerpoint/2010/main" val="3793078640"/>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A97A6D7F-809E-4DBF-963B-541561664AFE}" type="slidenum">
              <a:rPr lang="en-US" smtClean="0"/>
              <a:pPr/>
              <a:t>28</a:t>
            </a:fld>
            <a:endParaRPr lang="en-CA"/>
          </a:p>
        </p:txBody>
      </p:sp>
      <p:sp>
        <p:nvSpPr>
          <p:cNvPr id="3" name="Footer Placeholder 2"/>
          <p:cNvSpPr>
            <a:spLocks noGrp="1"/>
          </p:cNvSpPr>
          <p:nvPr>
            <p:ph type="ftr" sz="quarter" idx="11"/>
          </p:nvPr>
        </p:nvSpPr>
        <p:spPr/>
        <p:txBody>
          <a:bodyPr/>
          <a:lstStyle/>
          <a:p>
            <a:r>
              <a:rPr lang="en-US" smtClean="0"/>
              <a:t>© 2010 Pearson Education, Inc.  All rights reserved</a:t>
            </a: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7008" y="1234440"/>
            <a:ext cx="6729984" cy="4389120"/>
          </a:xfrm>
          <a:prstGeom prst="rect">
            <a:avLst/>
          </a:prstGeom>
        </p:spPr>
      </p:pic>
    </p:spTree>
    <p:extLst>
      <p:ext uri="{BB962C8B-B14F-4D97-AF65-F5344CB8AC3E}">
        <p14:creationId xmlns:p14="http://schemas.microsoft.com/office/powerpoint/2010/main" val="1516685874"/>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A97A6D7F-809E-4DBF-963B-541561664AFE}" type="slidenum">
              <a:rPr lang="en-US" smtClean="0"/>
              <a:pPr/>
              <a:t>29</a:t>
            </a:fld>
            <a:endParaRPr lang="en-CA"/>
          </a:p>
        </p:txBody>
      </p:sp>
      <p:sp>
        <p:nvSpPr>
          <p:cNvPr id="3" name="Footer Placeholder 2"/>
          <p:cNvSpPr>
            <a:spLocks noGrp="1"/>
          </p:cNvSpPr>
          <p:nvPr>
            <p:ph type="ftr" sz="quarter" idx="11"/>
          </p:nvPr>
        </p:nvSpPr>
        <p:spPr/>
        <p:txBody>
          <a:bodyPr/>
          <a:lstStyle/>
          <a:p>
            <a:r>
              <a:rPr lang="en-US" smtClean="0"/>
              <a:t>© 2010 Pearson Education, Inc.  All rights reserved</a:t>
            </a: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856" y="1014984"/>
            <a:ext cx="6876288" cy="4828032"/>
          </a:xfrm>
          <a:prstGeom prst="rect">
            <a:avLst/>
          </a:prstGeom>
        </p:spPr>
      </p:pic>
    </p:spTree>
    <p:extLst>
      <p:ext uri="{BB962C8B-B14F-4D97-AF65-F5344CB8AC3E}">
        <p14:creationId xmlns:p14="http://schemas.microsoft.com/office/powerpoint/2010/main" val="4163034598"/>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5"/>
          <p:cNvSpPr>
            <a:spLocks noGrp="1"/>
          </p:cNvSpPr>
          <p:nvPr>
            <p:ph type="sldNum" sz="quarter" idx="10"/>
          </p:nvPr>
        </p:nvSpPr>
        <p:spPr/>
        <p:txBody>
          <a:bodyPr/>
          <a:lstStyle/>
          <a:p>
            <a:fld id="{17397D15-3A5E-4352-A351-20A94909379F}" type="slidenum">
              <a:rPr lang="en-US"/>
              <a:pPr/>
              <a:t>30</a:t>
            </a:fld>
            <a:endParaRPr lang="en-CA"/>
          </a:p>
        </p:txBody>
      </p:sp>
      <p:sp>
        <p:nvSpPr>
          <p:cNvPr id="22" name="Footer Placeholder 6"/>
          <p:cNvSpPr>
            <a:spLocks noGrp="1"/>
          </p:cNvSpPr>
          <p:nvPr>
            <p:ph type="ftr" sz="quarter" idx="11"/>
          </p:nvPr>
        </p:nvSpPr>
        <p:spPr/>
        <p:txBody>
          <a:bodyPr/>
          <a:lstStyle/>
          <a:p>
            <a:r>
              <a:rPr lang="en-US"/>
              <a:t>© 2010 Pearson Education, Inc.  All rights reserved</a:t>
            </a:r>
          </a:p>
        </p:txBody>
      </p:sp>
      <p:sp>
        <p:nvSpPr>
          <p:cNvPr id="3553282" name="Rectangle 2"/>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4</a:t>
            </a:r>
          </a:p>
        </p:txBody>
      </p:sp>
      <p:sp>
        <p:nvSpPr>
          <p:cNvPr id="3553283" name="Rectangle 3"/>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Solving an SSA Triangle (No Solution)</a:t>
            </a:r>
          </a:p>
        </p:txBody>
      </p:sp>
      <p:sp>
        <p:nvSpPr>
          <p:cNvPr id="3553284" name="Text Box 4" descr="Pink tissue paper"/>
          <p:cNvSpPr txBox="1">
            <a:spLocks noChangeArrowheads="1"/>
          </p:cNvSpPr>
          <p:nvPr/>
        </p:nvSpPr>
        <p:spPr bwMode="auto">
          <a:xfrm>
            <a:off x="647700" y="1054100"/>
            <a:ext cx="7848600" cy="10033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Solve triangle </a:t>
            </a:r>
            <a:r>
              <a:rPr lang="en-US" sz="3200" b="0" i="1" baseline="0">
                <a:latin typeface="Times New Roman" pitchFamily="18" charset="0"/>
              </a:rPr>
              <a:t>ABC</a:t>
            </a:r>
            <a:r>
              <a:rPr lang="en-US" sz="3200" b="0" baseline="0">
                <a:latin typeface="Times New Roman" pitchFamily="18" charset="0"/>
              </a:rPr>
              <a:t> with </a:t>
            </a:r>
            <a:r>
              <a:rPr lang="en-US" sz="3200" b="0" i="1" baseline="0">
                <a:latin typeface="Times New Roman" pitchFamily="18" charset="0"/>
              </a:rPr>
              <a:t>A</a:t>
            </a:r>
            <a:r>
              <a:rPr lang="en-US" sz="3200" b="0" baseline="0">
                <a:latin typeface="Times New Roman" pitchFamily="18" charset="0"/>
              </a:rPr>
              <a:t> = 50º, </a:t>
            </a:r>
            <a:r>
              <a:rPr lang="en-US" sz="3200" b="0" i="1" baseline="0">
                <a:latin typeface="Times New Roman" pitchFamily="18" charset="0"/>
              </a:rPr>
              <a:t>a</a:t>
            </a:r>
            <a:r>
              <a:rPr lang="en-US" sz="3200" b="0" baseline="0">
                <a:latin typeface="Times New Roman" pitchFamily="18" charset="0"/>
              </a:rPr>
              <a:t> = 8 inches, and </a:t>
            </a:r>
            <a:r>
              <a:rPr lang="en-US" sz="3200" b="0" i="1" baseline="0">
                <a:latin typeface="Times New Roman" pitchFamily="18" charset="0"/>
              </a:rPr>
              <a:t>b</a:t>
            </a:r>
            <a:r>
              <a:rPr lang="en-US" sz="3200" b="0" baseline="0">
                <a:latin typeface="Times New Roman" pitchFamily="18" charset="0"/>
              </a:rPr>
              <a:t> = 15 inches. </a:t>
            </a:r>
          </a:p>
        </p:txBody>
      </p:sp>
      <p:sp>
        <p:nvSpPr>
          <p:cNvPr id="3553286" name="Text Box 6" descr="Pink tissue paper"/>
          <p:cNvSpPr txBox="1">
            <a:spLocks noChangeArrowheads="1"/>
          </p:cNvSpPr>
          <p:nvPr/>
        </p:nvSpPr>
        <p:spPr bwMode="auto">
          <a:xfrm>
            <a:off x="609600" y="2286000"/>
            <a:ext cx="1524000" cy="45085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a:t>
            </a:r>
          </a:p>
        </p:txBody>
      </p:sp>
      <p:sp>
        <p:nvSpPr>
          <p:cNvPr id="3553287" name="Text Box 7" descr="Pink tissue paper"/>
          <p:cNvSpPr txBox="1">
            <a:spLocks noChangeArrowheads="1"/>
          </p:cNvSpPr>
          <p:nvPr/>
        </p:nvSpPr>
        <p:spPr bwMode="auto">
          <a:xfrm>
            <a:off x="647700" y="3041650"/>
            <a:ext cx="7848600" cy="53975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aseline="0">
                <a:latin typeface="Times New Roman" pitchFamily="18" charset="0"/>
              </a:rPr>
              <a:t>Step 1</a:t>
            </a:r>
            <a:r>
              <a:rPr lang="en-US" sz="3200" b="0" baseline="0">
                <a:latin typeface="Times New Roman" pitchFamily="18" charset="0"/>
              </a:rPr>
              <a:t>    Make a chart. </a:t>
            </a:r>
          </a:p>
        </p:txBody>
      </p:sp>
      <p:grpSp>
        <p:nvGrpSpPr>
          <p:cNvPr id="3553289" name="Group 9"/>
          <p:cNvGrpSpPr>
            <a:grpSpLocks/>
          </p:cNvGrpSpPr>
          <p:nvPr/>
        </p:nvGrpSpPr>
        <p:grpSpPr bwMode="auto">
          <a:xfrm>
            <a:off x="2819400" y="4114800"/>
            <a:ext cx="3276600" cy="1733550"/>
            <a:chOff x="1392" y="1968"/>
            <a:chExt cx="2064" cy="1092"/>
          </a:xfrm>
        </p:grpSpPr>
        <p:sp>
          <p:nvSpPr>
            <p:cNvPr id="3553290" name="Rectangle 10" descr="Pink tissue paper"/>
            <p:cNvSpPr>
              <a:spLocks noChangeArrowheads="1"/>
            </p:cNvSpPr>
            <p:nvPr/>
          </p:nvSpPr>
          <p:spPr bwMode="auto">
            <a:xfrm>
              <a:off x="2424" y="2696"/>
              <a:ext cx="1032" cy="364"/>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10000"/>
                </a:spcBef>
                <a:buClr>
                  <a:srgbClr val="CC0066"/>
                </a:buClr>
                <a:buSzPct val="60000"/>
                <a:buFont typeface="Wingdings" pitchFamily="2" charset="2"/>
                <a:buNone/>
              </a:pPr>
              <a:r>
                <a:rPr lang="en-US" sz="3200" b="0" i="1" baseline="0">
                  <a:solidFill>
                    <a:srgbClr val="EC008D"/>
                  </a:solidFill>
                  <a:latin typeface="Times New Roman" pitchFamily="18" charset="0"/>
                </a:rPr>
                <a:t>c</a:t>
              </a:r>
              <a:r>
                <a:rPr lang="en-US" sz="3200" b="0" baseline="0">
                  <a:solidFill>
                    <a:srgbClr val="007DB7"/>
                  </a:solidFill>
                  <a:latin typeface="Times New Roman" pitchFamily="18" charset="0"/>
                </a:rPr>
                <a:t> </a:t>
              </a:r>
              <a:r>
                <a:rPr lang="en-US" sz="3200" b="0" baseline="0">
                  <a:latin typeface="Times New Roman" pitchFamily="18" charset="0"/>
                </a:rPr>
                <a:t>= ?</a:t>
              </a:r>
            </a:p>
          </p:txBody>
        </p:sp>
        <p:sp>
          <p:nvSpPr>
            <p:cNvPr id="3553291" name="Rectangle 11" descr="Pink tissue paper"/>
            <p:cNvSpPr>
              <a:spLocks noChangeArrowheads="1"/>
            </p:cNvSpPr>
            <p:nvPr/>
          </p:nvSpPr>
          <p:spPr bwMode="auto">
            <a:xfrm>
              <a:off x="1392" y="2696"/>
              <a:ext cx="1032" cy="364"/>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10000"/>
                </a:spcBef>
                <a:buClr>
                  <a:srgbClr val="CC0066"/>
                </a:buClr>
                <a:buSzPct val="60000"/>
                <a:buFont typeface="Wingdings" pitchFamily="2" charset="2"/>
                <a:buNone/>
              </a:pPr>
              <a:r>
                <a:rPr lang="en-US" sz="3200" b="0" i="1" baseline="0">
                  <a:solidFill>
                    <a:srgbClr val="418E33"/>
                  </a:solidFill>
                  <a:latin typeface="Times New Roman" pitchFamily="18" charset="0"/>
                </a:rPr>
                <a:t>C</a:t>
              </a:r>
              <a:r>
                <a:rPr lang="en-US" sz="3200" b="0" baseline="0">
                  <a:solidFill>
                    <a:srgbClr val="007DB7"/>
                  </a:solidFill>
                  <a:latin typeface="Times New Roman" pitchFamily="18" charset="0"/>
                </a:rPr>
                <a:t> </a:t>
              </a:r>
              <a:r>
                <a:rPr lang="en-US" sz="3200" b="0" baseline="0">
                  <a:latin typeface="Times New Roman" pitchFamily="18" charset="0"/>
                </a:rPr>
                <a:t>= ?</a:t>
              </a:r>
            </a:p>
          </p:txBody>
        </p:sp>
        <p:sp>
          <p:nvSpPr>
            <p:cNvPr id="3553292" name="Rectangle 12" descr="Pink tissue paper"/>
            <p:cNvSpPr>
              <a:spLocks noChangeArrowheads="1"/>
            </p:cNvSpPr>
            <p:nvPr/>
          </p:nvSpPr>
          <p:spPr bwMode="auto">
            <a:xfrm>
              <a:off x="2424" y="2332"/>
              <a:ext cx="1032" cy="364"/>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10000"/>
                </a:spcBef>
                <a:buClr>
                  <a:srgbClr val="CC0066"/>
                </a:buClr>
                <a:buSzPct val="60000"/>
                <a:buFont typeface="Wingdings" pitchFamily="2" charset="2"/>
                <a:buNone/>
              </a:pPr>
              <a:r>
                <a:rPr lang="en-US" sz="3200" b="0" i="1" baseline="0">
                  <a:latin typeface="Times New Roman" pitchFamily="18" charset="0"/>
                </a:rPr>
                <a:t>b</a:t>
              </a:r>
              <a:r>
                <a:rPr lang="en-US" sz="3200" b="0" baseline="0">
                  <a:latin typeface="Times New Roman" pitchFamily="18" charset="0"/>
                </a:rPr>
                <a:t> = 15</a:t>
              </a:r>
            </a:p>
          </p:txBody>
        </p:sp>
        <p:sp>
          <p:nvSpPr>
            <p:cNvPr id="3553293" name="Rectangle 13" descr="Pink tissue paper"/>
            <p:cNvSpPr>
              <a:spLocks noChangeArrowheads="1"/>
            </p:cNvSpPr>
            <p:nvPr/>
          </p:nvSpPr>
          <p:spPr bwMode="auto">
            <a:xfrm>
              <a:off x="1392" y="2332"/>
              <a:ext cx="1032" cy="364"/>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10000"/>
                </a:spcBef>
                <a:buClr>
                  <a:srgbClr val="CC0066"/>
                </a:buClr>
                <a:buSzPct val="60000"/>
                <a:buFont typeface="Wingdings" pitchFamily="2" charset="2"/>
                <a:buNone/>
              </a:pPr>
              <a:r>
                <a:rPr lang="en-US" sz="3200" b="0" i="1" baseline="0">
                  <a:solidFill>
                    <a:srgbClr val="00ADEE"/>
                  </a:solidFill>
                  <a:latin typeface="Times New Roman" pitchFamily="18" charset="0"/>
                </a:rPr>
                <a:t>B</a:t>
              </a:r>
              <a:r>
                <a:rPr lang="en-US" sz="3200" b="0" baseline="0">
                  <a:solidFill>
                    <a:srgbClr val="007DB7"/>
                  </a:solidFill>
                  <a:latin typeface="Times New Roman" pitchFamily="18" charset="0"/>
                </a:rPr>
                <a:t> </a:t>
              </a:r>
              <a:r>
                <a:rPr lang="en-US" sz="3200" b="0" baseline="0">
                  <a:latin typeface="Times New Roman" pitchFamily="18" charset="0"/>
                </a:rPr>
                <a:t>= ?</a:t>
              </a:r>
            </a:p>
          </p:txBody>
        </p:sp>
        <p:sp>
          <p:nvSpPr>
            <p:cNvPr id="3553294" name="Rectangle 14" descr="Pink tissue paper"/>
            <p:cNvSpPr>
              <a:spLocks noChangeArrowheads="1"/>
            </p:cNvSpPr>
            <p:nvPr/>
          </p:nvSpPr>
          <p:spPr bwMode="auto">
            <a:xfrm>
              <a:off x="2424" y="1968"/>
              <a:ext cx="1032" cy="364"/>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10000"/>
                </a:spcBef>
                <a:buClr>
                  <a:srgbClr val="CC0066"/>
                </a:buClr>
                <a:buSzPct val="60000"/>
                <a:buFont typeface="Wingdings" pitchFamily="2" charset="2"/>
                <a:buNone/>
              </a:pPr>
              <a:r>
                <a:rPr lang="en-US" sz="3200" b="0" i="1" baseline="0">
                  <a:latin typeface="Times New Roman" pitchFamily="18" charset="0"/>
                </a:rPr>
                <a:t>a</a:t>
              </a:r>
              <a:r>
                <a:rPr lang="en-US" sz="3200" b="0" baseline="0">
                  <a:latin typeface="Times New Roman" pitchFamily="18" charset="0"/>
                </a:rPr>
                <a:t> = 8</a:t>
              </a:r>
              <a:endParaRPr lang="en-US" sz="3200" b="0" i="1" baseline="0">
                <a:latin typeface="Times New Roman" pitchFamily="18" charset="0"/>
              </a:endParaRPr>
            </a:p>
          </p:txBody>
        </p:sp>
        <p:sp>
          <p:nvSpPr>
            <p:cNvPr id="3553295" name="Rectangle 15" descr="Pink tissue paper"/>
            <p:cNvSpPr>
              <a:spLocks noChangeArrowheads="1"/>
            </p:cNvSpPr>
            <p:nvPr/>
          </p:nvSpPr>
          <p:spPr bwMode="auto">
            <a:xfrm>
              <a:off x="1392" y="1968"/>
              <a:ext cx="1032" cy="364"/>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10000"/>
                </a:spcBef>
                <a:buClr>
                  <a:srgbClr val="CC0066"/>
                </a:buClr>
                <a:buSzPct val="60000"/>
                <a:buFont typeface="Wingdings" pitchFamily="2" charset="2"/>
                <a:buNone/>
              </a:pPr>
              <a:r>
                <a:rPr lang="en-US" sz="3200" b="0" i="1" baseline="0">
                  <a:latin typeface="Times New Roman" pitchFamily="18" charset="0"/>
                </a:rPr>
                <a:t>A</a:t>
              </a:r>
              <a:r>
                <a:rPr lang="en-US" sz="3200" b="0" baseline="0">
                  <a:latin typeface="Times New Roman" pitchFamily="18" charset="0"/>
                </a:rPr>
                <a:t> = 50º</a:t>
              </a:r>
            </a:p>
          </p:txBody>
        </p:sp>
        <p:sp>
          <p:nvSpPr>
            <p:cNvPr id="3553296" name="Line 16"/>
            <p:cNvSpPr>
              <a:spLocks noChangeShapeType="1"/>
            </p:cNvSpPr>
            <p:nvPr/>
          </p:nvSpPr>
          <p:spPr bwMode="auto">
            <a:xfrm>
              <a:off x="1392" y="1968"/>
              <a:ext cx="2064"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53297" name="Line 17"/>
            <p:cNvSpPr>
              <a:spLocks noChangeShapeType="1"/>
            </p:cNvSpPr>
            <p:nvPr/>
          </p:nvSpPr>
          <p:spPr bwMode="auto">
            <a:xfrm>
              <a:off x="1392" y="2332"/>
              <a:ext cx="206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53298" name="Line 18"/>
            <p:cNvSpPr>
              <a:spLocks noChangeShapeType="1"/>
            </p:cNvSpPr>
            <p:nvPr/>
          </p:nvSpPr>
          <p:spPr bwMode="auto">
            <a:xfrm>
              <a:off x="1392" y="2696"/>
              <a:ext cx="206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53299" name="Line 19"/>
            <p:cNvSpPr>
              <a:spLocks noChangeShapeType="1"/>
            </p:cNvSpPr>
            <p:nvPr/>
          </p:nvSpPr>
          <p:spPr bwMode="auto">
            <a:xfrm>
              <a:off x="1392" y="3060"/>
              <a:ext cx="2064"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53300" name="Line 20"/>
            <p:cNvSpPr>
              <a:spLocks noChangeShapeType="1"/>
            </p:cNvSpPr>
            <p:nvPr/>
          </p:nvSpPr>
          <p:spPr bwMode="auto">
            <a:xfrm>
              <a:off x="1392" y="1968"/>
              <a:ext cx="0" cy="1092"/>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53301" name="Line 21"/>
            <p:cNvSpPr>
              <a:spLocks noChangeShapeType="1"/>
            </p:cNvSpPr>
            <p:nvPr/>
          </p:nvSpPr>
          <p:spPr bwMode="auto">
            <a:xfrm>
              <a:off x="2424" y="1968"/>
              <a:ext cx="0" cy="109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53302" name="Line 22"/>
            <p:cNvSpPr>
              <a:spLocks noChangeShapeType="1"/>
            </p:cNvSpPr>
            <p:nvPr/>
          </p:nvSpPr>
          <p:spPr bwMode="auto">
            <a:xfrm>
              <a:off x="3456" y="1968"/>
              <a:ext cx="0" cy="1092"/>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0"/>
          </p:nvPr>
        </p:nvSpPr>
        <p:spPr/>
        <p:txBody>
          <a:bodyPr/>
          <a:lstStyle/>
          <a:p>
            <a:fld id="{F9F24C7E-1CB6-4812-A7EB-BAF6A151640D}" type="slidenum">
              <a:rPr lang="en-US"/>
              <a:pPr/>
              <a:t>31</a:t>
            </a:fld>
            <a:endParaRPr lang="en-CA"/>
          </a:p>
        </p:txBody>
      </p:sp>
      <p:sp>
        <p:nvSpPr>
          <p:cNvPr id="12" name="Footer Placeholder 6"/>
          <p:cNvSpPr>
            <a:spLocks noGrp="1"/>
          </p:cNvSpPr>
          <p:nvPr>
            <p:ph type="ftr" sz="quarter" idx="11"/>
          </p:nvPr>
        </p:nvSpPr>
        <p:spPr/>
        <p:txBody>
          <a:bodyPr/>
          <a:lstStyle/>
          <a:p>
            <a:r>
              <a:rPr lang="en-US"/>
              <a:t>© 2010 Pearson Education, Inc.  All rights reserved</a:t>
            </a:r>
          </a:p>
        </p:txBody>
      </p:sp>
      <p:sp>
        <p:nvSpPr>
          <p:cNvPr id="3555330" name="Text Box 2" descr="Pink tissue paper"/>
          <p:cNvSpPr txBox="1">
            <a:spLocks noChangeArrowheads="1"/>
          </p:cNvSpPr>
          <p:nvPr/>
        </p:nvSpPr>
        <p:spPr bwMode="auto">
          <a:xfrm>
            <a:off x="609600" y="990600"/>
            <a:ext cx="3429000" cy="4508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 continued</a:t>
            </a:r>
          </a:p>
        </p:txBody>
      </p:sp>
      <p:graphicFrame>
        <p:nvGraphicFramePr>
          <p:cNvPr id="3555331" name="Object 3" descr="Pink tissue paper"/>
          <p:cNvGraphicFramePr>
            <a:graphicFrameLocks noChangeAspect="1"/>
          </p:cNvGraphicFramePr>
          <p:nvPr/>
        </p:nvGraphicFramePr>
        <p:xfrm>
          <a:off x="2889250" y="3213100"/>
          <a:ext cx="2336800" cy="952500"/>
        </p:xfrm>
        <a:graphic>
          <a:graphicData uri="http://schemas.openxmlformats.org/presentationml/2006/ole">
            <mc:AlternateContent xmlns:mc="http://schemas.openxmlformats.org/markup-compatibility/2006">
              <mc:Choice xmlns:v="urn:schemas-microsoft-com:vml" Requires="v">
                <p:oleObj spid="_x0000_s3555379" name="Equation" r:id="rId5" imgW="2336760" imgH="952200" progId="Equation.DSMT4">
                  <p:embed/>
                </p:oleObj>
              </mc:Choice>
              <mc:Fallback>
                <p:oleObj name="Equation" r:id="rId5" imgW="2336760" imgH="952200" progId="Equation.DSMT4">
                  <p:embed/>
                  <p:pic>
                    <p:nvPicPr>
                      <p:cNvPr id="0" name="Object 3" descr="Pink tissue pap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9250" y="3213100"/>
                        <a:ext cx="2336800" cy="9525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55332" name="Rectangle 4"/>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4</a:t>
            </a:r>
          </a:p>
        </p:txBody>
      </p:sp>
      <p:sp>
        <p:nvSpPr>
          <p:cNvPr id="3555333" name="Rectangle 5"/>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Solving an SSA Triangle (No Solution)</a:t>
            </a:r>
          </a:p>
        </p:txBody>
      </p:sp>
      <p:graphicFrame>
        <p:nvGraphicFramePr>
          <p:cNvPr id="3555334" name="Object 6" descr="Pink tissue paper"/>
          <p:cNvGraphicFramePr>
            <a:graphicFrameLocks noChangeAspect="1"/>
          </p:cNvGraphicFramePr>
          <p:nvPr/>
        </p:nvGraphicFramePr>
        <p:xfrm>
          <a:off x="2914650" y="4235450"/>
          <a:ext cx="2755900" cy="952500"/>
        </p:xfrm>
        <a:graphic>
          <a:graphicData uri="http://schemas.openxmlformats.org/presentationml/2006/ole">
            <mc:AlternateContent xmlns:mc="http://schemas.openxmlformats.org/markup-compatibility/2006">
              <mc:Choice xmlns:v="urn:schemas-microsoft-com:vml" Requires="v">
                <p:oleObj spid="_x0000_s3555380" name="Equation" r:id="rId7" imgW="2755800" imgH="952200" progId="Equation.DSMT4">
                  <p:embed/>
                </p:oleObj>
              </mc:Choice>
              <mc:Fallback>
                <p:oleObj name="Equation" r:id="rId7" imgW="2755800" imgH="952200" progId="Equation.DSMT4">
                  <p:embed/>
                  <p:pic>
                    <p:nvPicPr>
                      <p:cNvPr id="0" name="Object 6" descr="Pink tissue pap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4650" y="4235450"/>
                        <a:ext cx="2755900" cy="9525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55335" name="Object 7" descr="Pink tissue paper"/>
          <p:cNvGraphicFramePr>
            <a:graphicFrameLocks noChangeAspect="1"/>
          </p:cNvGraphicFramePr>
          <p:nvPr/>
        </p:nvGraphicFramePr>
        <p:xfrm>
          <a:off x="5842000" y="4540250"/>
          <a:ext cx="1016000" cy="342900"/>
        </p:xfrm>
        <a:graphic>
          <a:graphicData uri="http://schemas.openxmlformats.org/presentationml/2006/ole">
            <mc:AlternateContent xmlns:mc="http://schemas.openxmlformats.org/markup-compatibility/2006">
              <mc:Choice xmlns:v="urn:schemas-microsoft-com:vml" Requires="v">
                <p:oleObj spid="_x0000_s3555381" name="Equation" r:id="rId9" imgW="1015920" imgH="342720" progId="Equation.DSMT4">
                  <p:embed/>
                </p:oleObj>
              </mc:Choice>
              <mc:Fallback>
                <p:oleObj name="Equation" r:id="rId9" imgW="1015920" imgH="342720" progId="Equation.DSMT4">
                  <p:embed/>
                  <p:pic>
                    <p:nvPicPr>
                      <p:cNvPr id="0" name="Object 7" descr="Pink tissue pape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42000" y="4540250"/>
                        <a:ext cx="1016000" cy="3429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55336" name="Rectangle 8" descr="Pink tissue paper"/>
          <p:cNvSpPr>
            <a:spLocks noChangeArrowheads="1"/>
          </p:cNvSpPr>
          <p:nvPr/>
        </p:nvSpPr>
        <p:spPr bwMode="auto">
          <a:xfrm>
            <a:off x="609600" y="5257800"/>
            <a:ext cx="8129588" cy="11430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1143000" indent="-1143000"/>
            <a:r>
              <a:rPr lang="en-US" sz="3200" baseline="0">
                <a:latin typeface="Times New Roman" pitchFamily="18" charset="0"/>
              </a:rPr>
              <a:t>Step 3</a:t>
            </a:r>
            <a:r>
              <a:rPr lang="en-US" sz="3200" b="0" baseline="0">
                <a:latin typeface="Times New Roman" pitchFamily="18" charset="0"/>
              </a:rPr>
              <a:t>	Since sin </a:t>
            </a:r>
            <a:r>
              <a:rPr lang="en-US" sz="3200" b="0" i="1" baseline="0">
                <a:latin typeface="Times New Roman" pitchFamily="18" charset="0"/>
              </a:rPr>
              <a:t>B</a:t>
            </a:r>
            <a:r>
              <a:rPr lang="en-US" sz="3200" b="0" baseline="0">
                <a:latin typeface="Times New Roman" pitchFamily="18" charset="0"/>
              </a:rPr>
              <a:t> ≈ 1.44 &gt; 1, we conclude that no triangle has the given measurements.</a:t>
            </a:r>
          </a:p>
        </p:txBody>
      </p:sp>
      <p:graphicFrame>
        <p:nvGraphicFramePr>
          <p:cNvPr id="3555337" name="Object 9" descr="Pink tissue paper"/>
          <p:cNvGraphicFramePr>
            <a:graphicFrameLocks noChangeAspect="1"/>
          </p:cNvGraphicFramePr>
          <p:nvPr/>
        </p:nvGraphicFramePr>
        <p:xfrm>
          <a:off x="2882900" y="2254250"/>
          <a:ext cx="2159000" cy="952500"/>
        </p:xfrm>
        <a:graphic>
          <a:graphicData uri="http://schemas.openxmlformats.org/presentationml/2006/ole">
            <mc:AlternateContent xmlns:mc="http://schemas.openxmlformats.org/markup-compatibility/2006">
              <mc:Choice xmlns:v="urn:schemas-microsoft-com:vml" Requires="v">
                <p:oleObj spid="_x0000_s3555382" name="Equation" r:id="rId11" imgW="2158920" imgH="952200" progId="Equation.DSMT4">
                  <p:embed/>
                </p:oleObj>
              </mc:Choice>
              <mc:Fallback>
                <p:oleObj name="Equation" r:id="rId11" imgW="2158920" imgH="952200" progId="Equation.DSMT4">
                  <p:embed/>
                  <p:pic>
                    <p:nvPicPr>
                      <p:cNvPr id="0" name="Object 9" descr="Pink tissue pape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82900" y="2254250"/>
                        <a:ext cx="2159000" cy="9525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55338" name="Text Box 10" descr="Pink tissue paper"/>
          <p:cNvSpPr txBox="1">
            <a:spLocks noChangeArrowheads="1"/>
          </p:cNvSpPr>
          <p:nvPr/>
        </p:nvSpPr>
        <p:spPr bwMode="auto">
          <a:xfrm>
            <a:off x="609600" y="1524000"/>
            <a:ext cx="7848600" cy="5397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aseline="0">
                <a:latin typeface="Times New Roman" pitchFamily="18" charset="0"/>
              </a:rPr>
              <a:t>Step 2</a:t>
            </a:r>
            <a:r>
              <a:rPr lang="en-US" sz="3200" b="0" baseline="0">
                <a:latin typeface="Times New Roman" pitchFamily="18" charset="0"/>
              </a:rPr>
              <a:t>    Apply the Law of Sines. </a:t>
            </a:r>
          </a:p>
        </p:txBody>
      </p:sp>
    </p:spTree>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r>
              <a:rPr lang="en-US" smtClean="0"/>
              <a:t>© 2010 Pearson Education, Inc.  All rights reserved</a:t>
            </a:r>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0160" y="1380744"/>
            <a:ext cx="6583680" cy="4096512"/>
          </a:xfrm>
          <a:prstGeom prst="rect">
            <a:avLst/>
          </a:prstGeom>
        </p:spPr>
      </p:pic>
    </p:spTree>
    <p:extLst>
      <p:ext uri="{BB962C8B-B14F-4D97-AF65-F5344CB8AC3E}">
        <p14:creationId xmlns:p14="http://schemas.microsoft.com/office/powerpoint/2010/main" val="2561982257"/>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0"/>
          </p:nvPr>
        </p:nvSpPr>
        <p:spPr/>
        <p:txBody>
          <a:bodyPr/>
          <a:lstStyle/>
          <a:p>
            <a:fld id="{7CB40D9E-12CA-4BE8-B73E-6362CC209040}" type="slidenum">
              <a:rPr lang="en-US"/>
              <a:pPr/>
              <a:t>33</a:t>
            </a:fld>
            <a:endParaRPr lang="en-CA"/>
          </a:p>
        </p:txBody>
      </p:sp>
      <p:sp>
        <p:nvSpPr>
          <p:cNvPr id="9" name="Footer Placeholder 6"/>
          <p:cNvSpPr>
            <a:spLocks noGrp="1"/>
          </p:cNvSpPr>
          <p:nvPr>
            <p:ph type="ftr" sz="quarter" idx="11"/>
          </p:nvPr>
        </p:nvSpPr>
        <p:spPr/>
        <p:txBody>
          <a:bodyPr/>
          <a:lstStyle/>
          <a:p>
            <a:r>
              <a:rPr lang="en-US"/>
              <a:t>© 2010 Pearson Education, Inc.  All rights reserved</a:t>
            </a:r>
          </a:p>
        </p:txBody>
      </p:sp>
      <p:sp>
        <p:nvSpPr>
          <p:cNvPr id="3604482" name="Rectangle 2"/>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5</a:t>
            </a:r>
          </a:p>
        </p:txBody>
      </p:sp>
      <p:sp>
        <p:nvSpPr>
          <p:cNvPr id="3604483" name="Rectangle 3"/>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Solving an SSA Triangle (One Solution)</a:t>
            </a:r>
          </a:p>
        </p:txBody>
      </p:sp>
      <p:sp>
        <p:nvSpPr>
          <p:cNvPr id="3604484" name="Text Box 4" descr="Pink tissue paper"/>
          <p:cNvSpPr txBox="1">
            <a:spLocks noChangeArrowheads="1"/>
          </p:cNvSpPr>
          <p:nvPr/>
        </p:nvSpPr>
        <p:spPr bwMode="auto">
          <a:xfrm>
            <a:off x="647700" y="1054100"/>
            <a:ext cx="8191500" cy="10033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Solve triangle </a:t>
            </a:r>
            <a:r>
              <a:rPr lang="en-US" sz="3200" b="0" i="1" baseline="0">
                <a:latin typeface="Times New Roman" pitchFamily="18" charset="0"/>
              </a:rPr>
              <a:t>ABC</a:t>
            </a:r>
            <a:r>
              <a:rPr lang="en-US" sz="3200" b="0" baseline="0">
                <a:latin typeface="Times New Roman" pitchFamily="18" charset="0"/>
              </a:rPr>
              <a:t> with </a:t>
            </a:r>
            <a:r>
              <a:rPr lang="en-US" sz="3200" b="0" i="1" baseline="0">
                <a:latin typeface="Times New Roman" pitchFamily="18" charset="0"/>
              </a:rPr>
              <a:t>C</a:t>
            </a:r>
            <a:r>
              <a:rPr lang="en-US" sz="3200" b="0" baseline="0">
                <a:latin typeface="Times New Roman" pitchFamily="18" charset="0"/>
              </a:rPr>
              <a:t> = 40º, </a:t>
            </a:r>
            <a:r>
              <a:rPr lang="en-US" sz="3200" b="0" i="1" baseline="0">
                <a:latin typeface="Times New Roman" pitchFamily="18" charset="0"/>
              </a:rPr>
              <a:t>c</a:t>
            </a:r>
            <a:r>
              <a:rPr lang="en-US" sz="3200" b="0" baseline="0">
                <a:latin typeface="Times New Roman" pitchFamily="18" charset="0"/>
              </a:rPr>
              <a:t> = 20 meters, and </a:t>
            </a:r>
            <a:r>
              <a:rPr lang="en-US" sz="3200" b="0" i="1" baseline="0">
                <a:latin typeface="Times New Roman" pitchFamily="18" charset="0"/>
              </a:rPr>
              <a:t>a</a:t>
            </a:r>
            <a:r>
              <a:rPr lang="en-US" sz="3200" b="0" baseline="0">
                <a:latin typeface="Times New Roman" pitchFamily="18" charset="0"/>
              </a:rPr>
              <a:t> = 15 meters. </a:t>
            </a:r>
          </a:p>
        </p:txBody>
      </p:sp>
      <p:sp>
        <p:nvSpPr>
          <p:cNvPr id="3604485" name="Text Box 5" descr="Pink tissue paper"/>
          <p:cNvSpPr txBox="1">
            <a:spLocks noChangeArrowheads="1"/>
          </p:cNvSpPr>
          <p:nvPr/>
        </p:nvSpPr>
        <p:spPr bwMode="auto">
          <a:xfrm>
            <a:off x="609600" y="2286000"/>
            <a:ext cx="1524000" cy="45085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a:t>
            </a:r>
          </a:p>
        </p:txBody>
      </p:sp>
      <p:sp>
        <p:nvSpPr>
          <p:cNvPr id="3604486" name="Text Box 6" descr="Pink tissue paper"/>
          <p:cNvSpPr txBox="1">
            <a:spLocks noChangeArrowheads="1"/>
          </p:cNvSpPr>
          <p:nvPr/>
        </p:nvSpPr>
        <p:spPr bwMode="auto">
          <a:xfrm>
            <a:off x="647700" y="3041650"/>
            <a:ext cx="7848600" cy="53975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aseline="0">
                <a:latin typeface="Times New Roman" pitchFamily="18" charset="0"/>
              </a:rPr>
              <a:t>Step 1</a:t>
            </a:r>
            <a:r>
              <a:rPr lang="en-US" sz="3200" b="0" baseline="0">
                <a:latin typeface="Times New Roman" pitchFamily="18" charset="0"/>
              </a:rPr>
              <a:t>  Make a chart. </a:t>
            </a:r>
          </a:p>
        </p:txBody>
      </p:sp>
      <p:pic>
        <p:nvPicPr>
          <p:cNvPr id="3604502" name="Picture 22" descr="Pink tissue pap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0350" y="4086225"/>
            <a:ext cx="3371850" cy="1933575"/>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0"/>
          </p:nvPr>
        </p:nvSpPr>
        <p:spPr/>
        <p:txBody>
          <a:bodyPr/>
          <a:lstStyle/>
          <a:p>
            <a:fld id="{A47452AB-82C1-480A-938E-01A2ED649FD6}" type="slidenum">
              <a:rPr lang="en-US"/>
              <a:pPr/>
              <a:t>34</a:t>
            </a:fld>
            <a:endParaRPr lang="en-CA"/>
          </a:p>
        </p:txBody>
      </p:sp>
      <p:sp>
        <p:nvSpPr>
          <p:cNvPr id="12" name="Footer Placeholder 6"/>
          <p:cNvSpPr>
            <a:spLocks noGrp="1"/>
          </p:cNvSpPr>
          <p:nvPr>
            <p:ph type="ftr" sz="quarter" idx="11"/>
          </p:nvPr>
        </p:nvSpPr>
        <p:spPr/>
        <p:txBody>
          <a:bodyPr/>
          <a:lstStyle/>
          <a:p>
            <a:r>
              <a:rPr lang="en-US"/>
              <a:t>© 2010 Pearson Education, Inc.  All rights reserved</a:t>
            </a:r>
          </a:p>
        </p:txBody>
      </p:sp>
      <p:sp>
        <p:nvSpPr>
          <p:cNvPr id="3606530" name="Text Box 2" descr="Pink tissue paper"/>
          <p:cNvSpPr txBox="1">
            <a:spLocks noChangeArrowheads="1"/>
          </p:cNvSpPr>
          <p:nvPr/>
        </p:nvSpPr>
        <p:spPr bwMode="auto">
          <a:xfrm>
            <a:off x="609600" y="990600"/>
            <a:ext cx="3429000" cy="4508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 continued</a:t>
            </a:r>
          </a:p>
        </p:txBody>
      </p:sp>
      <p:graphicFrame>
        <p:nvGraphicFramePr>
          <p:cNvPr id="3606531" name="Object 3" descr="Pink tissue paper"/>
          <p:cNvGraphicFramePr>
            <a:graphicFrameLocks noChangeAspect="1"/>
          </p:cNvGraphicFramePr>
          <p:nvPr/>
        </p:nvGraphicFramePr>
        <p:xfrm>
          <a:off x="2876550" y="3365500"/>
          <a:ext cx="2362200" cy="952500"/>
        </p:xfrm>
        <a:graphic>
          <a:graphicData uri="http://schemas.openxmlformats.org/presentationml/2006/ole">
            <mc:AlternateContent xmlns:mc="http://schemas.openxmlformats.org/markup-compatibility/2006">
              <mc:Choice xmlns:v="urn:schemas-microsoft-com:vml" Requires="v">
                <p:oleObj spid="_x0000_s3606580" name="Equation" r:id="rId5" imgW="2361960" imgH="952200" progId="Equation.DSMT4">
                  <p:embed/>
                </p:oleObj>
              </mc:Choice>
              <mc:Fallback>
                <p:oleObj name="Equation" r:id="rId5" imgW="2361960" imgH="952200" progId="Equation.DSMT4">
                  <p:embed/>
                  <p:pic>
                    <p:nvPicPr>
                      <p:cNvPr id="0" name="Object 3" descr="Pink tissue pap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6550" y="3365500"/>
                        <a:ext cx="2362200" cy="9525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06532" name="Rectangle 4"/>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5</a:t>
            </a:r>
          </a:p>
        </p:txBody>
      </p:sp>
      <p:sp>
        <p:nvSpPr>
          <p:cNvPr id="3606533" name="Rectangle 5"/>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Solving an SSA Triangle (One Solution)</a:t>
            </a:r>
          </a:p>
        </p:txBody>
      </p:sp>
      <p:graphicFrame>
        <p:nvGraphicFramePr>
          <p:cNvPr id="3606534" name="Object 6" descr="Pink tissue paper"/>
          <p:cNvGraphicFramePr>
            <a:graphicFrameLocks noChangeAspect="1"/>
          </p:cNvGraphicFramePr>
          <p:nvPr/>
        </p:nvGraphicFramePr>
        <p:xfrm>
          <a:off x="2908300" y="4387850"/>
          <a:ext cx="2768600" cy="952500"/>
        </p:xfrm>
        <a:graphic>
          <a:graphicData uri="http://schemas.openxmlformats.org/presentationml/2006/ole">
            <mc:AlternateContent xmlns:mc="http://schemas.openxmlformats.org/markup-compatibility/2006">
              <mc:Choice xmlns:v="urn:schemas-microsoft-com:vml" Requires="v">
                <p:oleObj spid="_x0000_s3606581" name="Equation" r:id="rId7" imgW="2768400" imgH="952200" progId="Equation.DSMT4">
                  <p:embed/>
                </p:oleObj>
              </mc:Choice>
              <mc:Fallback>
                <p:oleObj name="Equation" r:id="rId7" imgW="2768400" imgH="952200" progId="Equation.DSMT4">
                  <p:embed/>
                  <p:pic>
                    <p:nvPicPr>
                      <p:cNvPr id="0" name="Object 6" descr="Pink tissue pap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08300" y="4387850"/>
                        <a:ext cx="2768600" cy="9525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06535" name="Object 7" descr="Pink tissue paper"/>
          <p:cNvGraphicFramePr>
            <a:graphicFrameLocks noChangeAspect="1"/>
          </p:cNvGraphicFramePr>
          <p:nvPr/>
        </p:nvGraphicFramePr>
        <p:xfrm>
          <a:off x="5816600" y="4692650"/>
          <a:ext cx="1422400" cy="342900"/>
        </p:xfrm>
        <a:graphic>
          <a:graphicData uri="http://schemas.openxmlformats.org/presentationml/2006/ole">
            <mc:AlternateContent xmlns:mc="http://schemas.openxmlformats.org/markup-compatibility/2006">
              <mc:Choice xmlns:v="urn:schemas-microsoft-com:vml" Requires="v">
                <p:oleObj spid="_x0000_s3606582" name="Equation" r:id="rId9" imgW="1422360" imgH="342720" progId="Equation.DSMT4">
                  <p:embed/>
                </p:oleObj>
              </mc:Choice>
              <mc:Fallback>
                <p:oleObj name="Equation" r:id="rId9" imgW="1422360" imgH="342720" progId="Equation.DSMT4">
                  <p:embed/>
                  <p:pic>
                    <p:nvPicPr>
                      <p:cNvPr id="0" name="Object 7" descr="Pink tissue pape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16600" y="4692650"/>
                        <a:ext cx="1422400" cy="3429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06537" name="Object 9" descr="Pink tissue paper"/>
          <p:cNvGraphicFramePr>
            <a:graphicFrameLocks noChangeAspect="1"/>
          </p:cNvGraphicFramePr>
          <p:nvPr/>
        </p:nvGraphicFramePr>
        <p:xfrm>
          <a:off x="2876550" y="2406650"/>
          <a:ext cx="2171700" cy="952500"/>
        </p:xfrm>
        <a:graphic>
          <a:graphicData uri="http://schemas.openxmlformats.org/presentationml/2006/ole">
            <mc:AlternateContent xmlns:mc="http://schemas.openxmlformats.org/markup-compatibility/2006">
              <mc:Choice xmlns:v="urn:schemas-microsoft-com:vml" Requires="v">
                <p:oleObj spid="_x0000_s3606583" name="Equation" r:id="rId11" imgW="2171520" imgH="952200" progId="Equation.DSMT4">
                  <p:embed/>
                </p:oleObj>
              </mc:Choice>
              <mc:Fallback>
                <p:oleObj name="Equation" r:id="rId11" imgW="2171520" imgH="952200" progId="Equation.DSMT4">
                  <p:embed/>
                  <p:pic>
                    <p:nvPicPr>
                      <p:cNvPr id="0" name="Object 9" descr="Pink tissue pape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76550" y="2406650"/>
                        <a:ext cx="2171700" cy="9525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06538" name="Text Box 10" descr="Pink tissue paper"/>
          <p:cNvSpPr txBox="1">
            <a:spLocks noChangeArrowheads="1"/>
          </p:cNvSpPr>
          <p:nvPr/>
        </p:nvSpPr>
        <p:spPr bwMode="auto">
          <a:xfrm>
            <a:off x="609600" y="1676400"/>
            <a:ext cx="7848600" cy="5397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aseline="0">
                <a:latin typeface="Times New Roman" pitchFamily="18" charset="0"/>
              </a:rPr>
              <a:t>Step 2</a:t>
            </a:r>
            <a:r>
              <a:rPr lang="en-US" sz="3200" b="0" baseline="0">
                <a:latin typeface="Times New Roman" pitchFamily="18" charset="0"/>
              </a:rPr>
              <a:t>  Apply the Law of Sines. </a:t>
            </a:r>
          </a:p>
        </p:txBody>
      </p:sp>
      <p:sp>
        <p:nvSpPr>
          <p:cNvPr id="1636357" name="Text Box 5"/>
          <p:cNvSpPr txBox="1">
            <a:spLocks noChangeArrowheads="1"/>
          </p:cNvSpPr>
          <p:nvPr/>
        </p:nvSpPr>
        <p:spPr bwMode="auto">
          <a:xfrm>
            <a:off x="609600" y="57912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spcBef>
                <a:spcPct val="50000"/>
              </a:spcBef>
            </a:pPr>
            <a:r>
              <a:rPr lang="en-US" sz="3200" baseline="0">
                <a:latin typeface="Times New Roman" pitchFamily="18" charset="0"/>
              </a:rPr>
              <a:t>Step 3</a:t>
            </a:r>
            <a:r>
              <a:rPr lang="en-US" sz="3200" b="0" baseline="0">
                <a:latin typeface="Times New Roman" pitchFamily="18" charset="0"/>
              </a:rPr>
              <a:t>  sin </a:t>
            </a:r>
            <a:r>
              <a:rPr lang="en-US" sz="3200" b="0" i="1" baseline="0">
                <a:latin typeface="Times New Roman" pitchFamily="18" charset="0"/>
              </a:rPr>
              <a:t>A</a:t>
            </a:r>
            <a:r>
              <a:rPr lang="en-US" sz="3200" b="0" baseline="0">
                <a:latin typeface="Times New Roman" pitchFamily="18" charset="0"/>
              </a:rPr>
              <a:t> </a:t>
            </a:r>
            <a:r>
              <a:rPr lang="en-US" sz="3200" b="0" baseline="0">
                <a:latin typeface="Times New Roman" pitchFamily="18" charset="0"/>
                <a:cs typeface="Times New Roman" pitchFamily="18" charset="0"/>
              </a:rPr>
              <a:t>≈ 0.4821 &lt; 1 so go to Step 4.</a:t>
            </a:r>
          </a:p>
        </p:txBody>
      </p:sp>
    </p:spTree>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0"/>
          </p:nvPr>
        </p:nvSpPr>
        <p:spPr/>
        <p:txBody>
          <a:bodyPr/>
          <a:lstStyle/>
          <a:p>
            <a:fld id="{1C5E45EE-775C-489D-B123-5025DC19110E}" type="slidenum">
              <a:rPr lang="en-US"/>
              <a:pPr/>
              <a:t>35</a:t>
            </a:fld>
            <a:endParaRPr lang="en-CA"/>
          </a:p>
        </p:txBody>
      </p:sp>
      <p:sp>
        <p:nvSpPr>
          <p:cNvPr id="9" name="Footer Placeholder 6"/>
          <p:cNvSpPr>
            <a:spLocks noGrp="1"/>
          </p:cNvSpPr>
          <p:nvPr>
            <p:ph type="ftr" sz="quarter" idx="11"/>
          </p:nvPr>
        </p:nvSpPr>
        <p:spPr/>
        <p:txBody>
          <a:bodyPr/>
          <a:lstStyle/>
          <a:p>
            <a:r>
              <a:rPr lang="en-US"/>
              <a:t>© 2010 Pearson Education, Inc.  All rights reserved</a:t>
            </a:r>
          </a:p>
        </p:txBody>
      </p:sp>
      <p:sp>
        <p:nvSpPr>
          <p:cNvPr id="3608578" name="Text Box 2" descr="Pink tissue paper"/>
          <p:cNvSpPr txBox="1">
            <a:spLocks noChangeArrowheads="1"/>
          </p:cNvSpPr>
          <p:nvPr/>
        </p:nvSpPr>
        <p:spPr bwMode="auto">
          <a:xfrm>
            <a:off x="609600" y="990600"/>
            <a:ext cx="3429000" cy="45085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 continued</a:t>
            </a:r>
          </a:p>
        </p:txBody>
      </p:sp>
      <p:sp>
        <p:nvSpPr>
          <p:cNvPr id="3608580" name="Rectangle 4"/>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5</a:t>
            </a:r>
          </a:p>
        </p:txBody>
      </p:sp>
      <p:sp>
        <p:nvSpPr>
          <p:cNvPr id="3608581" name="Rectangle 5"/>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Solving an SSA Triangle (One Solution)</a:t>
            </a:r>
          </a:p>
        </p:txBody>
      </p:sp>
      <p:sp>
        <p:nvSpPr>
          <p:cNvPr id="3608585" name="Text Box 9" descr="Pink tissue paper"/>
          <p:cNvSpPr txBox="1">
            <a:spLocks noChangeArrowheads="1"/>
          </p:cNvSpPr>
          <p:nvPr/>
        </p:nvSpPr>
        <p:spPr bwMode="auto">
          <a:xfrm>
            <a:off x="609600" y="1822450"/>
            <a:ext cx="8229600" cy="145415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262063" indent="-1262063">
              <a:defRPr sz="2400">
                <a:solidFill>
                  <a:schemeClr val="tx1"/>
                </a:solidFill>
                <a:latin typeface="Arial" charset="0"/>
              </a:defRPr>
            </a:lvl1pPr>
            <a:lvl2pPr marL="1833563" indent="-457200">
              <a:defRPr sz="2400">
                <a:solidFill>
                  <a:schemeClr val="tx1"/>
                </a:solidFill>
                <a:latin typeface="Arial" charset="0"/>
              </a:defRPr>
            </a:lvl2pPr>
            <a:lvl3pPr marL="2405063" indent="-457200">
              <a:defRPr sz="2400">
                <a:solidFill>
                  <a:schemeClr val="tx1"/>
                </a:solidFill>
                <a:latin typeface="Arial" charset="0"/>
              </a:defRPr>
            </a:lvl3pPr>
            <a:lvl4pPr marL="2976563" indent="-457200">
              <a:defRPr sz="2400">
                <a:solidFill>
                  <a:schemeClr val="tx1"/>
                </a:solidFill>
                <a:latin typeface="Arial" charset="0"/>
              </a:defRPr>
            </a:lvl4pPr>
            <a:lvl5pPr marL="3548063" indent="-457200">
              <a:defRPr sz="2400">
                <a:solidFill>
                  <a:schemeClr val="tx1"/>
                </a:solidFill>
                <a:latin typeface="Arial" charset="0"/>
              </a:defRPr>
            </a:lvl5pPr>
            <a:lvl6pPr marL="4005263" indent="-457200" fontAlgn="base">
              <a:spcBef>
                <a:spcPct val="0"/>
              </a:spcBef>
              <a:spcAft>
                <a:spcPct val="0"/>
              </a:spcAft>
              <a:defRPr sz="2400">
                <a:solidFill>
                  <a:schemeClr val="tx1"/>
                </a:solidFill>
                <a:latin typeface="Arial" charset="0"/>
              </a:defRPr>
            </a:lvl6pPr>
            <a:lvl7pPr marL="4462463" indent="-457200" fontAlgn="base">
              <a:spcBef>
                <a:spcPct val="0"/>
              </a:spcBef>
              <a:spcAft>
                <a:spcPct val="0"/>
              </a:spcAft>
              <a:defRPr sz="2400">
                <a:solidFill>
                  <a:schemeClr val="tx1"/>
                </a:solidFill>
                <a:latin typeface="Arial" charset="0"/>
              </a:defRPr>
            </a:lvl7pPr>
            <a:lvl8pPr marL="4919663" indent="-457200" fontAlgn="base">
              <a:spcBef>
                <a:spcPct val="0"/>
              </a:spcBef>
              <a:spcAft>
                <a:spcPct val="0"/>
              </a:spcAft>
              <a:defRPr sz="2400">
                <a:solidFill>
                  <a:schemeClr val="tx1"/>
                </a:solidFill>
                <a:latin typeface="Arial" charset="0"/>
              </a:defRPr>
            </a:lvl8pPr>
            <a:lvl9pPr marL="5376863" indent="-457200" fontAlgn="base">
              <a:spcBef>
                <a:spcPct val="0"/>
              </a:spcBef>
              <a:spcAft>
                <a:spcPct val="0"/>
              </a:spcAft>
              <a:defRPr sz="2400">
                <a:solidFill>
                  <a:schemeClr val="tx1"/>
                </a:solidFill>
                <a:latin typeface="Arial" charset="0"/>
              </a:defRPr>
            </a:lvl9pPr>
          </a:lstStyle>
          <a:p>
            <a:pPr>
              <a:lnSpc>
                <a:spcPct val="90000"/>
              </a:lnSpc>
            </a:pPr>
            <a:r>
              <a:rPr lang="en-US" sz="3200" baseline="0">
                <a:latin typeface="Times New Roman" pitchFamily="18" charset="0"/>
              </a:rPr>
              <a:t>Step 4</a:t>
            </a:r>
            <a:r>
              <a:rPr lang="en-US" sz="3200" b="0" baseline="0">
                <a:latin typeface="Times New Roman" pitchFamily="18" charset="0"/>
              </a:rPr>
              <a:t>  </a:t>
            </a:r>
            <a:r>
              <a:rPr lang="en-US" sz="3200" b="0" i="1" baseline="0">
                <a:latin typeface="Times New Roman" pitchFamily="18" charset="0"/>
              </a:rPr>
              <a:t>A</a:t>
            </a:r>
            <a:r>
              <a:rPr lang="en-US" sz="3200" b="0" baseline="0">
                <a:latin typeface="Times New Roman" pitchFamily="18" charset="0"/>
              </a:rPr>
              <a:t> = sin</a:t>
            </a:r>
            <a:r>
              <a:rPr lang="en-US" sz="3200" b="0">
                <a:latin typeface="Times New Roman" pitchFamily="18" charset="0"/>
                <a:cs typeface="Times New Roman" pitchFamily="18" charset="0"/>
              </a:rPr>
              <a:t>−1</a:t>
            </a:r>
            <a:r>
              <a:rPr lang="en-US" sz="3200" b="0" baseline="0">
                <a:latin typeface="Times New Roman" pitchFamily="18" charset="0"/>
                <a:cs typeface="Times New Roman" pitchFamily="18" charset="0"/>
              </a:rPr>
              <a:t> 0.4821 ≈ 28.8º.  Two possible values of </a:t>
            </a:r>
            <a:r>
              <a:rPr lang="en-US" sz="3200" b="0" i="1" baseline="0">
                <a:latin typeface="Times New Roman" pitchFamily="18" charset="0"/>
                <a:cs typeface="Times New Roman" pitchFamily="18" charset="0"/>
              </a:rPr>
              <a:t>A </a:t>
            </a:r>
            <a:r>
              <a:rPr lang="en-US" sz="3200" b="0" baseline="0">
                <a:latin typeface="Times New Roman" pitchFamily="18" charset="0"/>
                <a:cs typeface="Times New Roman" pitchFamily="18" charset="0"/>
              </a:rPr>
              <a:t>are </a:t>
            </a:r>
            <a:r>
              <a:rPr lang="en-US" sz="3200" b="0" i="1" baseline="0">
                <a:latin typeface="Times New Roman" pitchFamily="18" charset="0"/>
                <a:cs typeface="Times New Roman" pitchFamily="18" charset="0"/>
              </a:rPr>
              <a:t>A</a:t>
            </a:r>
            <a:r>
              <a:rPr lang="en-US" sz="3200" b="0" baseline="-25000">
                <a:latin typeface="Times New Roman" pitchFamily="18" charset="0"/>
                <a:cs typeface="Times New Roman" pitchFamily="18" charset="0"/>
              </a:rPr>
              <a:t>1</a:t>
            </a:r>
            <a:r>
              <a:rPr lang="en-US" sz="3200" b="0" baseline="0">
                <a:latin typeface="Times New Roman" pitchFamily="18" charset="0"/>
                <a:cs typeface="Times New Roman" pitchFamily="18" charset="0"/>
              </a:rPr>
              <a:t> ≈ 28.8º and </a:t>
            </a:r>
          </a:p>
          <a:p>
            <a:pPr>
              <a:lnSpc>
                <a:spcPct val="90000"/>
              </a:lnSpc>
            </a:pPr>
            <a:r>
              <a:rPr lang="en-US" sz="3200" b="0" i="1" baseline="0">
                <a:latin typeface="Times New Roman" pitchFamily="18" charset="0"/>
                <a:cs typeface="Times New Roman" pitchFamily="18" charset="0"/>
              </a:rPr>
              <a:t>	A</a:t>
            </a:r>
            <a:r>
              <a:rPr lang="en-US" sz="3200" b="0" baseline="-25000">
                <a:latin typeface="Times New Roman" pitchFamily="18" charset="0"/>
                <a:cs typeface="Times New Roman" pitchFamily="18" charset="0"/>
              </a:rPr>
              <a:t>2</a:t>
            </a:r>
            <a:r>
              <a:rPr lang="en-US" sz="3200" b="0" baseline="0">
                <a:latin typeface="Times New Roman" pitchFamily="18" charset="0"/>
                <a:cs typeface="Times New Roman" pitchFamily="18" charset="0"/>
              </a:rPr>
              <a:t> ≈ 180º − 28.8º = 151.2º.</a:t>
            </a:r>
          </a:p>
        </p:txBody>
      </p:sp>
      <p:sp>
        <p:nvSpPr>
          <p:cNvPr id="3608586" name="Text Box 10" descr="Pink tissue paper"/>
          <p:cNvSpPr txBox="1">
            <a:spLocks noChangeArrowheads="1"/>
          </p:cNvSpPr>
          <p:nvPr/>
        </p:nvSpPr>
        <p:spPr bwMode="auto">
          <a:xfrm>
            <a:off x="609600" y="3581400"/>
            <a:ext cx="8229600" cy="9906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262063" indent="-1262063">
              <a:defRPr sz="2400">
                <a:solidFill>
                  <a:schemeClr val="tx1"/>
                </a:solidFill>
                <a:latin typeface="Arial" charset="0"/>
              </a:defRPr>
            </a:lvl1pPr>
            <a:lvl2pPr marL="1833563" indent="-457200">
              <a:defRPr sz="2400">
                <a:solidFill>
                  <a:schemeClr val="tx1"/>
                </a:solidFill>
                <a:latin typeface="Arial" charset="0"/>
              </a:defRPr>
            </a:lvl2pPr>
            <a:lvl3pPr marL="2405063" indent="-457200">
              <a:defRPr sz="2400">
                <a:solidFill>
                  <a:schemeClr val="tx1"/>
                </a:solidFill>
                <a:latin typeface="Arial" charset="0"/>
              </a:defRPr>
            </a:lvl3pPr>
            <a:lvl4pPr marL="2976563" indent="-457200">
              <a:defRPr sz="2400">
                <a:solidFill>
                  <a:schemeClr val="tx1"/>
                </a:solidFill>
                <a:latin typeface="Arial" charset="0"/>
              </a:defRPr>
            </a:lvl4pPr>
            <a:lvl5pPr marL="3548063" indent="-457200">
              <a:defRPr sz="2400">
                <a:solidFill>
                  <a:schemeClr val="tx1"/>
                </a:solidFill>
                <a:latin typeface="Arial" charset="0"/>
              </a:defRPr>
            </a:lvl5pPr>
            <a:lvl6pPr marL="4005263" indent="-457200" fontAlgn="base">
              <a:spcBef>
                <a:spcPct val="0"/>
              </a:spcBef>
              <a:spcAft>
                <a:spcPct val="0"/>
              </a:spcAft>
              <a:defRPr sz="2400">
                <a:solidFill>
                  <a:schemeClr val="tx1"/>
                </a:solidFill>
                <a:latin typeface="Arial" charset="0"/>
              </a:defRPr>
            </a:lvl6pPr>
            <a:lvl7pPr marL="4462463" indent="-457200" fontAlgn="base">
              <a:spcBef>
                <a:spcPct val="0"/>
              </a:spcBef>
              <a:spcAft>
                <a:spcPct val="0"/>
              </a:spcAft>
              <a:defRPr sz="2400">
                <a:solidFill>
                  <a:schemeClr val="tx1"/>
                </a:solidFill>
                <a:latin typeface="Arial" charset="0"/>
              </a:defRPr>
            </a:lvl7pPr>
            <a:lvl8pPr marL="4919663" indent="-457200" fontAlgn="base">
              <a:spcBef>
                <a:spcPct val="0"/>
              </a:spcBef>
              <a:spcAft>
                <a:spcPct val="0"/>
              </a:spcAft>
              <a:defRPr sz="2400">
                <a:solidFill>
                  <a:schemeClr val="tx1"/>
                </a:solidFill>
                <a:latin typeface="Arial" charset="0"/>
              </a:defRPr>
            </a:lvl8pPr>
            <a:lvl9pPr marL="5376863" indent="-457200" fontAlgn="base">
              <a:spcBef>
                <a:spcPct val="0"/>
              </a:spcBef>
              <a:spcAft>
                <a:spcPct val="0"/>
              </a:spcAft>
              <a:defRPr sz="2400">
                <a:solidFill>
                  <a:schemeClr val="tx1"/>
                </a:solidFill>
                <a:latin typeface="Arial" charset="0"/>
              </a:defRPr>
            </a:lvl9pPr>
          </a:lstStyle>
          <a:p>
            <a:pPr>
              <a:lnSpc>
                <a:spcPct val="90000"/>
              </a:lnSpc>
            </a:pPr>
            <a:r>
              <a:rPr lang="en-US" sz="3200" baseline="0">
                <a:latin typeface="Times New Roman" pitchFamily="18" charset="0"/>
              </a:rPr>
              <a:t>Step 5</a:t>
            </a:r>
            <a:r>
              <a:rPr lang="en-US" sz="3200" b="0" baseline="0">
                <a:latin typeface="Times New Roman" pitchFamily="18" charset="0"/>
              </a:rPr>
              <a:t>  Since </a:t>
            </a:r>
          </a:p>
          <a:p>
            <a:pPr>
              <a:lnSpc>
                <a:spcPct val="90000"/>
              </a:lnSpc>
            </a:pPr>
            <a:r>
              <a:rPr lang="en-US" sz="3200" b="0" baseline="0">
                <a:latin typeface="Times New Roman" pitchFamily="18" charset="0"/>
              </a:rPr>
              <a:t>	</a:t>
            </a:r>
            <a:r>
              <a:rPr lang="en-US" sz="3200" b="0" i="1" baseline="0">
                <a:latin typeface="Times New Roman" pitchFamily="18" charset="0"/>
              </a:rPr>
              <a:t>C</a:t>
            </a:r>
            <a:r>
              <a:rPr lang="en-US" sz="3200" b="0" baseline="0">
                <a:latin typeface="Times New Roman" pitchFamily="18" charset="0"/>
              </a:rPr>
              <a:t> + </a:t>
            </a:r>
            <a:r>
              <a:rPr lang="en-US" sz="3200" b="0" i="1" baseline="0">
                <a:latin typeface="Times New Roman" pitchFamily="18" charset="0"/>
              </a:rPr>
              <a:t>A</a:t>
            </a:r>
            <a:r>
              <a:rPr lang="en-US" sz="3200" b="0" baseline="-25000">
                <a:latin typeface="Times New Roman" pitchFamily="18" charset="0"/>
              </a:rPr>
              <a:t>2</a:t>
            </a:r>
            <a:r>
              <a:rPr lang="en-US" sz="3200" b="0" baseline="0">
                <a:latin typeface="Times New Roman" pitchFamily="18" charset="0"/>
              </a:rPr>
              <a:t> = 40</a:t>
            </a:r>
            <a:r>
              <a:rPr lang="en-US" sz="3200" b="0" baseline="0">
                <a:latin typeface="Times New Roman" pitchFamily="18" charset="0"/>
                <a:cs typeface="Times New Roman" pitchFamily="18" charset="0"/>
              </a:rPr>
              <a:t>º + 151.2º = 191.2º &gt; 180º, there is no triangle with vertex </a:t>
            </a:r>
            <a:r>
              <a:rPr lang="en-US" sz="3200" b="0" i="1" baseline="0">
                <a:latin typeface="Times New Roman" pitchFamily="18" charset="0"/>
                <a:cs typeface="Times New Roman" pitchFamily="18" charset="0"/>
              </a:rPr>
              <a:t>A</a:t>
            </a:r>
            <a:r>
              <a:rPr lang="en-US" sz="3200" b="0" baseline="-25000">
                <a:latin typeface="Times New Roman" pitchFamily="18" charset="0"/>
                <a:cs typeface="Times New Roman" pitchFamily="18" charset="0"/>
              </a:rPr>
              <a:t>2</a:t>
            </a:r>
            <a:r>
              <a:rPr lang="en-US" sz="3200" b="0" baseline="0">
                <a:latin typeface="Times New Roman" pitchFamily="18" charset="0"/>
                <a:cs typeface="Times New Roman" pitchFamily="18" charset="0"/>
              </a:rPr>
              <a:t>.  </a:t>
            </a:r>
          </a:p>
        </p:txBody>
      </p:sp>
      <p:sp>
        <p:nvSpPr>
          <p:cNvPr id="3608587" name="Text Box 11" descr="Pink tissue paper"/>
          <p:cNvSpPr txBox="1">
            <a:spLocks noChangeArrowheads="1"/>
          </p:cNvSpPr>
          <p:nvPr/>
        </p:nvSpPr>
        <p:spPr bwMode="auto">
          <a:xfrm>
            <a:off x="609600" y="5334000"/>
            <a:ext cx="8229600" cy="9906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262063" indent="-1262063">
              <a:defRPr sz="2400">
                <a:solidFill>
                  <a:schemeClr val="tx1"/>
                </a:solidFill>
                <a:latin typeface="Arial" charset="0"/>
              </a:defRPr>
            </a:lvl1pPr>
            <a:lvl2pPr marL="1833563" indent="-457200">
              <a:defRPr sz="2400">
                <a:solidFill>
                  <a:schemeClr val="tx1"/>
                </a:solidFill>
                <a:latin typeface="Arial" charset="0"/>
              </a:defRPr>
            </a:lvl2pPr>
            <a:lvl3pPr marL="2405063" indent="-457200">
              <a:defRPr sz="2400">
                <a:solidFill>
                  <a:schemeClr val="tx1"/>
                </a:solidFill>
                <a:latin typeface="Arial" charset="0"/>
              </a:defRPr>
            </a:lvl3pPr>
            <a:lvl4pPr marL="2976563" indent="-457200">
              <a:defRPr sz="2400">
                <a:solidFill>
                  <a:schemeClr val="tx1"/>
                </a:solidFill>
                <a:latin typeface="Arial" charset="0"/>
              </a:defRPr>
            </a:lvl4pPr>
            <a:lvl5pPr marL="3548063" indent="-457200">
              <a:defRPr sz="2400">
                <a:solidFill>
                  <a:schemeClr val="tx1"/>
                </a:solidFill>
                <a:latin typeface="Arial" charset="0"/>
              </a:defRPr>
            </a:lvl5pPr>
            <a:lvl6pPr marL="4005263" indent="-457200" fontAlgn="base">
              <a:spcBef>
                <a:spcPct val="0"/>
              </a:spcBef>
              <a:spcAft>
                <a:spcPct val="0"/>
              </a:spcAft>
              <a:defRPr sz="2400">
                <a:solidFill>
                  <a:schemeClr val="tx1"/>
                </a:solidFill>
                <a:latin typeface="Arial" charset="0"/>
              </a:defRPr>
            </a:lvl6pPr>
            <a:lvl7pPr marL="4462463" indent="-457200" fontAlgn="base">
              <a:spcBef>
                <a:spcPct val="0"/>
              </a:spcBef>
              <a:spcAft>
                <a:spcPct val="0"/>
              </a:spcAft>
              <a:defRPr sz="2400">
                <a:solidFill>
                  <a:schemeClr val="tx1"/>
                </a:solidFill>
                <a:latin typeface="Arial" charset="0"/>
              </a:defRPr>
            </a:lvl7pPr>
            <a:lvl8pPr marL="4919663" indent="-457200" fontAlgn="base">
              <a:spcBef>
                <a:spcPct val="0"/>
              </a:spcBef>
              <a:spcAft>
                <a:spcPct val="0"/>
              </a:spcAft>
              <a:defRPr sz="2400">
                <a:solidFill>
                  <a:schemeClr val="tx1"/>
                </a:solidFill>
                <a:latin typeface="Arial" charset="0"/>
              </a:defRPr>
            </a:lvl8pPr>
            <a:lvl9pPr marL="5376863" indent="-457200" fontAlgn="base">
              <a:spcBef>
                <a:spcPct val="0"/>
              </a:spcBef>
              <a:spcAft>
                <a:spcPct val="0"/>
              </a:spcAft>
              <a:defRPr sz="2400">
                <a:solidFill>
                  <a:schemeClr val="tx1"/>
                </a:solidFill>
                <a:latin typeface="Arial" charset="0"/>
              </a:defRPr>
            </a:lvl9pPr>
          </a:lstStyle>
          <a:p>
            <a:pPr>
              <a:lnSpc>
                <a:spcPct val="90000"/>
              </a:lnSpc>
            </a:pPr>
            <a:r>
              <a:rPr lang="en-US" sz="3200" baseline="0">
                <a:latin typeface="Times New Roman" pitchFamily="18" charset="0"/>
              </a:rPr>
              <a:t>Step 6</a:t>
            </a:r>
            <a:r>
              <a:rPr lang="en-US" sz="3200" b="0" baseline="0">
                <a:latin typeface="Times New Roman" pitchFamily="18" charset="0"/>
              </a:rPr>
              <a:t>  The third angle at </a:t>
            </a:r>
            <a:r>
              <a:rPr lang="en-US" sz="3200" b="0" i="1" baseline="0">
                <a:latin typeface="Times New Roman" pitchFamily="18" charset="0"/>
              </a:rPr>
              <a:t>B</a:t>
            </a:r>
            <a:r>
              <a:rPr lang="en-US" sz="3200" b="0" baseline="0">
                <a:latin typeface="Times New Roman" pitchFamily="18" charset="0"/>
              </a:rPr>
              <a:t> has measure </a:t>
            </a:r>
          </a:p>
          <a:p>
            <a:pPr>
              <a:lnSpc>
                <a:spcPct val="90000"/>
              </a:lnSpc>
            </a:pPr>
            <a:r>
              <a:rPr lang="en-US" sz="3200" b="0" baseline="0">
                <a:latin typeface="Times New Roman" pitchFamily="18" charset="0"/>
              </a:rPr>
              <a:t>	</a:t>
            </a:r>
            <a:r>
              <a:rPr lang="en-US" sz="3200" b="0" baseline="0">
                <a:latin typeface="Times New Roman" pitchFamily="18" charset="0"/>
                <a:cs typeface="Times New Roman" pitchFamily="18" charset="0"/>
              </a:rPr>
              <a:t>≈ 180º − 40º − 28.8º = 111.2º.</a:t>
            </a:r>
          </a:p>
        </p:txBody>
      </p:sp>
    </p:spTree>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0"/>
          </p:nvPr>
        </p:nvSpPr>
        <p:spPr/>
        <p:txBody>
          <a:bodyPr/>
          <a:lstStyle/>
          <a:p>
            <a:fld id="{4E199CE2-89B6-4B4B-964B-3D7656B0DDBD}" type="slidenum">
              <a:rPr lang="en-US"/>
              <a:pPr/>
              <a:t>36</a:t>
            </a:fld>
            <a:endParaRPr lang="en-CA"/>
          </a:p>
        </p:txBody>
      </p:sp>
      <p:sp>
        <p:nvSpPr>
          <p:cNvPr id="8" name="Footer Placeholder 6"/>
          <p:cNvSpPr>
            <a:spLocks noGrp="1"/>
          </p:cNvSpPr>
          <p:nvPr>
            <p:ph type="ftr" sz="quarter" idx="11"/>
          </p:nvPr>
        </p:nvSpPr>
        <p:spPr/>
        <p:txBody>
          <a:bodyPr/>
          <a:lstStyle/>
          <a:p>
            <a:r>
              <a:rPr lang="en-US"/>
              <a:t>© 2010 Pearson Education, Inc.  All rights reserved</a:t>
            </a:r>
          </a:p>
        </p:txBody>
      </p:sp>
      <p:sp>
        <p:nvSpPr>
          <p:cNvPr id="3610626" name="Text Box 2" descr="Pink tissue paper"/>
          <p:cNvSpPr txBox="1">
            <a:spLocks noChangeArrowheads="1"/>
          </p:cNvSpPr>
          <p:nvPr/>
        </p:nvSpPr>
        <p:spPr bwMode="auto">
          <a:xfrm>
            <a:off x="609600" y="990600"/>
            <a:ext cx="3429000" cy="4508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 continued</a:t>
            </a:r>
          </a:p>
        </p:txBody>
      </p:sp>
      <p:sp>
        <p:nvSpPr>
          <p:cNvPr id="3610627" name="Rectangle 3"/>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5</a:t>
            </a:r>
          </a:p>
        </p:txBody>
      </p:sp>
      <p:sp>
        <p:nvSpPr>
          <p:cNvPr id="3610628" name="Rectangle 4"/>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Solving an SSA Triangle (One Solution)</a:t>
            </a:r>
          </a:p>
        </p:txBody>
      </p:sp>
      <p:sp>
        <p:nvSpPr>
          <p:cNvPr id="3610629" name="Text Box 5" descr="Pink tissue paper"/>
          <p:cNvSpPr txBox="1">
            <a:spLocks noChangeArrowheads="1"/>
          </p:cNvSpPr>
          <p:nvPr/>
        </p:nvSpPr>
        <p:spPr bwMode="auto">
          <a:xfrm>
            <a:off x="609600" y="1822450"/>
            <a:ext cx="8229600" cy="14541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262063" indent="-1262063">
              <a:defRPr sz="2400">
                <a:solidFill>
                  <a:schemeClr val="tx1"/>
                </a:solidFill>
                <a:latin typeface="Arial" charset="0"/>
              </a:defRPr>
            </a:lvl1pPr>
            <a:lvl2pPr marL="1833563" indent="-457200">
              <a:defRPr sz="2400">
                <a:solidFill>
                  <a:schemeClr val="tx1"/>
                </a:solidFill>
                <a:latin typeface="Arial" charset="0"/>
              </a:defRPr>
            </a:lvl2pPr>
            <a:lvl3pPr marL="2405063" indent="-457200">
              <a:defRPr sz="2400">
                <a:solidFill>
                  <a:schemeClr val="tx1"/>
                </a:solidFill>
                <a:latin typeface="Arial" charset="0"/>
              </a:defRPr>
            </a:lvl3pPr>
            <a:lvl4pPr marL="2976563" indent="-457200">
              <a:defRPr sz="2400">
                <a:solidFill>
                  <a:schemeClr val="tx1"/>
                </a:solidFill>
                <a:latin typeface="Arial" charset="0"/>
              </a:defRPr>
            </a:lvl4pPr>
            <a:lvl5pPr marL="3548063" indent="-457200">
              <a:defRPr sz="2400">
                <a:solidFill>
                  <a:schemeClr val="tx1"/>
                </a:solidFill>
                <a:latin typeface="Arial" charset="0"/>
              </a:defRPr>
            </a:lvl5pPr>
            <a:lvl6pPr marL="4005263" indent="-457200" fontAlgn="base">
              <a:spcBef>
                <a:spcPct val="0"/>
              </a:spcBef>
              <a:spcAft>
                <a:spcPct val="0"/>
              </a:spcAft>
              <a:defRPr sz="2400">
                <a:solidFill>
                  <a:schemeClr val="tx1"/>
                </a:solidFill>
                <a:latin typeface="Arial" charset="0"/>
              </a:defRPr>
            </a:lvl6pPr>
            <a:lvl7pPr marL="4462463" indent="-457200" fontAlgn="base">
              <a:spcBef>
                <a:spcPct val="0"/>
              </a:spcBef>
              <a:spcAft>
                <a:spcPct val="0"/>
              </a:spcAft>
              <a:defRPr sz="2400">
                <a:solidFill>
                  <a:schemeClr val="tx1"/>
                </a:solidFill>
                <a:latin typeface="Arial" charset="0"/>
              </a:defRPr>
            </a:lvl7pPr>
            <a:lvl8pPr marL="4919663" indent="-457200" fontAlgn="base">
              <a:spcBef>
                <a:spcPct val="0"/>
              </a:spcBef>
              <a:spcAft>
                <a:spcPct val="0"/>
              </a:spcAft>
              <a:defRPr sz="2400">
                <a:solidFill>
                  <a:schemeClr val="tx1"/>
                </a:solidFill>
                <a:latin typeface="Arial" charset="0"/>
              </a:defRPr>
            </a:lvl8pPr>
            <a:lvl9pPr marL="5376863" indent="-457200" fontAlgn="base">
              <a:spcBef>
                <a:spcPct val="0"/>
              </a:spcBef>
              <a:spcAft>
                <a:spcPct val="0"/>
              </a:spcAft>
              <a:defRPr sz="2400">
                <a:solidFill>
                  <a:schemeClr val="tx1"/>
                </a:solidFill>
                <a:latin typeface="Arial" charset="0"/>
              </a:defRPr>
            </a:lvl9pPr>
          </a:lstStyle>
          <a:p>
            <a:pPr>
              <a:lnSpc>
                <a:spcPct val="90000"/>
              </a:lnSpc>
            </a:pPr>
            <a:r>
              <a:rPr lang="en-US" sz="3200" baseline="0">
                <a:latin typeface="Times New Roman" pitchFamily="18" charset="0"/>
              </a:rPr>
              <a:t>Step 7  </a:t>
            </a:r>
            <a:r>
              <a:rPr lang="en-US" sz="3200" b="0" baseline="0">
                <a:latin typeface="Times New Roman" pitchFamily="18" charset="0"/>
              </a:rPr>
              <a:t>Find the remaining side length.</a:t>
            </a:r>
            <a:endParaRPr lang="en-US" sz="3200" b="0" baseline="0">
              <a:latin typeface="Times New Roman" pitchFamily="18" charset="0"/>
              <a:cs typeface="Times New Roman" pitchFamily="18" charset="0"/>
            </a:endParaRPr>
          </a:p>
        </p:txBody>
      </p:sp>
      <p:graphicFrame>
        <p:nvGraphicFramePr>
          <p:cNvPr id="3610632" name="Object 8" descr="Pink tissue paper"/>
          <p:cNvGraphicFramePr>
            <a:graphicFrameLocks noChangeAspect="1"/>
          </p:cNvGraphicFramePr>
          <p:nvPr/>
        </p:nvGraphicFramePr>
        <p:xfrm>
          <a:off x="2628900" y="2590800"/>
          <a:ext cx="4914900" cy="3162300"/>
        </p:xfrm>
        <a:graphic>
          <a:graphicData uri="http://schemas.openxmlformats.org/presentationml/2006/ole">
            <mc:AlternateContent xmlns:mc="http://schemas.openxmlformats.org/markup-compatibility/2006">
              <mc:Choice xmlns:v="urn:schemas-microsoft-com:vml" Requires="v">
                <p:oleObj spid="_x0000_s3610643" name="Equation" r:id="rId5" imgW="4914720" imgH="3162240" progId="Equation.DSMT4">
                  <p:embed/>
                </p:oleObj>
              </mc:Choice>
              <mc:Fallback>
                <p:oleObj name="Equation" r:id="rId5" imgW="4914720" imgH="3162240" progId="Equation.DSMT4">
                  <p:embed/>
                  <p:pic>
                    <p:nvPicPr>
                      <p:cNvPr id="0" name="Object 8" descr="Pink tissue pap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28900" y="2590800"/>
                        <a:ext cx="4914900" cy="31623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0"/>
          </p:nvPr>
        </p:nvSpPr>
        <p:spPr/>
        <p:txBody>
          <a:bodyPr/>
          <a:lstStyle/>
          <a:p>
            <a:fld id="{1CC9C1CC-A7E7-4EBC-B5EA-46E97F36B1DF}" type="slidenum">
              <a:rPr lang="en-US"/>
              <a:pPr/>
              <a:t>37</a:t>
            </a:fld>
            <a:endParaRPr lang="en-CA"/>
          </a:p>
        </p:txBody>
      </p:sp>
      <p:sp>
        <p:nvSpPr>
          <p:cNvPr id="9" name="Footer Placeholder 6"/>
          <p:cNvSpPr>
            <a:spLocks noGrp="1"/>
          </p:cNvSpPr>
          <p:nvPr>
            <p:ph type="ftr" sz="quarter" idx="11"/>
          </p:nvPr>
        </p:nvSpPr>
        <p:spPr/>
        <p:txBody>
          <a:bodyPr/>
          <a:lstStyle/>
          <a:p>
            <a:r>
              <a:rPr lang="en-US"/>
              <a:t>© 2010 Pearson Education, Inc.  All rights reserved</a:t>
            </a:r>
          </a:p>
        </p:txBody>
      </p:sp>
      <p:pic>
        <p:nvPicPr>
          <p:cNvPr id="3612681" name="Picture 9"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743200"/>
            <a:ext cx="4114800" cy="38862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12674" name="Text Box 2" descr="Pink tissue paper"/>
          <p:cNvSpPr txBox="1">
            <a:spLocks noChangeArrowheads="1"/>
          </p:cNvSpPr>
          <p:nvPr/>
        </p:nvSpPr>
        <p:spPr bwMode="auto">
          <a:xfrm>
            <a:off x="609600" y="990600"/>
            <a:ext cx="3429000" cy="4508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 continued</a:t>
            </a:r>
          </a:p>
        </p:txBody>
      </p:sp>
      <p:sp>
        <p:nvSpPr>
          <p:cNvPr id="3612675" name="Rectangle 3"/>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5</a:t>
            </a:r>
          </a:p>
        </p:txBody>
      </p:sp>
      <p:sp>
        <p:nvSpPr>
          <p:cNvPr id="3612676" name="Rectangle 4"/>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Solving an SSA Triangle (One Solution)</a:t>
            </a:r>
          </a:p>
        </p:txBody>
      </p:sp>
      <p:sp>
        <p:nvSpPr>
          <p:cNvPr id="3612677" name="Text Box 5" descr="Pink tissue paper"/>
          <p:cNvSpPr txBox="1">
            <a:spLocks noChangeArrowheads="1"/>
          </p:cNvSpPr>
          <p:nvPr/>
        </p:nvSpPr>
        <p:spPr bwMode="auto">
          <a:xfrm>
            <a:off x="609600" y="1822450"/>
            <a:ext cx="8229600" cy="14541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262063" indent="-1262063">
              <a:defRPr sz="2400">
                <a:solidFill>
                  <a:schemeClr val="tx1"/>
                </a:solidFill>
                <a:latin typeface="Arial" charset="0"/>
              </a:defRPr>
            </a:lvl1pPr>
            <a:lvl2pPr marL="1833563" indent="-457200">
              <a:defRPr sz="2400">
                <a:solidFill>
                  <a:schemeClr val="tx1"/>
                </a:solidFill>
                <a:latin typeface="Arial" charset="0"/>
              </a:defRPr>
            </a:lvl2pPr>
            <a:lvl3pPr marL="2405063" indent="-457200">
              <a:defRPr sz="2400">
                <a:solidFill>
                  <a:schemeClr val="tx1"/>
                </a:solidFill>
                <a:latin typeface="Arial" charset="0"/>
              </a:defRPr>
            </a:lvl3pPr>
            <a:lvl4pPr marL="2976563" indent="-457200">
              <a:defRPr sz="2400">
                <a:solidFill>
                  <a:schemeClr val="tx1"/>
                </a:solidFill>
                <a:latin typeface="Arial" charset="0"/>
              </a:defRPr>
            </a:lvl4pPr>
            <a:lvl5pPr marL="3548063" indent="-457200">
              <a:defRPr sz="2400">
                <a:solidFill>
                  <a:schemeClr val="tx1"/>
                </a:solidFill>
                <a:latin typeface="Arial" charset="0"/>
              </a:defRPr>
            </a:lvl5pPr>
            <a:lvl6pPr marL="4005263" indent="-457200" fontAlgn="base">
              <a:spcBef>
                <a:spcPct val="0"/>
              </a:spcBef>
              <a:spcAft>
                <a:spcPct val="0"/>
              </a:spcAft>
              <a:defRPr sz="2400">
                <a:solidFill>
                  <a:schemeClr val="tx1"/>
                </a:solidFill>
                <a:latin typeface="Arial" charset="0"/>
              </a:defRPr>
            </a:lvl6pPr>
            <a:lvl7pPr marL="4462463" indent="-457200" fontAlgn="base">
              <a:spcBef>
                <a:spcPct val="0"/>
              </a:spcBef>
              <a:spcAft>
                <a:spcPct val="0"/>
              </a:spcAft>
              <a:defRPr sz="2400">
                <a:solidFill>
                  <a:schemeClr val="tx1"/>
                </a:solidFill>
                <a:latin typeface="Arial" charset="0"/>
              </a:defRPr>
            </a:lvl7pPr>
            <a:lvl8pPr marL="4919663" indent="-457200" fontAlgn="base">
              <a:spcBef>
                <a:spcPct val="0"/>
              </a:spcBef>
              <a:spcAft>
                <a:spcPct val="0"/>
              </a:spcAft>
              <a:defRPr sz="2400">
                <a:solidFill>
                  <a:schemeClr val="tx1"/>
                </a:solidFill>
                <a:latin typeface="Arial" charset="0"/>
              </a:defRPr>
            </a:lvl8pPr>
            <a:lvl9pPr marL="5376863" indent="-457200" fontAlgn="base">
              <a:spcBef>
                <a:spcPct val="0"/>
              </a:spcBef>
              <a:spcAft>
                <a:spcPct val="0"/>
              </a:spcAft>
              <a:defRPr sz="2400">
                <a:solidFill>
                  <a:schemeClr val="tx1"/>
                </a:solidFill>
                <a:latin typeface="Arial" charset="0"/>
              </a:defRPr>
            </a:lvl9pPr>
          </a:lstStyle>
          <a:p>
            <a:pPr>
              <a:lnSpc>
                <a:spcPct val="90000"/>
              </a:lnSpc>
            </a:pPr>
            <a:r>
              <a:rPr lang="en-US" sz="3200" baseline="0">
                <a:latin typeface="Times New Roman" pitchFamily="18" charset="0"/>
              </a:rPr>
              <a:t>Step 8  </a:t>
            </a:r>
            <a:r>
              <a:rPr lang="en-US" sz="3200" b="0" baseline="0">
                <a:latin typeface="Times New Roman" pitchFamily="18" charset="0"/>
              </a:rPr>
              <a:t>Show the solution.</a:t>
            </a:r>
            <a:endParaRPr lang="en-US" sz="3200" b="0" baseline="0">
              <a:latin typeface="Times New Roman" pitchFamily="18" charset="0"/>
              <a:cs typeface="Times New Roman" pitchFamily="18" charset="0"/>
            </a:endParaRPr>
          </a:p>
        </p:txBody>
      </p:sp>
      <p:pic>
        <p:nvPicPr>
          <p:cNvPr id="3612679" name="Picture 7" descr="Pink tissue pap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225" y="2447925"/>
            <a:ext cx="5286375" cy="19621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04AC48C8-5DAA-4E43-9710-760064194705}" type="slidenum">
              <a:rPr lang="en-US" smtClean="0"/>
              <a:pPr/>
              <a:t>38</a:t>
            </a:fld>
            <a:endParaRPr lang="en-CA"/>
          </a:p>
        </p:txBody>
      </p:sp>
      <p:sp>
        <p:nvSpPr>
          <p:cNvPr id="7" name="Footer Placeholder 6"/>
          <p:cNvSpPr>
            <a:spLocks noGrp="1"/>
          </p:cNvSpPr>
          <p:nvPr>
            <p:ph type="ftr" sz="quarter" idx="11"/>
          </p:nvPr>
        </p:nvSpPr>
        <p:spPr/>
        <p:txBody>
          <a:bodyPr/>
          <a:lstStyle/>
          <a:p>
            <a:r>
              <a:rPr lang="en-US" smtClean="0"/>
              <a:t>© 2010 Pearson Education, Inc.  All rights reserved</a:t>
            </a:r>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704" y="429768"/>
            <a:ext cx="7022592" cy="5998464"/>
          </a:xfrm>
          <a:prstGeom prst="rect">
            <a:avLst/>
          </a:prstGeom>
        </p:spPr>
      </p:pic>
    </p:spTree>
    <p:extLst>
      <p:ext uri="{BB962C8B-B14F-4D97-AF65-F5344CB8AC3E}">
        <p14:creationId xmlns:p14="http://schemas.microsoft.com/office/powerpoint/2010/main" val="2806245128"/>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0"/>
          </p:nvPr>
        </p:nvSpPr>
        <p:spPr/>
        <p:txBody>
          <a:bodyPr/>
          <a:lstStyle/>
          <a:p>
            <a:fld id="{DCED1EBB-097B-432C-AC6E-5165DDA476FB}" type="slidenum">
              <a:rPr lang="en-US"/>
              <a:pPr/>
              <a:t>39</a:t>
            </a:fld>
            <a:endParaRPr lang="en-CA"/>
          </a:p>
        </p:txBody>
      </p:sp>
      <p:sp>
        <p:nvSpPr>
          <p:cNvPr id="7" name="Footer Placeholder 4"/>
          <p:cNvSpPr>
            <a:spLocks noGrp="1"/>
          </p:cNvSpPr>
          <p:nvPr>
            <p:ph type="ftr" sz="quarter" idx="11"/>
          </p:nvPr>
        </p:nvSpPr>
        <p:spPr/>
        <p:txBody>
          <a:bodyPr/>
          <a:lstStyle/>
          <a:p>
            <a:r>
              <a:rPr lang="en-US"/>
              <a:t>© 2010 Pearson Education, Inc.  All rights reserved</a:t>
            </a:r>
          </a:p>
        </p:txBody>
      </p:sp>
      <p:sp>
        <p:nvSpPr>
          <p:cNvPr id="3614722" name="Rectangle 2"/>
          <p:cNvSpPr>
            <a:spLocks noGrp="1" noChangeArrowheads="1"/>
          </p:cNvSpPr>
          <p:nvPr>
            <p:ph type="title"/>
          </p:nvPr>
        </p:nvSpPr>
        <p:spPr>
          <a:xfrm>
            <a:off x="609600" y="304800"/>
            <a:ext cx="8153400" cy="1143000"/>
          </a:xfrm>
        </p:spPr>
        <p:txBody>
          <a:bodyPr anchor="ctr"/>
          <a:lstStyle/>
          <a:p>
            <a:pPr algn="ctr"/>
            <a:r>
              <a:rPr lang="en-US">
                <a:latin typeface="Arial Narrow" pitchFamily="34" charset="0"/>
              </a:rPr>
              <a:t>AREA OF A TRIANGLE</a:t>
            </a:r>
          </a:p>
        </p:txBody>
      </p:sp>
      <p:sp>
        <p:nvSpPr>
          <p:cNvPr id="3614724" name="Text Box 4" descr="Pink tissue paper"/>
          <p:cNvSpPr txBox="1">
            <a:spLocks noChangeArrowheads="1"/>
          </p:cNvSpPr>
          <p:nvPr/>
        </p:nvSpPr>
        <p:spPr bwMode="auto">
          <a:xfrm>
            <a:off x="647700" y="1447800"/>
            <a:ext cx="8115300" cy="16764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r>
              <a:rPr lang="en-US" sz="3200" b="0" baseline="0">
                <a:latin typeface="Times New Roman" pitchFamily="18" charset="0"/>
              </a:rPr>
              <a:t>In any triangle, if </a:t>
            </a:r>
            <a:r>
              <a:rPr lang="en-US" sz="3200" b="0" i="1" baseline="0">
                <a:latin typeface="Symbol" pitchFamily="18" charset="2"/>
                <a:sym typeface="Symbol" pitchFamily="18" charset="2"/>
              </a:rPr>
              <a:t></a:t>
            </a:r>
            <a:r>
              <a:rPr lang="en-US" sz="3200" b="0" baseline="0">
                <a:latin typeface="Times New Roman" pitchFamily="18" charset="0"/>
              </a:rPr>
              <a:t> is the included angle between sides </a:t>
            </a:r>
            <a:r>
              <a:rPr lang="en-US" sz="3200" b="0" i="1" baseline="0">
                <a:latin typeface="Times New Roman" pitchFamily="18" charset="0"/>
              </a:rPr>
              <a:t>b</a:t>
            </a:r>
            <a:r>
              <a:rPr lang="en-US" sz="3200" b="0" baseline="0">
                <a:latin typeface="Times New Roman" pitchFamily="18" charset="0"/>
              </a:rPr>
              <a:t> and </a:t>
            </a:r>
            <a:r>
              <a:rPr lang="en-US" sz="3200" b="0" i="1" baseline="0">
                <a:latin typeface="Times New Roman" pitchFamily="18" charset="0"/>
              </a:rPr>
              <a:t>c</a:t>
            </a:r>
            <a:r>
              <a:rPr lang="en-US" sz="3200" b="0" baseline="0">
                <a:latin typeface="Times New Roman" pitchFamily="18" charset="0"/>
              </a:rPr>
              <a:t>, the area </a:t>
            </a:r>
            <a:r>
              <a:rPr lang="en-US" sz="3200" b="0" i="1" baseline="0">
                <a:latin typeface="Times New Roman" pitchFamily="18" charset="0"/>
              </a:rPr>
              <a:t>K</a:t>
            </a:r>
            <a:r>
              <a:rPr lang="en-US" sz="3200" b="0" baseline="0">
                <a:latin typeface="Times New Roman" pitchFamily="18" charset="0"/>
              </a:rPr>
              <a:t> of the triangle is given by</a:t>
            </a:r>
          </a:p>
        </p:txBody>
      </p:sp>
      <p:graphicFrame>
        <p:nvGraphicFramePr>
          <p:cNvPr id="3614725" name="Object 5" descr="Pink tissue paper"/>
          <p:cNvGraphicFramePr>
            <a:graphicFrameLocks noChangeAspect="1"/>
          </p:cNvGraphicFramePr>
          <p:nvPr/>
        </p:nvGraphicFramePr>
        <p:xfrm>
          <a:off x="5867400" y="3886200"/>
          <a:ext cx="2235200" cy="939800"/>
        </p:xfrm>
        <a:graphic>
          <a:graphicData uri="http://schemas.openxmlformats.org/presentationml/2006/ole">
            <mc:AlternateContent xmlns:mc="http://schemas.openxmlformats.org/markup-compatibility/2006">
              <mc:Choice xmlns:v="urn:schemas-microsoft-com:vml" Requires="v">
                <p:oleObj spid="_x0000_s3614737" name="Equation" r:id="rId5" imgW="2235200" imgH="939800" progId="Equation.DSMT4">
                  <p:embed/>
                </p:oleObj>
              </mc:Choice>
              <mc:Fallback>
                <p:oleObj name="Equation" r:id="rId5" imgW="2235200" imgH="939800" progId="Equation.DSMT4">
                  <p:embed/>
                  <p:pic>
                    <p:nvPicPr>
                      <p:cNvPr id="0" name="Object 5" descr="Pink tissue pap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7400" y="3886200"/>
                        <a:ext cx="2235200" cy="9398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614726" name="Picture 6" descr="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3438" y="3276600"/>
            <a:ext cx="3890962" cy="23844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0"/>
          </p:nvPr>
        </p:nvSpPr>
        <p:spPr/>
        <p:txBody>
          <a:bodyPr/>
          <a:lstStyle/>
          <a:p>
            <a:fld id="{5387E348-DC7E-4E0E-B0DC-A400739126C6}" type="slidenum">
              <a:rPr lang="en-US"/>
              <a:pPr/>
              <a:t>40</a:t>
            </a:fld>
            <a:endParaRPr lang="en-CA"/>
          </a:p>
        </p:txBody>
      </p:sp>
      <p:sp>
        <p:nvSpPr>
          <p:cNvPr id="9" name="Footer Placeholder 6"/>
          <p:cNvSpPr>
            <a:spLocks noGrp="1"/>
          </p:cNvSpPr>
          <p:nvPr>
            <p:ph type="ftr" sz="quarter" idx="11"/>
          </p:nvPr>
        </p:nvSpPr>
        <p:spPr/>
        <p:txBody>
          <a:bodyPr/>
          <a:lstStyle/>
          <a:p>
            <a:r>
              <a:rPr lang="en-US"/>
              <a:t>© 2010 Pearson Education, Inc.  All rights reserved</a:t>
            </a:r>
          </a:p>
        </p:txBody>
      </p:sp>
      <p:sp>
        <p:nvSpPr>
          <p:cNvPr id="3616770" name="Rectangle 2"/>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7</a:t>
            </a:r>
          </a:p>
        </p:txBody>
      </p:sp>
      <p:sp>
        <p:nvSpPr>
          <p:cNvPr id="3616771" name="Rectangle 3"/>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Finding the Area of a Triangle</a:t>
            </a:r>
          </a:p>
        </p:txBody>
      </p:sp>
      <p:sp>
        <p:nvSpPr>
          <p:cNvPr id="3616772" name="Text Box 4" descr="Pink tissue paper"/>
          <p:cNvSpPr txBox="1">
            <a:spLocks noChangeArrowheads="1"/>
          </p:cNvSpPr>
          <p:nvPr/>
        </p:nvSpPr>
        <p:spPr bwMode="auto">
          <a:xfrm>
            <a:off x="647700" y="1295400"/>
            <a:ext cx="8191500" cy="6096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Find the area of the triangle </a:t>
            </a:r>
            <a:r>
              <a:rPr lang="en-US" sz="3200" b="0" i="1" baseline="0">
                <a:latin typeface="Times New Roman" pitchFamily="18" charset="0"/>
              </a:rPr>
              <a:t>ABC</a:t>
            </a:r>
            <a:r>
              <a:rPr lang="en-US" sz="3200" b="0" baseline="0">
                <a:latin typeface="Times New Roman" pitchFamily="18" charset="0"/>
              </a:rPr>
              <a:t>.</a:t>
            </a:r>
          </a:p>
        </p:txBody>
      </p:sp>
      <p:pic>
        <p:nvPicPr>
          <p:cNvPr id="3616775" name="Picture 7" descr="Pink tissue pap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 y="2514600"/>
            <a:ext cx="3924300" cy="3209925"/>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16776" name="Picture 8" descr="Pink tissue pap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7300" y="3057525"/>
            <a:ext cx="3771900" cy="26670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16777" name="Text Box 9" descr="Pink tissue paper"/>
          <p:cNvSpPr txBox="1">
            <a:spLocks noChangeArrowheads="1"/>
          </p:cNvSpPr>
          <p:nvPr/>
        </p:nvSpPr>
        <p:spPr bwMode="auto">
          <a:xfrm>
            <a:off x="5029200" y="2444750"/>
            <a:ext cx="1524000" cy="45085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a:t>
            </a:r>
          </a:p>
        </p:txBody>
      </p:sp>
    </p:spTree>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04AC48C8-5DAA-4E43-9710-760064194705}" type="slidenum">
              <a:rPr lang="en-US" smtClean="0"/>
              <a:pPr/>
              <a:t>41</a:t>
            </a:fld>
            <a:endParaRPr lang="en-CA"/>
          </a:p>
        </p:txBody>
      </p:sp>
      <p:sp>
        <p:nvSpPr>
          <p:cNvPr id="7" name="Footer Placeholder 6"/>
          <p:cNvSpPr>
            <a:spLocks noGrp="1"/>
          </p:cNvSpPr>
          <p:nvPr>
            <p:ph type="ftr" sz="quarter" idx="11"/>
          </p:nvPr>
        </p:nvSpPr>
        <p:spPr/>
        <p:txBody>
          <a:bodyPr/>
          <a:lstStyle/>
          <a:p>
            <a:r>
              <a:rPr lang="en-US" smtClean="0"/>
              <a:t>© 2010 Pearson Education, Inc.  All rights reserved</a:t>
            </a:r>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552" y="1088136"/>
            <a:ext cx="7168896" cy="4681728"/>
          </a:xfrm>
          <a:prstGeom prst="rect">
            <a:avLst/>
          </a:prstGeom>
        </p:spPr>
      </p:pic>
    </p:spTree>
    <p:extLst>
      <p:ext uri="{BB962C8B-B14F-4D97-AF65-F5344CB8AC3E}">
        <p14:creationId xmlns:p14="http://schemas.microsoft.com/office/powerpoint/2010/main" val="2774182988"/>
      </p:ext>
    </p:extLst>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1" i="0" u="none" strike="noStrike" cap="none" normalizeH="0" baseline="30000" smtClean="0">
            <a:ln>
              <a:noFill/>
            </a:ln>
            <a:solidFill>
              <a:schemeClr val="tx1"/>
            </a:solidFill>
            <a:effectLst/>
            <a:latin typeface="Arial"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1" i="0" u="none" strike="noStrike" cap="none" normalizeH="0" baseline="30000" smtClean="0">
            <a:ln>
              <a:noFill/>
            </a:ln>
            <a:solidFill>
              <a:schemeClr val="tx1"/>
            </a:solidFill>
            <a:effectLst/>
            <a:latin typeface="Arial"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32997</TotalTime>
  <Words>2029</Words>
  <Application>Microsoft Office PowerPoint</Application>
  <PresentationFormat>Letter Paper (8.5x11 in)</PresentationFormat>
  <Paragraphs>326</Paragraphs>
  <Slides>41</Slides>
  <Notes>32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3" baseType="lpstr">
      <vt:lpstr>Blends</vt:lpstr>
      <vt:lpstr>Equation</vt:lpstr>
      <vt:lpstr>PowerPoint Presentation</vt:lpstr>
      <vt:lpstr>The Law of Sines</vt:lpstr>
      <vt:lpstr>LAW OF SINES</vt:lpstr>
      <vt:lpstr>LAW OF SINES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SOLVING SSA TRIANGLES  (THE AMBIGUOUS CASE)</vt:lpstr>
      <vt:lpstr>SOLVING SSA TRIANGLES (THE AMBIGUOUS CASE)</vt:lpstr>
      <vt:lpstr>SOLVING SSA TRIANGLES (THE AMBIGUOUS CASE)</vt:lpstr>
      <vt:lpstr>SOLVING SSA TRIANGLES (THE AMBIGUOUS CASE)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AREA OF A TRIANGLE</vt:lpstr>
      <vt:lpstr>PowerPoint Presentation</vt:lpstr>
      <vt:lpstr>PowerPoint Presentation</vt:lpstr>
    </vt:vector>
  </TitlesOfParts>
  <Company>© 2010 Pearson Education, Inc.  All rights reserved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6.2</dc:title>
  <dc:subject>The Law of Sines</dc:subject>
  <dc:creator>Accumedia jbooze@accumediaps.com</dc:creator>
  <cp:lastModifiedBy>milligan</cp:lastModifiedBy>
  <cp:revision>1600</cp:revision>
  <cp:lastPrinted>2001-11-04T00:51:13Z</cp:lastPrinted>
  <dcterms:created xsi:type="dcterms:W3CDTF">2005-02-25T19:46:41Z</dcterms:created>
  <dcterms:modified xsi:type="dcterms:W3CDTF">2010-12-03T04:30:14Z</dcterms:modified>
</cp:coreProperties>
</file>