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4"/>
  </p:notesMasterIdLst>
  <p:handoutMasterIdLst>
    <p:handoutMasterId r:id="rId35"/>
  </p:handoutMasterIdLst>
  <p:sldIdLst>
    <p:sldId id="813" r:id="rId2"/>
    <p:sldId id="840" r:id="rId3"/>
    <p:sldId id="842" r:id="rId4"/>
    <p:sldId id="841" r:id="rId5"/>
    <p:sldId id="860" r:id="rId6"/>
    <p:sldId id="863" r:id="rId7"/>
    <p:sldId id="861" r:id="rId8"/>
    <p:sldId id="843" r:id="rId9"/>
    <p:sldId id="844" r:id="rId10"/>
    <p:sldId id="845" r:id="rId11"/>
    <p:sldId id="846" r:id="rId12"/>
    <p:sldId id="864" r:id="rId13"/>
    <p:sldId id="865" r:id="rId14"/>
    <p:sldId id="847" r:id="rId15"/>
    <p:sldId id="848" r:id="rId16"/>
    <p:sldId id="849" r:id="rId17"/>
    <p:sldId id="850" r:id="rId18"/>
    <p:sldId id="862" r:id="rId19"/>
    <p:sldId id="851" r:id="rId20"/>
    <p:sldId id="852" r:id="rId21"/>
    <p:sldId id="853" r:id="rId22"/>
    <p:sldId id="866" r:id="rId23"/>
    <p:sldId id="867" r:id="rId24"/>
    <p:sldId id="854" r:id="rId25"/>
    <p:sldId id="868" r:id="rId26"/>
    <p:sldId id="855" r:id="rId27"/>
    <p:sldId id="856" r:id="rId28"/>
    <p:sldId id="869" r:id="rId29"/>
    <p:sldId id="859" r:id="rId30"/>
    <p:sldId id="857" r:id="rId31"/>
    <p:sldId id="858" r:id="rId32"/>
    <p:sldId id="870" r:id="rId33"/>
  </p:sldIdLst>
  <p:sldSz cx="9144000" cy="6858000" type="letter"/>
  <p:notesSz cx="6858000" cy="9144000"/>
  <p:defaultTextStyle>
    <a:defPPr>
      <a:defRPr lang="en-CA"/>
    </a:defPPr>
    <a:lvl1pPr algn="l" rtl="0" fontAlgn="base">
      <a:spcBef>
        <a:spcPct val="0"/>
      </a:spcBef>
      <a:spcAft>
        <a:spcPct val="0"/>
      </a:spcAft>
      <a:defRPr sz="2400" b="1" kern="1200" baseline="30000">
        <a:solidFill>
          <a:schemeClr val="tx1"/>
        </a:solidFill>
        <a:latin typeface="Arial" charset="0"/>
        <a:ea typeface="+mn-ea"/>
        <a:cs typeface="+mn-cs"/>
      </a:defRPr>
    </a:lvl1pPr>
    <a:lvl2pPr marL="457200" algn="l" rtl="0" fontAlgn="base">
      <a:spcBef>
        <a:spcPct val="0"/>
      </a:spcBef>
      <a:spcAft>
        <a:spcPct val="0"/>
      </a:spcAft>
      <a:defRPr sz="2400" b="1" kern="1200" baseline="30000">
        <a:solidFill>
          <a:schemeClr val="tx1"/>
        </a:solidFill>
        <a:latin typeface="Arial" charset="0"/>
        <a:ea typeface="+mn-ea"/>
        <a:cs typeface="+mn-cs"/>
      </a:defRPr>
    </a:lvl2pPr>
    <a:lvl3pPr marL="914400" algn="l" rtl="0" fontAlgn="base">
      <a:spcBef>
        <a:spcPct val="0"/>
      </a:spcBef>
      <a:spcAft>
        <a:spcPct val="0"/>
      </a:spcAft>
      <a:defRPr sz="2400" b="1" kern="1200" baseline="30000">
        <a:solidFill>
          <a:schemeClr val="tx1"/>
        </a:solidFill>
        <a:latin typeface="Arial" charset="0"/>
        <a:ea typeface="+mn-ea"/>
        <a:cs typeface="+mn-cs"/>
      </a:defRPr>
    </a:lvl3pPr>
    <a:lvl4pPr marL="1371600" algn="l" rtl="0" fontAlgn="base">
      <a:spcBef>
        <a:spcPct val="0"/>
      </a:spcBef>
      <a:spcAft>
        <a:spcPct val="0"/>
      </a:spcAft>
      <a:defRPr sz="2400" b="1" kern="1200" baseline="30000">
        <a:solidFill>
          <a:schemeClr val="tx1"/>
        </a:solidFill>
        <a:latin typeface="Arial" charset="0"/>
        <a:ea typeface="+mn-ea"/>
        <a:cs typeface="+mn-cs"/>
      </a:defRPr>
    </a:lvl4pPr>
    <a:lvl5pPr marL="1828800" algn="l" rtl="0" fontAlgn="base">
      <a:spcBef>
        <a:spcPct val="0"/>
      </a:spcBef>
      <a:spcAft>
        <a:spcPct val="0"/>
      </a:spcAft>
      <a:defRPr sz="2400" b="1" kern="1200" baseline="30000">
        <a:solidFill>
          <a:schemeClr val="tx1"/>
        </a:solidFill>
        <a:latin typeface="Arial" charset="0"/>
        <a:ea typeface="+mn-ea"/>
        <a:cs typeface="+mn-cs"/>
      </a:defRPr>
    </a:lvl5pPr>
    <a:lvl6pPr marL="2286000" algn="l" defTabSz="914400" rtl="0" eaLnBrk="1" latinLnBrk="0" hangingPunct="1">
      <a:defRPr sz="2400" b="1" kern="1200" baseline="30000">
        <a:solidFill>
          <a:schemeClr val="tx1"/>
        </a:solidFill>
        <a:latin typeface="Arial" charset="0"/>
        <a:ea typeface="+mn-ea"/>
        <a:cs typeface="+mn-cs"/>
      </a:defRPr>
    </a:lvl6pPr>
    <a:lvl7pPr marL="2743200" algn="l" defTabSz="914400" rtl="0" eaLnBrk="1" latinLnBrk="0" hangingPunct="1">
      <a:defRPr sz="2400" b="1" kern="1200" baseline="30000">
        <a:solidFill>
          <a:schemeClr val="tx1"/>
        </a:solidFill>
        <a:latin typeface="Arial" charset="0"/>
        <a:ea typeface="+mn-ea"/>
        <a:cs typeface="+mn-cs"/>
      </a:defRPr>
    </a:lvl7pPr>
    <a:lvl8pPr marL="3200400" algn="l" defTabSz="914400" rtl="0" eaLnBrk="1" latinLnBrk="0" hangingPunct="1">
      <a:defRPr sz="2400" b="1" kern="1200" baseline="30000">
        <a:solidFill>
          <a:schemeClr val="tx1"/>
        </a:solidFill>
        <a:latin typeface="Arial" charset="0"/>
        <a:ea typeface="+mn-ea"/>
        <a:cs typeface="+mn-cs"/>
      </a:defRPr>
    </a:lvl8pPr>
    <a:lvl9pPr marL="3657600" algn="l" defTabSz="914400" rtl="0" eaLnBrk="1" latinLnBrk="0" hangingPunct="1">
      <a:defRPr sz="2400" b="1" kern="1200" baseline="300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018D"/>
    <a:srgbClr val="BED4B2"/>
    <a:srgbClr val="C8225D"/>
    <a:srgbClr val="007DB7"/>
    <a:srgbClr val="8EBEE6"/>
    <a:srgbClr val="EC008D"/>
    <a:srgbClr val="00ADEE"/>
    <a:srgbClr val="418E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495" autoAdjust="0"/>
    <p:restoredTop sz="94737" autoAdjust="0"/>
  </p:normalViewPr>
  <p:slideViewPr>
    <p:cSldViewPr snapToObjects="1">
      <p:cViewPr>
        <p:scale>
          <a:sx n="66" d="100"/>
          <a:sy n="66" d="100"/>
        </p:scale>
        <p:origin x="-576" y="-126"/>
      </p:cViewPr>
      <p:guideLst>
        <p:guide orient="horz" pos="1296"/>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p:scale>
          <a:sx n="100" d="100"/>
          <a:sy n="100" d="100"/>
        </p:scale>
        <p:origin x="-1140" y="172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 Id="rId4" Type="http://schemas.openxmlformats.org/officeDocument/2006/relationships/image" Target="../media/image33.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 Id="rId5" Type="http://schemas.openxmlformats.org/officeDocument/2006/relationships/image" Target="../media/image46.wmf"/><Relationship Id="rId4" Type="http://schemas.openxmlformats.org/officeDocument/2006/relationships/image" Target="../media/image4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baseline="0">
                <a:latin typeface="Tahoma" pitchFamily="34" charset="0"/>
              </a:defRPr>
            </a:lvl1pPr>
          </a:lstStyle>
          <a:p>
            <a:endParaRPr lang="en-CA"/>
          </a:p>
        </p:txBody>
      </p:sp>
      <p:sp>
        <p:nvSpPr>
          <p:cNvPr id="60419"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baseline="0">
                <a:latin typeface="Tahoma" pitchFamily="34" charset="0"/>
              </a:defRPr>
            </a:lvl1pPr>
          </a:lstStyle>
          <a:p>
            <a:endParaRPr lang="en-CA"/>
          </a:p>
        </p:txBody>
      </p:sp>
      <p:sp>
        <p:nvSpPr>
          <p:cNvPr id="60420"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baseline="0">
                <a:latin typeface="Tahoma" pitchFamily="34" charset="0"/>
              </a:defRPr>
            </a:lvl1pPr>
          </a:lstStyle>
          <a:p>
            <a:endParaRPr lang="en-CA"/>
          </a:p>
        </p:txBody>
      </p:sp>
      <p:sp>
        <p:nvSpPr>
          <p:cNvPr id="60421"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baseline="0">
                <a:latin typeface="Tahoma" pitchFamily="34" charset="0"/>
              </a:defRPr>
            </a:lvl1pPr>
          </a:lstStyle>
          <a:p>
            <a:fld id="{8FBAA1CD-1AF7-483E-926F-C7F43F18221A}" type="slidenum">
              <a:rPr lang="en-CA"/>
              <a:pPr/>
              <a:t>‹#›</a:t>
            </a:fld>
            <a:endParaRPr lang="en-CA"/>
          </a:p>
        </p:txBody>
      </p:sp>
    </p:spTree>
    <p:extLst>
      <p:ext uri="{BB962C8B-B14F-4D97-AF65-F5344CB8AC3E}">
        <p14:creationId xmlns:p14="http://schemas.microsoft.com/office/powerpoint/2010/main" val="4262248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baseline="0">
                <a:latin typeface="Tahoma" pitchFamily="34" charset="0"/>
              </a:defRPr>
            </a:lvl1pPr>
          </a:lstStyle>
          <a:p>
            <a:endParaRPr lang="en-CA"/>
          </a:p>
        </p:txBody>
      </p:sp>
      <p:sp>
        <p:nvSpPr>
          <p:cNvPr id="6144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baseline="0">
                <a:latin typeface="Tahoma" pitchFamily="34" charset="0"/>
              </a:defRPr>
            </a:lvl1pPr>
          </a:lstStyle>
          <a:p>
            <a:endParaRPr lang="en-CA"/>
          </a:p>
        </p:txBody>
      </p:sp>
      <p:sp>
        <p:nvSpPr>
          <p:cNvPr id="614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4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6144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baseline="0">
                <a:latin typeface="Tahoma" pitchFamily="34" charset="0"/>
              </a:defRPr>
            </a:lvl1pPr>
          </a:lstStyle>
          <a:p>
            <a:endParaRPr lang="en-CA"/>
          </a:p>
        </p:txBody>
      </p:sp>
      <p:sp>
        <p:nvSpPr>
          <p:cNvPr id="6144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baseline="0">
                <a:latin typeface="Tahoma" pitchFamily="34" charset="0"/>
              </a:defRPr>
            </a:lvl1pPr>
          </a:lstStyle>
          <a:p>
            <a:fld id="{EAAA5B11-8C22-48CC-9FC5-F75BF580B534}" type="slidenum">
              <a:rPr lang="en-CA"/>
              <a:pPr/>
              <a:t>‹#›</a:t>
            </a:fld>
            <a:endParaRPr lang="en-CA"/>
          </a:p>
        </p:txBody>
      </p:sp>
    </p:spTree>
    <p:extLst>
      <p:ext uri="{BB962C8B-B14F-4D97-AF65-F5344CB8AC3E}">
        <p14:creationId xmlns:p14="http://schemas.microsoft.com/office/powerpoint/2010/main" val="239124988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ern="1200">
        <a:solidFill>
          <a:schemeClr val="tx1"/>
        </a:solidFill>
        <a:latin typeface="Arial" charset="0"/>
        <a:ea typeface="+mn-ea"/>
        <a:cs typeface="+mn-cs"/>
      </a:defRPr>
    </a:lvl1pPr>
    <a:lvl2pPr marL="457200" algn="l" rtl="0" fontAlgn="base">
      <a:spcBef>
        <a:spcPct val="30000"/>
      </a:spcBef>
      <a:spcAft>
        <a:spcPct val="0"/>
      </a:spcAft>
      <a:defRPr sz="16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05B305-8261-4E78-98FE-224444C63096}" type="slidenum">
              <a:rPr lang="en-CA"/>
              <a:pPr/>
              <a:t>1</a:t>
            </a:fld>
            <a:endParaRPr lang="en-CA"/>
          </a:p>
        </p:txBody>
      </p:sp>
      <p:sp>
        <p:nvSpPr>
          <p:cNvPr id="1587202" name="Rectangle 2"/>
          <p:cNvSpPr>
            <a:spLocks noGrp="1" noRot="1" noChangeAspect="1" noChangeArrowheads="1" noTextEdit="1"/>
          </p:cNvSpPr>
          <p:nvPr>
            <p:ph type="sldImg"/>
          </p:nvPr>
        </p:nvSpPr>
        <p:spPr>
          <a:ln/>
        </p:spPr>
      </p:sp>
      <p:sp>
        <p:nvSpPr>
          <p:cNvPr id="1587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5764AB-713E-458F-99B2-A36387BD84AE}" type="slidenum">
              <a:rPr lang="en-CA"/>
              <a:pPr/>
              <a:t>2</a:t>
            </a:fld>
            <a:endParaRPr lang="en-CA"/>
          </a:p>
        </p:txBody>
      </p:sp>
      <p:sp>
        <p:nvSpPr>
          <p:cNvPr id="2411522" name="Rectangle 2"/>
          <p:cNvSpPr>
            <a:spLocks noGrp="1" noRot="1" noChangeAspect="1" noChangeArrowheads="1" noTextEdit="1"/>
          </p:cNvSpPr>
          <p:nvPr>
            <p:ph type="sldImg"/>
          </p:nvPr>
        </p:nvSpPr>
        <p:spPr>
          <a:ln/>
        </p:spPr>
      </p:sp>
      <p:sp>
        <p:nvSpPr>
          <p:cNvPr id="2411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E2578B-2E6F-47F1-84E2-5C6B775FBF46}" type="slidenum">
              <a:rPr lang="en-CA"/>
              <a:pPr/>
              <a:t>3</a:t>
            </a:fld>
            <a:endParaRPr lang="en-CA"/>
          </a:p>
        </p:txBody>
      </p:sp>
      <p:sp>
        <p:nvSpPr>
          <p:cNvPr id="3621890" name="Rectangle 2"/>
          <p:cNvSpPr>
            <a:spLocks noGrp="1" noRot="1" noChangeAspect="1" noChangeArrowheads="1" noTextEdit="1"/>
          </p:cNvSpPr>
          <p:nvPr>
            <p:ph type="sldImg"/>
          </p:nvPr>
        </p:nvSpPr>
        <p:spPr>
          <a:ln/>
        </p:spPr>
      </p:sp>
      <p:sp>
        <p:nvSpPr>
          <p:cNvPr id="3621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5844F6-62B4-427F-9406-46884CE7CC8D}" type="slidenum">
              <a:rPr lang="en-CA"/>
              <a:pPr/>
              <a:t>4</a:t>
            </a:fld>
            <a:endParaRPr lang="en-CA"/>
          </a:p>
        </p:txBody>
      </p:sp>
      <p:sp>
        <p:nvSpPr>
          <p:cNvPr id="3619842" name="Rectangle 2"/>
          <p:cNvSpPr>
            <a:spLocks noGrp="1" noRot="1" noChangeAspect="1" noChangeArrowheads="1" noTextEdit="1"/>
          </p:cNvSpPr>
          <p:nvPr>
            <p:ph type="sldImg"/>
          </p:nvPr>
        </p:nvSpPr>
        <p:spPr>
          <a:ln/>
        </p:spPr>
      </p:sp>
      <p:sp>
        <p:nvSpPr>
          <p:cNvPr id="3619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63975C-1F5A-4C2E-BE0E-C498A199B335}" type="slidenum">
              <a:rPr lang="en-CA"/>
              <a:pPr/>
              <a:t>8</a:t>
            </a:fld>
            <a:endParaRPr lang="en-CA"/>
          </a:p>
        </p:txBody>
      </p:sp>
      <p:sp>
        <p:nvSpPr>
          <p:cNvPr id="3623938" name="Rectangle 2"/>
          <p:cNvSpPr>
            <a:spLocks noGrp="1" noRot="1" noChangeAspect="1" noChangeArrowheads="1" noTextEdit="1"/>
          </p:cNvSpPr>
          <p:nvPr>
            <p:ph type="sldImg"/>
          </p:nvPr>
        </p:nvSpPr>
        <p:spPr>
          <a:ln/>
        </p:spPr>
      </p:sp>
      <p:sp>
        <p:nvSpPr>
          <p:cNvPr id="3623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E733E8-7A61-4B93-8BDA-A8A0758B18A6}" type="slidenum">
              <a:rPr lang="en-CA"/>
              <a:pPr/>
              <a:t>9</a:t>
            </a:fld>
            <a:endParaRPr lang="en-CA"/>
          </a:p>
        </p:txBody>
      </p:sp>
      <p:sp>
        <p:nvSpPr>
          <p:cNvPr id="3625986" name="Rectangle 2"/>
          <p:cNvSpPr>
            <a:spLocks noGrp="1" noRot="1" noChangeAspect="1" noChangeArrowheads="1" noTextEdit="1"/>
          </p:cNvSpPr>
          <p:nvPr>
            <p:ph type="sldImg"/>
          </p:nvPr>
        </p:nvSpPr>
        <p:spPr>
          <a:ln/>
        </p:spPr>
      </p:sp>
      <p:sp>
        <p:nvSpPr>
          <p:cNvPr id="3625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08D58B-74E0-43DC-9BE6-8E9A6D9AF066}" type="slidenum">
              <a:rPr lang="en-CA"/>
              <a:pPr/>
              <a:t>10</a:t>
            </a:fld>
            <a:endParaRPr lang="en-CA"/>
          </a:p>
        </p:txBody>
      </p:sp>
      <p:sp>
        <p:nvSpPr>
          <p:cNvPr id="3628034" name="Rectangle 2"/>
          <p:cNvSpPr>
            <a:spLocks noGrp="1" noRot="1" noChangeAspect="1" noChangeArrowheads="1" noTextEdit="1"/>
          </p:cNvSpPr>
          <p:nvPr>
            <p:ph type="sldImg"/>
          </p:nvPr>
        </p:nvSpPr>
        <p:spPr>
          <a:ln/>
        </p:spPr>
      </p:sp>
      <p:sp>
        <p:nvSpPr>
          <p:cNvPr id="3628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E16E87-DFF9-4898-8EDB-448CF8E6A9ED}" type="slidenum">
              <a:rPr lang="en-CA"/>
              <a:pPr/>
              <a:t>11</a:t>
            </a:fld>
            <a:endParaRPr lang="en-CA"/>
          </a:p>
        </p:txBody>
      </p:sp>
      <p:sp>
        <p:nvSpPr>
          <p:cNvPr id="3630082" name="Rectangle 2"/>
          <p:cNvSpPr>
            <a:spLocks noGrp="1" noRot="1" noChangeAspect="1" noChangeArrowheads="1" noTextEdit="1"/>
          </p:cNvSpPr>
          <p:nvPr>
            <p:ph type="sldImg"/>
          </p:nvPr>
        </p:nvSpPr>
        <p:spPr>
          <a:ln/>
        </p:spPr>
      </p:sp>
      <p:sp>
        <p:nvSpPr>
          <p:cNvPr id="3630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873112-9975-42DC-B632-68D7A728BE40}" type="slidenum">
              <a:rPr lang="en-CA"/>
              <a:pPr/>
              <a:t>14</a:t>
            </a:fld>
            <a:endParaRPr lang="en-CA"/>
          </a:p>
        </p:txBody>
      </p:sp>
      <p:sp>
        <p:nvSpPr>
          <p:cNvPr id="3632130" name="Rectangle 2"/>
          <p:cNvSpPr>
            <a:spLocks noGrp="1" noRot="1" noChangeAspect="1" noChangeArrowheads="1" noTextEdit="1"/>
          </p:cNvSpPr>
          <p:nvPr>
            <p:ph type="sldImg"/>
          </p:nvPr>
        </p:nvSpPr>
        <p:spPr>
          <a:ln/>
        </p:spPr>
      </p:sp>
      <p:sp>
        <p:nvSpPr>
          <p:cNvPr id="36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0C51C1-8F7D-441A-9856-A5C08AF69C30}" type="slidenum">
              <a:rPr lang="en-CA"/>
              <a:pPr/>
              <a:t>15</a:t>
            </a:fld>
            <a:endParaRPr lang="en-CA"/>
          </a:p>
        </p:txBody>
      </p:sp>
      <p:sp>
        <p:nvSpPr>
          <p:cNvPr id="3634178" name="Rectangle 2"/>
          <p:cNvSpPr>
            <a:spLocks noGrp="1" noRot="1" noChangeAspect="1" noChangeArrowheads="1" noTextEdit="1"/>
          </p:cNvSpPr>
          <p:nvPr>
            <p:ph type="sldImg"/>
          </p:nvPr>
        </p:nvSpPr>
        <p:spPr>
          <a:ln/>
        </p:spPr>
      </p:sp>
      <p:sp>
        <p:nvSpPr>
          <p:cNvPr id="3634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FFE216-FEE5-4D50-A173-DBC599F0FA4E}" type="slidenum">
              <a:rPr lang="en-CA"/>
              <a:pPr/>
              <a:t>16</a:t>
            </a:fld>
            <a:endParaRPr lang="en-CA"/>
          </a:p>
        </p:txBody>
      </p:sp>
      <p:sp>
        <p:nvSpPr>
          <p:cNvPr id="3636226" name="Rectangle 2"/>
          <p:cNvSpPr>
            <a:spLocks noGrp="1" noRot="1" noChangeAspect="1" noChangeArrowheads="1" noTextEdit="1"/>
          </p:cNvSpPr>
          <p:nvPr>
            <p:ph type="sldImg"/>
          </p:nvPr>
        </p:nvSpPr>
        <p:spPr>
          <a:ln/>
        </p:spPr>
      </p:sp>
      <p:sp>
        <p:nvSpPr>
          <p:cNvPr id="3636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A07A93-C71C-44D6-B945-14A654083CFB}" type="slidenum">
              <a:rPr lang="en-CA"/>
              <a:pPr/>
              <a:t>17</a:t>
            </a:fld>
            <a:endParaRPr lang="en-CA"/>
          </a:p>
        </p:txBody>
      </p:sp>
      <p:sp>
        <p:nvSpPr>
          <p:cNvPr id="3638274" name="Rectangle 2"/>
          <p:cNvSpPr>
            <a:spLocks noGrp="1" noRot="1" noChangeAspect="1" noChangeArrowheads="1" noTextEdit="1"/>
          </p:cNvSpPr>
          <p:nvPr>
            <p:ph type="sldImg"/>
          </p:nvPr>
        </p:nvSpPr>
        <p:spPr>
          <a:ln/>
        </p:spPr>
      </p:sp>
      <p:sp>
        <p:nvSpPr>
          <p:cNvPr id="3638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D2BB11-50A9-4447-8D19-CC7CA35C67F1}" type="slidenum">
              <a:rPr lang="en-CA"/>
              <a:pPr/>
              <a:t>19</a:t>
            </a:fld>
            <a:endParaRPr lang="en-CA"/>
          </a:p>
        </p:txBody>
      </p:sp>
      <p:sp>
        <p:nvSpPr>
          <p:cNvPr id="3640322" name="Rectangle 2"/>
          <p:cNvSpPr>
            <a:spLocks noGrp="1" noRot="1" noChangeAspect="1" noChangeArrowheads="1" noTextEdit="1"/>
          </p:cNvSpPr>
          <p:nvPr>
            <p:ph type="sldImg"/>
          </p:nvPr>
        </p:nvSpPr>
        <p:spPr>
          <a:ln/>
        </p:spPr>
      </p:sp>
      <p:sp>
        <p:nvSpPr>
          <p:cNvPr id="3640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08B4A9-A242-4836-91CB-E8DF0F27C985}" type="slidenum">
              <a:rPr lang="en-CA"/>
              <a:pPr/>
              <a:t>20</a:t>
            </a:fld>
            <a:endParaRPr lang="en-CA"/>
          </a:p>
        </p:txBody>
      </p:sp>
      <p:sp>
        <p:nvSpPr>
          <p:cNvPr id="3642370" name="Rectangle 2"/>
          <p:cNvSpPr>
            <a:spLocks noGrp="1" noRot="1" noChangeAspect="1" noChangeArrowheads="1" noTextEdit="1"/>
          </p:cNvSpPr>
          <p:nvPr>
            <p:ph type="sldImg"/>
          </p:nvPr>
        </p:nvSpPr>
        <p:spPr>
          <a:ln/>
        </p:spPr>
      </p:sp>
      <p:sp>
        <p:nvSpPr>
          <p:cNvPr id="3642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A799F1-8227-4D29-A39E-8157401959B8}" type="slidenum">
              <a:rPr lang="en-CA"/>
              <a:pPr/>
              <a:t>21</a:t>
            </a:fld>
            <a:endParaRPr lang="en-CA"/>
          </a:p>
        </p:txBody>
      </p:sp>
      <p:sp>
        <p:nvSpPr>
          <p:cNvPr id="3644418" name="Rectangle 2"/>
          <p:cNvSpPr>
            <a:spLocks noGrp="1" noRot="1" noChangeAspect="1" noChangeArrowheads="1" noTextEdit="1"/>
          </p:cNvSpPr>
          <p:nvPr>
            <p:ph type="sldImg"/>
          </p:nvPr>
        </p:nvSpPr>
        <p:spPr>
          <a:ln/>
        </p:spPr>
      </p:sp>
      <p:sp>
        <p:nvSpPr>
          <p:cNvPr id="3644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A0E8BE-61AD-431E-834A-57E062CA5A7F}" type="slidenum">
              <a:rPr lang="en-CA"/>
              <a:pPr/>
              <a:t>24</a:t>
            </a:fld>
            <a:endParaRPr lang="en-CA"/>
          </a:p>
        </p:txBody>
      </p:sp>
      <p:sp>
        <p:nvSpPr>
          <p:cNvPr id="3646466" name="Rectangle 2"/>
          <p:cNvSpPr>
            <a:spLocks noGrp="1" noRot="1" noChangeAspect="1" noChangeArrowheads="1" noTextEdit="1"/>
          </p:cNvSpPr>
          <p:nvPr>
            <p:ph type="sldImg"/>
          </p:nvPr>
        </p:nvSpPr>
        <p:spPr>
          <a:ln/>
        </p:spPr>
      </p:sp>
      <p:sp>
        <p:nvSpPr>
          <p:cNvPr id="3646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1FCE2F-659F-40BC-9FD4-4A2C66A9ACA5}" type="slidenum">
              <a:rPr lang="en-CA"/>
              <a:pPr/>
              <a:t>26</a:t>
            </a:fld>
            <a:endParaRPr lang="en-CA"/>
          </a:p>
        </p:txBody>
      </p:sp>
      <p:sp>
        <p:nvSpPr>
          <p:cNvPr id="3648514" name="Rectangle 2"/>
          <p:cNvSpPr>
            <a:spLocks noGrp="1" noRot="1" noChangeAspect="1" noChangeArrowheads="1" noTextEdit="1"/>
          </p:cNvSpPr>
          <p:nvPr>
            <p:ph type="sldImg"/>
          </p:nvPr>
        </p:nvSpPr>
        <p:spPr>
          <a:ln/>
        </p:spPr>
      </p:sp>
      <p:sp>
        <p:nvSpPr>
          <p:cNvPr id="3648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BF59E0-815B-4BFD-9DE9-BDB852216EE9}" type="slidenum">
              <a:rPr lang="en-CA"/>
              <a:pPr/>
              <a:t>27</a:t>
            </a:fld>
            <a:endParaRPr lang="en-CA"/>
          </a:p>
        </p:txBody>
      </p:sp>
      <p:sp>
        <p:nvSpPr>
          <p:cNvPr id="3650562" name="Rectangle 2"/>
          <p:cNvSpPr>
            <a:spLocks noGrp="1" noRot="1" noChangeAspect="1" noChangeArrowheads="1" noTextEdit="1"/>
          </p:cNvSpPr>
          <p:nvPr>
            <p:ph type="sldImg"/>
          </p:nvPr>
        </p:nvSpPr>
        <p:spPr>
          <a:ln/>
        </p:spPr>
      </p:sp>
      <p:sp>
        <p:nvSpPr>
          <p:cNvPr id="3650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5EF353-5A38-4E35-AC5A-DC319617D7F8}" type="slidenum">
              <a:rPr lang="en-CA"/>
              <a:pPr/>
              <a:t>29</a:t>
            </a:fld>
            <a:endParaRPr lang="en-CA"/>
          </a:p>
        </p:txBody>
      </p:sp>
      <p:sp>
        <p:nvSpPr>
          <p:cNvPr id="3656706" name="Rectangle 2"/>
          <p:cNvSpPr>
            <a:spLocks noGrp="1" noRot="1" noChangeAspect="1" noChangeArrowheads="1" noTextEdit="1"/>
          </p:cNvSpPr>
          <p:nvPr>
            <p:ph type="sldImg"/>
          </p:nvPr>
        </p:nvSpPr>
        <p:spPr>
          <a:ln/>
        </p:spPr>
      </p:sp>
      <p:sp>
        <p:nvSpPr>
          <p:cNvPr id="3656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D42C7D-5804-42ED-BDBC-E3E60D48BDF7}" type="slidenum">
              <a:rPr lang="en-CA"/>
              <a:pPr/>
              <a:t>30</a:t>
            </a:fld>
            <a:endParaRPr lang="en-CA"/>
          </a:p>
        </p:txBody>
      </p:sp>
      <p:sp>
        <p:nvSpPr>
          <p:cNvPr id="3652610" name="Rectangle 2"/>
          <p:cNvSpPr>
            <a:spLocks noGrp="1" noRot="1" noChangeAspect="1" noChangeArrowheads="1" noTextEdit="1"/>
          </p:cNvSpPr>
          <p:nvPr>
            <p:ph type="sldImg"/>
          </p:nvPr>
        </p:nvSpPr>
        <p:spPr>
          <a:ln/>
        </p:spPr>
      </p:sp>
      <p:sp>
        <p:nvSpPr>
          <p:cNvPr id="3652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964BDA-23F9-457E-9450-A7C55A42CCFE}" type="slidenum">
              <a:rPr lang="en-CA"/>
              <a:pPr/>
              <a:t>31</a:t>
            </a:fld>
            <a:endParaRPr lang="en-CA"/>
          </a:p>
        </p:txBody>
      </p:sp>
      <p:sp>
        <p:nvSpPr>
          <p:cNvPr id="3654658" name="Rectangle 2"/>
          <p:cNvSpPr>
            <a:spLocks noGrp="1" noRot="1" noChangeAspect="1" noChangeArrowheads="1" noTextEdit="1"/>
          </p:cNvSpPr>
          <p:nvPr>
            <p:ph type="sldImg"/>
          </p:nvPr>
        </p:nvSpPr>
        <p:spPr>
          <a:ln/>
        </p:spPr>
      </p:sp>
      <p:sp>
        <p:nvSpPr>
          <p:cNvPr id="3654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166" name="Rectangle 70"/>
          <p:cNvSpPr>
            <a:spLocks noChangeArrowheads="1"/>
          </p:cNvSpPr>
          <p:nvPr userDrawn="1"/>
        </p:nvSpPr>
        <p:spPr bwMode="auto">
          <a:xfrm>
            <a:off x="0" y="0"/>
            <a:ext cx="9144000" cy="6861175"/>
          </a:xfrm>
          <a:prstGeom prst="rect">
            <a:avLst/>
          </a:prstGeom>
          <a:solidFill>
            <a:srgbClr val="FAF2D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b="0" baseline="0"/>
          </a:p>
        </p:txBody>
      </p:sp>
      <p:sp>
        <p:nvSpPr>
          <p:cNvPr id="4132" name="Rectangle 36"/>
          <p:cNvSpPr>
            <a:spLocks noChangeArrowheads="1"/>
          </p:cNvSpPr>
          <p:nvPr/>
        </p:nvSpPr>
        <p:spPr bwMode="gray">
          <a:xfrm rot="-5400000">
            <a:off x="4306094" y="2377281"/>
            <a:ext cx="274638" cy="8683625"/>
          </a:xfrm>
          <a:prstGeom prst="rect">
            <a:avLst/>
          </a:prstGeom>
          <a:solidFill>
            <a:srgbClr val="8EBEE6"/>
          </a:solidFill>
          <a:ln>
            <a:noFill/>
          </a:ln>
          <a:effectLst/>
          <a:extLst>
            <a:ext uri="{91240B29-F687-4F45-9708-019B960494DF}">
              <a14:hiddenLine xmlns:a14="http://schemas.microsoft.com/office/drawing/2010/main" w="9525">
                <a:solidFill>
                  <a:srgbClr val="FF99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kumimoji="1" lang="en-US" sz="3200" b="0" baseline="0">
              <a:latin typeface="Tahoma" pitchFamily="34" charset="0"/>
            </a:endParaRPr>
          </a:p>
        </p:txBody>
      </p:sp>
      <p:sp>
        <p:nvSpPr>
          <p:cNvPr id="4125" name="Rectangle 29"/>
          <p:cNvSpPr>
            <a:spLocks noGrp="1" noChangeArrowheads="1"/>
          </p:cNvSpPr>
          <p:nvPr>
            <p:ph type="ftr" sz="quarter" idx="3"/>
          </p:nvPr>
        </p:nvSpPr>
        <p:spPr>
          <a:xfrm>
            <a:off x="942975" y="6354763"/>
            <a:ext cx="6067425" cy="457200"/>
          </a:xfrm>
        </p:spPr>
        <p:txBody>
          <a:bodyPr/>
          <a:lstStyle>
            <a:lvl1pPr>
              <a:defRPr sz="1100"/>
            </a:lvl1pPr>
          </a:lstStyle>
          <a:p>
            <a:r>
              <a:rPr lang="en-US"/>
              <a:t>© 2010 Pearson Education, Inc.  All rights reserved</a:t>
            </a:r>
          </a:p>
        </p:txBody>
      </p:sp>
      <p:sp>
        <p:nvSpPr>
          <p:cNvPr id="4152" name="Rectangle 56"/>
          <p:cNvSpPr>
            <a:spLocks noChangeArrowheads="1"/>
          </p:cNvSpPr>
          <p:nvPr userDrawn="1"/>
        </p:nvSpPr>
        <p:spPr bwMode="auto">
          <a:xfrm>
            <a:off x="0" y="6540500"/>
            <a:ext cx="9144000" cy="46038"/>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65" name="Rectangle 69"/>
          <p:cNvSpPr>
            <a:spLocks noChangeAspect="1" noChangeArrowheads="1"/>
          </p:cNvSpPr>
          <p:nvPr userDrawn="1"/>
        </p:nvSpPr>
        <p:spPr bwMode="auto">
          <a:xfrm>
            <a:off x="6350" y="6445250"/>
            <a:ext cx="209550" cy="20955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67" name="Rectangle 71"/>
          <p:cNvSpPr>
            <a:spLocks noChangeArrowheads="1"/>
          </p:cNvSpPr>
          <p:nvPr userDrawn="1"/>
        </p:nvSpPr>
        <p:spPr bwMode="auto">
          <a:xfrm>
            <a:off x="0" y="0"/>
            <a:ext cx="2438400" cy="685800"/>
          </a:xfrm>
          <a:prstGeom prst="rect">
            <a:avLst/>
          </a:prstGeom>
          <a:solidFill>
            <a:srgbClr val="007DB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68" name="Rectangle 72"/>
          <p:cNvSpPr>
            <a:spLocks noChangeArrowheads="1"/>
          </p:cNvSpPr>
          <p:nvPr userDrawn="1"/>
        </p:nvSpPr>
        <p:spPr bwMode="auto">
          <a:xfrm>
            <a:off x="2489200" y="0"/>
            <a:ext cx="6672263" cy="685800"/>
          </a:xfrm>
          <a:prstGeom prst="rect">
            <a:avLst/>
          </a:prstGeom>
          <a:noFill/>
          <a:ln>
            <a:noFill/>
          </a:ln>
          <a:effectLst/>
          <a:extLst>
            <a:ext uri="{909E8E84-426E-40DD-AFC4-6F175D3DCCD1}">
              <a14:hiddenFill xmlns:a14="http://schemas.microsoft.com/office/drawing/2010/main">
                <a:solidFill>
                  <a:srgbClr val="007DB7"/>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69" name="Rectangle 73"/>
          <p:cNvSpPr>
            <a:spLocks noChangeArrowheads="1"/>
          </p:cNvSpPr>
          <p:nvPr userDrawn="1"/>
        </p:nvSpPr>
        <p:spPr bwMode="auto">
          <a:xfrm>
            <a:off x="2438400" y="0"/>
            <a:ext cx="46038" cy="685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70" name="Rectangle 74"/>
          <p:cNvSpPr>
            <a:spLocks noChangeArrowheads="1"/>
          </p:cNvSpPr>
          <p:nvPr userDrawn="1"/>
        </p:nvSpPr>
        <p:spPr bwMode="auto">
          <a:xfrm>
            <a:off x="0" y="685800"/>
            <a:ext cx="9144000" cy="46038"/>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71" name="Rectangle 75"/>
          <p:cNvSpPr>
            <a:spLocks noChangeAspect="1" noChangeArrowheads="1"/>
          </p:cNvSpPr>
          <p:nvPr userDrawn="1"/>
        </p:nvSpPr>
        <p:spPr bwMode="auto">
          <a:xfrm>
            <a:off x="2368550" y="596900"/>
            <a:ext cx="209550" cy="209550"/>
          </a:xfrm>
          <a:prstGeom prst="rect">
            <a:avLst/>
          </a:prstGeom>
          <a:solidFill>
            <a:srgbClr val="C8225D"/>
          </a:solidFill>
          <a:ln w="9525">
            <a:solidFill>
              <a:srgbClr val="BED4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73" name="Rectangle 77"/>
          <p:cNvSpPr>
            <a:spLocks noChangeArrowheads="1"/>
          </p:cNvSpPr>
          <p:nvPr userDrawn="1"/>
        </p:nvSpPr>
        <p:spPr bwMode="auto">
          <a:xfrm>
            <a:off x="495300" y="1168400"/>
            <a:ext cx="7769225" cy="46038"/>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74" name="Rectangle 78"/>
          <p:cNvSpPr>
            <a:spLocks noChangeArrowheads="1"/>
          </p:cNvSpPr>
          <p:nvPr userDrawn="1"/>
        </p:nvSpPr>
        <p:spPr bwMode="gray">
          <a:xfrm rot="-5400000">
            <a:off x="4154488" y="-2446338"/>
            <a:ext cx="457200" cy="7769225"/>
          </a:xfrm>
          <a:prstGeom prst="rect">
            <a:avLst/>
          </a:prstGeom>
          <a:solidFill>
            <a:srgbClr val="007DB7"/>
          </a:solidFill>
          <a:ln>
            <a:noFill/>
          </a:ln>
          <a:effectLst/>
          <a:extLst>
            <a:ext uri="{91240B29-F687-4F45-9708-019B960494DF}">
              <a14:hiddenLine xmlns:a14="http://schemas.microsoft.com/office/drawing/2010/main" w="9525">
                <a:solidFill>
                  <a:srgbClr val="FF99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kumimoji="1" lang="en-US" sz="3200" b="0" baseline="0">
              <a:latin typeface="Tahoma" pitchFamily="34" charset="0"/>
            </a:endParaRPr>
          </a:p>
        </p:txBody>
      </p:sp>
      <p:sp>
        <p:nvSpPr>
          <p:cNvPr id="4172" name="Rectangle 76"/>
          <p:cNvSpPr>
            <a:spLocks noChangeAspect="1" noChangeArrowheads="1"/>
          </p:cNvSpPr>
          <p:nvPr userDrawn="1"/>
        </p:nvSpPr>
        <p:spPr bwMode="auto">
          <a:xfrm>
            <a:off x="393700" y="1066800"/>
            <a:ext cx="209550" cy="20955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76" name="Text Box 80" descr="Pink tissue paper"/>
          <p:cNvSpPr txBox="1">
            <a:spLocks noChangeArrowheads="1"/>
          </p:cNvSpPr>
          <p:nvPr userDrawn="1"/>
        </p:nvSpPr>
        <p:spPr bwMode="auto">
          <a:xfrm>
            <a:off x="633413" y="1200150"/>
            <a:ext cx="1739900" cy="457200"/>
          </a:xfrm>
          <a:prstGeom prst="rect">
            <a:avLst/>
          </a:prstGeom>
          <a:noFill/>
          <a:ln>
            <a:noFill/>
          </a:ln>
          <a:effectLst/>
          <a:extLst>
            <a:ext uri="{909E8E84-426E-40DD-AFC4-6F175D3DCCD1}">
              <a14:hiddenFill xmlns:a14="http://schemas.microsoft.com/office/drawing/2010/main">
                <a:blipFill dpi="0" rotWithShape="0">
                  <a:blip r:embed="rId2"/>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0" baseline="0">
                <a:solidFill>
                  <a:schemeClr val="bg1"/>
                </a:solidFill>
                <a:latin typeface="Arial Narrow" pitchFamily="34" charset="0"/>
              </a:rPr>
              <a:t>OBJECTIVES</a:t>
            </a:r>
          </a:p>
        </p:txBody>
      </p:sp>
      <p:sp>
        <p:nvSpPr>
          <p:cNvPr id="4177" name="Rectangle 81"/>
          <p:cNvSpPr>
            <a:spLocks noGrp="1" noChangeArrowheads="1"/>
          </p:cNvSpPr>
          <p:nvPr>
            <p:ph type="sldNum" sz="quarter" idx="4"/>
          </p:nvPr>
        </p:nvSpPr>
        <p:spPr/>
        <p:txBody>
          <a:bodyPr/>
          <a:lstStyle>
            <a:lvl1pPr>
              <a:defRPr/>
            </a:lvl1pPr>
          </a:lstStyle>
          <a:p>
            <a:fld id="{5D3CECC0-0E9B-4B89-BD69-97CCD94AD587}" type="slidenum">
              <a:rPr lang="en-US"/>
              <a:pPr/>
              <a:t>‹#›</a:t>
            </a:fld>
            <a:endParaRPr lang="en-CA"/>
          </a:p>
        </p:txBody>
      </p:sp>
    </p:spTree>
  </p:cSld>
  <p:clrMapOvr>
    <a:masterClrMapping/>
  </p:clrMapOvr>
  <p:transition spd="med"/>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ABA776BE-CD0A-424C-BBB8-8954F1E0F53C}" type="slidenum">
              <a:rPr lang="en-US"/>
              <a:pPr/>
              <a:t>‹#›</a:t>
            </a:fld>
            <a:endParaRPr lang="en-CA"/>
          </a:p>
        </p:txBody>
      </p:sp>
      <p:sp>
        <p:nvSpPr>
          <p:cNvPr id="5" name="Footer Placeholder 4"/>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2830766184"/>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3B01BEE1-A9A6-4A11-B553-621A44BC746B}" type="slidenum">
              <a:rPr lang="en-US"/>
              <a:pPr/>
              <a:t>‹#›</a:t>
            </a:fld>
            <a:endParaRPr lang="en-CA"/>
          </a:p>
        </p:txBody>
      </p:sp>
      <p:sp>
        <p:nvSpPr>
          <p:cNvPr id="5" name="Footer Placeholder 4"/>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265096468"/>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3113" y="1600200"/>
            <a:ext cx="390525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0763" y="1600200"/>
            <a:ext cx="390525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D0AFAC41-373C-4EAE-ACC2-F2B78E78B731}" type="slidenum">
              <a:rPr lang="en-US"/>
              <a:pPr/>
              <a:t>‹#›</a:t>
            </a:fld>
            <a:endParaRPr lang="en-CA"/>
          </a:p>
        </p:txBody>
      </p:sp>
      <p:sp>
        <p:nvSpPr>
          <p:cNvPr id="6" name="Footer Placeholder 5"/>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3681252896"/>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C31B15C8-F290-4E42-9081-CD1306927AB5}" type="slidenum">
              <a:rPr lang="en-US"/>
              <a:pPr/>
              <a:t>‹#›</a:t>
            </a:fld>
            <a:endParaRPr lang="en-CA"/>
          </a:p>
        </p:txBody>
      </p:sp>
      <p:sp>
        <p:nvSpPr>
          <p:cNvPr id="8" name="Footer Placeholder 7"/>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2142547325"/>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569E9777-30D4-4B9B-A6F2-6CAE48AB420A}" type="slidenum">
              <a:rPr lang="en-US"/>
              <a:pPr/>
              <a:t>‹#›</a:t>
            </a:fld>
            <a:endParaRPr lang="en-CA"/>
          </a:p>
        </p:txBody>
      </p:sp>
      <p:sp>
        <p:nvSpPr>
          <p:cNvPr id="4" name="Footer Placeholder 3"/>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1457831925"/>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038AE426-C80E-41A1-9DCB-5305E44B0755}" type="slidenum">
              <a:rPr lang="en-US"/>
              <a:pPr/>
              <a:t>‹#›</a:t>
            </a:fld>
            <a:endParaRPr lang="en-CA"/>
          </a:p>
        </p:txBody>
      </p:sp>
      <p:sp>
        <p:nvSpPr>
          <p:cNvPr id="3" name="Footer Placeholder 2"/>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1864736808"/>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9A93B4A8-5E11-4E55-BE3D-27E3D2B6E3C5}" type="slidenum">
              <a:rPr lang="en-US"/>
              <a:pPr/>
              <a:t>‹#›</a:t>
            </a:fld>
            <a:endParaRPr lang="en-CA"/>
          </a:p>
        </p:txBody>
      </p:sp>
      <p:sp>
        <p:nvSpPr>
          <p:cNvPr id="6" name="Footer Placeholder 5"/>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1815662771"/>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B4A68602-9F52-4216-91DC-DA4A6E687B23}" type="slidenum">
              <a:rPr lang="en-US"/>
              <a:pPr/>
              <a:t>‹#›</a:t>
            </a:fld>
            <a:endParaRPr lang="en-CA"/>
          </a:p>
        </p:txBody>
      </p:sp>
      <p:sp>
        <p:nvSpPr>
          <p:cNvPr id="6" name="Footer Placeholder 5"/>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757591512"/>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78D51905-6F78-4227-83D4-AE4613F49C2A}" type="slidenum">
              <a:rPr lang="en-US"/>
              <a:pPr/>
              <a:t>‹#›</a:t>
            </a:fld>
            <a:endParaRPr lang="en-CA"/>
          </a:p>
        </p:txBody>
      </p:sp>
      <p:sp>
        <p:nvSpPr>
          <p:cNvPr id="5" name="Footer Placeholder 4"/>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2744019938"/>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533400"/>
            <a:ext cx="1992313"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533400"/>
            <a:ext cx="58293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4C6CBFBB-C91B-4F38-B1FB-0FB6C620145C}" type="slidenum">
              <a:rPr lang="en-US"/>
              <a:pPr/>
              <a:t>‹#›</a:t>
            </a:fld>
            <a:endParaRPr lang="en-CA"/>
          </a:p>
        </p:txBody>
      </p:sp>
      <p:sp>
        <p:nvSpPr>
          <p:cNvPr id="5" name="Footer Placeholder 4"/>
          <p:cNvSpPr>
            <a:spLocks noGrp="1"/>
          </p:cNvSpPr>
          <p:nvPr>
            <p:ph type="ftr" sz="quarter" idx="11"/>
          </p:nvPr>
        </p:nvSpPr>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421929844"/>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974013" cy="6858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773113" y="1600200"/>
            <a:ext cx="390525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30763" y="1600200"/>
            <a:ext cx="3905250"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830763" y="3962400"/>
            <a:ext cx="3905250"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7239000" y="6400800"/>
            <a:ext cx="1905000" cy="457200"/>
          </a:xfrm>
        </p:spPr>
        <p:txBody>
          <a:bodyPr/>
          <a:lstStyle>
            <a:lvl1pPr>
              <a:defRPr/>
            </a:lvl1pPr>
          </a:lstStyle>
          <a:p>
            <a:fld id="{63634E82-DC39-4A67-9D22-E9FB98CECE74}" type="slidenum">
              <a:rPr lang="en-US"/>
              <a:pPr/>
              <a:t>‹#›</a:t>
            </a:fld>
            <a:endParaRPr lang="en-CA"/>
          </a:p>
        </p:txBody>
      </p:sp>
      <p:sp>
        <p:nvSpPr>
          <p:cNvPr id="7" name="Footer Placeholder 6"/>
          <p:cNvSpPr>
            <a:spLocks noGrp="1"/>
          </p:cNvSpPr>
          <p:nvPr>
            <p:ph type="ftr" sz="quarter" idx="11"/>
          </p:nvPr>
        </p:nvSpPr>
        <p:spPr>
          <a:xfrm>
            <a:off x="2286000" y="6397625"/>
            <a:ext cx="4495800" cy="457200"/>
          </a:xfrm>
        </p:spPr>
        <p:txBody>
          <a:bodyPr/>
          <a:lstStyle>
            <a:lvl1pPr>
              <a:defRPr/>
            </a:lvl1pPr>
          </a:lstStyle>
          <a:p>
            <a:r>
              <a:rPr lang="en-US"/>
              <a:t>© 2010 Pearson Education, Inc.  All rights reserved</a:t>
            </a:r>
          </a:p>
        </p:txBody>
      </p:sp>
    </p:spTree>
    <p:extLst>
      <p:ext uri="{BB962C8B-B14F-4D97-AF65-F5344CB8AC3E}">
        <p14:creationId xmlns:p14="http://schemas.microsoft.com/office/powerpoint/2010/main" val="59252597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1" name="Rectangle 9"/>
          <p:cNvSpPr>
            <a:spLocks noGrp="1" noChangeArrowheads="1"/>
          </p:cNvSpPr>
          <p:nvPr>
            <p:ph type="title"/>
          </p:nvPr>
        </p:nvSpPr>
        <p:spPr bwMode="auto">
          <a:xfrm>
            <a:off x="762000" y="533400"/>
            <a:ext cx="7974013"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3085" name="Rectangle 13"/>
          <p:cNvSpPr>
            <a:spLocks noGrp="1" noChangeArrowheads="1"/>
          </p:cNvSpPr>
          <p:nvPr>
            <p:ph type="sldNum" sz="quarter" idx="4"/>
          </p:nvPr>
        </p:nvSpPr>
        <p:spPr bwMode="auto">
          <a:xfrm>
            <a:off x="723900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aseline="0">
                <a:solidFill>
                  <a:srgbClr val="007DB7"/>
                </a:solidFill>
              </a:defRPr>
            </a:lvl1pPr>
          </a:lstStyle>
          <a:p>
            <a:fld id="{F4BA30A6-23BC-4F84-BE9A-72020A025A78}" type="slidenum">
              <a:rPr lang="en-US"/>
              <a:pPr/>
              <a:t>‹#›</a:t>
            </a:fld>
            <a:endParaRPr lang="en-CA"/>
          </a:p>
        </p:txBody>
      </p:sp>
      <p:sp>
        <p:nvSpPr>
          <p:cNvPr id="3093" name="Rectangle 21"/>
          <p:cNvSpPr>
            <a:spLocks noGrp="1" noChangeArrowheads="1"/>
          </p:cNvSpPr>
          <p:nvPr>
            <p:ph type="body" idx="1"/>
          </p:nvPr>
        </p:nvSpPr>
        <p:spPr bwMode="auto">
          <a:xfrm>
            <a:off x="773113" y="1600200"/>
            <a:ext cx="79629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97" name="Rectangle 25"/>
          <p:cNvSpPr>
            <a:spLocks noGrp="1" noChangeArrowheads="1"/>
          </p:cNvSpPr>
          <p:nvPr>
            <p:ph type="ftr" sz="quarter" idx="3"/>
          </p:nvPr>
        </p:nvSpPr>
        <p:spPr bwMode="auto">
          <a:xfrm>
            <a:off x="2286000" y="6397625"/>
            <a:ext cx="449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900" b="0" baseline="0"/>
            </a:lvl1pPr>
          </a:lstStyle>
          <a:p>
            <a:r>
              <a:rPr lang="en-US"/>
              <a:t>© 2010 Pearson Education, Inc.  All rights reserved</a:t>
            </a:r>
          </a:p>
        </p:txBody>
      </p:sp>
      <p:sp>
        <p:nvSpPr>
          <p:cNvPr id="3099" name="Rectangle 27"/>
          <p:cNvSpPr>
            <a:spLocks noChangeArrowheads="1"/>
          </p:cNvSpPr>
          <p:nvPr/>
        </p:nvSpPr>
        <p:spPr bwMode="gray">
          <a:xfrm rot="-5400000">
            <a:off x="-3281362" y="3281362"/>
            <a:ext cx="6858000" cy="295275"/>
          </a:xfrm>
          <a:prstGeom prst="rect">
            <a:avLst/>
          </a:prstGeom>
          <a:gradFill rotWithShape="1">
            <a:gsLst>
              <a:gs pos="0">
                <a:srgbClr val="007DB7"/>
              </a:gs>
              <a:gs pos="100000">
                <a:srgbClr val="CCEEF8"/>
              </a:gs>
            </a:gsLst>
            <a:lin ang="0" scaled="1"/>
          </a:gradFill>
          <a:ln>
            <a:noFill/>
          </a:ln>
          <a:effectLst/>
          <a:extLst>
            <a:ext uri="{91240B29-F687-4F45-9708-019B960494DF}">
              <a14:hiddenLine xmlns:a14="http://schemas.microsoft.com/office/drawing/2010/main" w="9525">
                <a:solidFill>
                  <a:srgbClr val="FF99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kumimoji="1" lang="en-US" sz="3200" b="0" baseline="0">
              <a:latin typeface="Tahoma" pitchFamily="34" charset="0"/>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ransition spd="med"/>
  <p:hf hdr="0" dt="0"/>
  <p:txStyles>
    <p:titleStyle>
      <a:lvl1pPr algn="l" rtl="0" fontAlgn="base">
        <a:spcBef>
          <a:spcPct val="0"/>
        </a:spcBef>
        <a:spcAft>
          <a:spcPct val="0"/>
        </a:spcAft>
        <a:defRPr sz="3600">
          <a:solidFill>
            <a:srgbClr val="007DB7"/>
          </a:solidFill>
          <a:latin typeface="+mj-lt"/>
          <a:ea typeface="+mj-ea"/>
          <a:cs typeface="+mj-cs"/>
        </a:defRPr>
      </a:lvl1pPr>
      <a:lvl2pPr algn="l" rtl="0" fontAlgn="base">
        <a:spcBef>
          <a:spcPct val="0"/>
        </a:spcBef>
        <a:spcAft>
          <a:spcPct val="0"/>
        </a:spcAft>
        <a:defRPr sz="3600">
          <a:solidFill>
            <a:srgbClr val="007DB7"/>
          </a:solidFill>
          <a:latin typeface="Times New Roman" pitchFamily="18" charset="0"/>
        </a:defRPr>
      </a:lvl2pPr>
      <a:lvl3pPr algn="l" rtl="0" fontAlgn="base">
        <a:spcBef>
          <a:spcPct val="0"/>
        </a:spcBef>
        <a:spcAft>
          <a:spcPct val="0"/>
        </a:spcAft>
        <a:defRPr sz="3600">
          <a:solidFill>
            <a:srgbClr val="007DB7"/>
          </a:solidFill>
          <a:latin typeface="Times New Roman" pitchFamily="18" charset="0"/>
        </a:defRPr>
      </a:lvl3pPr>
      <a:lvl4pPr algn="l" rtl="0" fontAlgn="base">
        <a:spcBef>
          <a:spcPct val="0"/>
        </a:spcBef>
        <a:spcAft>
          <a:spcPct val="0"/>
        </a:spcAft>
        <a:defRPr sz="3600">
          <a:solidFill>
            <a:srgbClr val="007DB7"/>
          </a:solidFill>
          <a:latin typeface="Times New Roman" pitchFamily="18" charset="0"/>
        </a:defRPr>
      </a:lvl4pPr>
      <a:lvl5pPr algn="l" rtl="0" fontAlgn="base">
        <a:spcBef>
          <a:spcPct val="0"/>
        </a:spcBef>
        <a:spcAft>
          <a:spcPct val="0"/>
        </a:spcAft>
        <a:defRPr sz="3600">
          <a:solidFill>
            <a:srgbClr val="007DB7"/>
          </a:solidFill>
          <a:latin typeface="Times New Roman" pitchFamily="18" charset="0"/>
        </a:defRPr>
      </a:lvl5pPr>
      <a:lvl6pPr marL="457200" algn="l" rtl="0" fontAlgn="base">
        <a:spcBef>
          <a:spcPct val="0"/>
        </a:spcBef>
        <a:spcAft>
          <a:spcPct val="0"/>
        </a:spcAft>
        <a:defRPr sz="3600">
          <a:solidFill>
            <a:srgbClr val="007DB7"/>
          </a:solidFill>
          <a:latin typeface="Times New Roman" pitchFamily="18" charset="0"/>
        </a:defRPr>
      </a:lvl6pPr>
      <a:lvl7pPr marL="914400" algn="l" rtl="0" fontAlgn="base">
        <a:spcBef>
          <a:spcPct val="0"/>
        </a:spcBef>
        <a:spcAft>
          <a:spcPct val="0"/>
        </a:spcAft>
        <a:defRPr sz="3600">
          <a:solidFill>
            <a:srgbClr val="007DB7"/>
          </a:solidFill>
          <a:latin typeface="Times New Roman" pitchFamily="18" charset="0"/>
        </a:defRPr>
      </a:lvl7pPr>
      <a:lvl8pPr marL="1371600" algn="l" rtl="0" fontAlgn="base">
        <a:spcBef>
          <a:spcPct val="0"/>
        </a:spcBef>
        <a:spcAft>
          <a:spcPct val="0"/>
        </a:spcAft>
        <a:defRPr sz="3600">
          <a:solidFill>
            <a:srgbClr val="007DB7"/>
          </a:solidFill>
          <a:latin typeface="Times New Roman" pitchFamily="18" charset="0"/>
        </a:defRPr>
      </a:lvl8pPr>
      <a:lvl9pPr marL="1828800" algn="l" rtl="0" fontAlgn="base">
        <a:spcBef>
          <a:spcPct val="0"/>
        </a:spcBef>
        <a:spcAft>
          <a:spcPct val="0"/>
        </a:spcAft>
        <a:defRPr sz="3600">
          <a:solidFill>
            <a:srgbClr val="007DB7"/>
          </a:solidFill>
          <a:latin typeface="Times New Roman" pitchFamily="18" charset="0"/>
        </a:defRPr>
      </a:lvl9pPr>
    </p:titleStyle>
    <p:bodyStyle>
      <a:lvl1pPr marL="342900" indent="-342900" algn="l" rtl="0" fontAlgn="base">
        <a:spcBef>
          <a:spcPct val="10000"/>
        </a:spcBef>
        <a:spcAft>
          <a:spcPct val="0"/>
        </a:spcAft>
        <a:buClr>
          <a:srgbClr val="CC0066"/>
        </a:buClr>
        <a:buSzPct val="60000"/>
        <a:buFont typeface="Wingdings" pitchFamily="2" charset="2"/>
        <a:defRPr sz="2800">
          <a:solidFill>
            <a:srgbClr val="007DB7"/>
          </a:solidFill>
          <a:latin typeface="+mn-lt"/>
          <a:ea typeface="+mn-ea"/>
          <a:cs typeface="+mn-cs"/>
        </a:defRPr>
      </a:lvl1pPr>
      <a:lvl2pPr marL="742950" indent="-285750" algn="l" rtl="0" fontAlgn="base">
        <a:lnSpc>
          <a:spcPct val="80000"/>
        </a:lnSpc>
        <a:spcBef>
          <a:spcPct val="20000"/>
        </a:spcBef>
        <a:spcAft>
          <a:spcPct val="0"/>
        </a:spcAft>
        <a:buClr>
          <a:srgbClr val="F0C200"/>
        </a:buClr>
        <a:buSzPct val="55000"/>
        <a:buFont typeface="Wingdings" pitchFamily="2" charset="2"/>
        <a:defRPr sz="2800">
          <a:solidFill>
            <a:srgbClr val="007DB7"/>
          </a:solidFill>
          <a:latin typeface="+mn-lt"/>
        </a:defRPr>
      </a:lvl2pPr>
      <a:lvl3pPr marL="1143000" indent="-228600" algn="l" rtl="0" fontAlgn="base">
        <a:lnSpc>
          <a:spcPct val="80000"/>
        </a:lnSpc>
        <a:spcBef>
          <a:spcPct val="20000"/>
        </a:spcBef>
        <a:spcAft>
          <a:spcPct val="0"/>
        </a:spcAft>
        <a:buClr>
          <a:srgbClr val="CC0066"/>
        </a:buClr>
        <a:buSzPct val="50000"/>
        <a:buFont typeface="Wingdings" pitchFamily="2" charset="2"/>
        <a:defRPr sz="2400">
          <a:solidFill>
            <a:srgbClr val="007DB7"/>
          </a:solidFill>
          <a:latin typeface="+mn-lt"/>
        </a:defRPr>
      </a:lvl3pPr>
      <a:lvl4pPr marL="1600200" indent="-228600" algn="l" rtl="0" fontAlgn="base">
        <a:lnSpc>
          <a:spcPct val="80000"/>
        </a:lnSpc>
        <a:spcBef>
          <a:spcPct val="20000"/>
        </a:spcBef>
        <a:spcAft>
          <a:spcPct val="0"/>
        </a:spcAft>
        <a:buClr>
          <a:srgbClr val="F0C200"/>
        </a:buClr>
        <a:buSzPct val="55000"/>
        <a:buFont typeface="Wingdings" pitchFamily="2" charset="2"/>
        <a:defRPr sz="2000">
          <a:solidFill>
            <a:srgbClr val="007DB7"/>
          </a:solidFill>
          <a:latin typeface="+mn-lt"/>
        </a:defRPr>
      </a:lvl4pPr>
      <a:lvl5pPr marL="2057400" indent="-228600" algn="l" rtl="0" fontAlgn="base">
        <a:lnSpc>
          <a:spcPct val="80000"/>
        </a:lnSpc>
        <a:spcBef>
          <a:spcPct val="20000"/>
        </a:spcBef>
        <a:spcAft>
          <a:spcPct val="0"/>
        </a:spcAft>
        <a:buClr>
          <a:srgbClr val="CC0066"/>
        </a:buClr>
        <a:buSzPct val="50000"/>
        <a:buFont typeface="Wingdings" pitchFamily="2" charset="2"/>
        <a:defRPr sz="2000">
          <a:solidFill>
            <a:srgbClr val="007DB7"/>
          </a:solidFill>
          <a:latin typeface="+mn-lt"/>
        </a:defRPr>
      </a:lvl5pPr>
      <a:lvl6pPr marL="2514600" indent="-228600" algn="l" rtl="0" fontAlgn="base">
        <a:lnSpc>
          <a:spcPct val="80000"/>
        </a:lnSpc>
        <a:spcBef>
          <a:spcPct val="20000"/>
        </a:spcBef>
        <a:spcAft>
          <a:spcPct val="0"/>
        </a:spcAft>
        <a:buClr>
          <a:srgbClr val="CC0066"/>
        </a:buClr>
        <a:buSzPct val="50000"/>
        <a:buFont typeface="Wingdings" pitchFamily="2" charset="2"/>
        <a:defRPr sz="2000">
          <a:solidFill>
            <a:srgbClr val="007DB7"/>
          </a:solidFill>
          <a:latin typeface="+mn-lt"/>
        </a:defRPr>
      </a:lvl6pPr>
      <a:lvl7pPr marL="2971800" indent="-228600" algn="l" rtl="0" fontAlgn="base">
        <a:lnSpc>
          <a:spcPct val="80000"/>
        </a:lnSpc>
        <a:spcBef>
          <a:spcPct val="20000"/>
        </a:spcBef>
        <a:spcAft>
          <a:spcPct val="0"/>
        </a:spcAft>
        <a:buClr>
          <a:srgbClr val="CC0066"/>
        </a:buClr>
        <a:buSzPct val="50000"/>
        <a:buFont typeface="Wingdings" pitchFamily="2" charset="2"/>
        <a:defRPr sz="2000">
          <a:solidFill>
            <a:srgbClr val="007DB7"/>
          </a:solidFill>
          <a:latin typeface="+mn-lt"/>
        </a:defRPr>
      </a:lvl7pPr>
      <a:lvl8pPr marL="3429000" indent="-228600" algn="l" rtl="0" fontAlgn="base">
        <a:lnSpc>
          <a:spcPct val="80000"/>
        </a:lnSpc>
        <a:spcBef>
          <a:spcPct val="20000"/>
        </a:spcBef>
        <a:spcAft>
          <a:spcPct val="0"/>
        </a:spcAft>
        <a:buClr>
          <a:srgbClr val="CC0066"/>
        </a:buClr>
        <a:buSzPct val="50000"/>
        <a:buFont typeface="Wingdings" pitchFamily="2" charset="2"/>
        <a:defRPr sz="2000">
          <a:solidFill>
            <a:srgbClr val="007DB7"/>
          </a:solidFill>
          <a:latin typeface="+mn-lt"/>
        </a:defRPr>
      </a:lvl8pPr>
      <a:lvl9pPr marL="3886200" indent="-228600" algn="l" rtl="0" fontAlgn="base">
        <a:lnSpc>
          <a:spcPct val="80000"/>
        </a:lnSpc>
        <a:spcBef>
          <a:spcPct val="20000"/>
        </a:spcBef>
        <a:spcAft>
          <a:spcPct val="0"/>
        </a:spcAft>
        <a:buClr>
          <a:srgbClr val="CC0066"/>
        </a:buClr>
        <a:buSzPct val="50000"/>
        <a:buFont typeface="Wingdings" pitchFamily="2" charset="2"/>
        <a:defRPr sz="2000">
          <a:solidFill>
            <a:srgbClr val="007DB7"/>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4.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jpeg"/><Relationship Id="rId4" Type="http://schemas.openxmlformats.org/officeDocument/2006/relationships/image" Target="../media/image4.wmf"/></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image" Target="../media/image10.wmf"/><Relationship Id="rId5" Type="http://schemas.openxmlformats.org/officeDocument/2006/relationships/oleObject" Target="../embeddings/oleObject3.bin"/><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image" Target="../media/image11.wmf"/><Relationship Id="rId5" Type="http://schemas.openxmlformats.org/officeDocument/2006/relationships/oleObject" Target="../embeddings/oleObject4.bin"/><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3.png"/><Relationship Id="rId2" Type="http://schemas.openxmlformats.org/officeDocument/2006/relationships/slideLayout" Target="../slideLayouts/slideLayout12.xml"/><Relationship Id="rId1" Type="http://schemas.openxmlformats.org/officeDocument/2006/relationships/vmlDrawing" Target="../drawings/vmlDrawing5.vml"/><Relationship Id="rId6" Type="http://schemas.openxmlformats.org/officeDocument/2006/relationships/image" Target="../media/image12.wmf"/><Relationship Id="rId5" Type="http://schemas.openxmlformats.org/officeDocument/2006/relationships/oleObject" Target="../embeddings/oleObject5.bin"/><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10.xml"/><Relationship Id="rId7" Type="http://schemas.openxmlformats.org/officeDocument/2006/relationships/image" Target="../media/image1.jpeg"/><Relationship Id="rId2" Type="http://schemas.openxmlformats.org/officeDocument/2006/relationships/slideLayout" Target="../slideLayouts/slideLayout12.xml"/><Relationship Id="rId1" Type="http://schemas.openxmlformats.org/officeDocument/2006/relationships/vmlDrawing" Target="../drawings/vmlDrawing6.vml"/><Relationship Id="rId6" Type="http://schemas.openxmlformats.org/officeDocument/2006/relationships/image" Target="../media/image16.wmf"/><Relationship Id="rId5" Type="http://schemas.openxmlformats.org/officeDocument/2006/relationships/oleObject" Target="../embeddings/oleObject6.bin"/><Relationship Id="rId4" Type="http://schemas.openxmlformats.org/officeDocument/2006/relationships/image" Target="../media/image18.png"/><Relationship Id="rId9" Type="http://schemas.openxmlformats.org/officeDocument/2006/relationships/image" Target="../media/image17.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notesSlide" Target="../notesSlides/notesSlide11.xml"/><Relationship Id="rId7" Type="http://schemas.openxmlformats.org/officeDocument/2006/relationships/image" Target="../media/image1.jpeg"/><Relationship Id="rId2" Type="http://schemas.openxmlformats.org/officeDocument/2006/relationships/slideLayout" Target="../slideLayouts/slideLayout12.xml"/><Relationship Id="rId1" Type="http://schemas.openxmlformats.org/officeDocument/2006/relationships/vmlDrawing" Target="../drawings/vmlDrawing7.vml"/><Relationship Id="rId6" Type="http://schemas.openxmlformats.org/officeDocument/2006/relationships/image" Target="../media/image19.wmf"/><Relationship Id="rId11" Type="http://schemas.openxmlformats.org/officeDocument/2006/relationships/image" Target="../media/image21.wmf"/><Relationship Id="rId5" Type="http://schemas.openxmlformats.org/officeDocument/2006/relationships/oleObject" Target="../embeddings/oleObject8.bin"/><Relationship Id="rId10" Type="http://schemas.openxmlformats.org/officeDocument/2006/relationships/oleObject" Target="../embeddings/oleObject10.bin"/><Relationship Id="rId4" Type="http://schemas.openxmlformats.org/officeDocument/2006/relationships/image" Target="../media/image18.png"/><Relationship Id="rId9" Type="http://schemas.openxmlformats.org/officeDocument/2006/relationships/image" Target="../media/image20.wmf"/></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notesSlide" Target="../notesSlides/notesSlide13.xml"/><Relationship Id="rId7" Type="http://schemas.openxmlformats.org/officeDocument/2006/relationships/oleObject" Target="../embeddings/oleObject12.bin"/><Relationship Id="rId2" Type="http://schemas.openxmlformats.org/officeDocument/2006/relationships/slideLayout" Target="../slideLayouts/slideLayout12.xml"/><Relationship Id="rId1" Type="http://schemas.openxmlformats.org/officeDocument/2006/relationships/vmlDrawing" Target="../drawings/vmlDrawing8.vml"/><Relationship Id="rId6" Type="http://schemas.openxmlformats.org/officeDocument/2006/relationships/image" Target="../media/image22.wmf"/><Relationship Id="rId5" Type="http://schemas.openxmlformats.org/officeDocument/2006/relationships/oleObject" Target="../embeddings/oleObject11.bin"/><Relationship Id="rId10" Type="http://schemas.openxmlformats.org/officeDocument/2006/relationships/image" Target="../media/image24.wmf"/><Relationship Id="rId4" Type="http://schemas.openxmlformats.org/officeDocument/2006/relationships/image" Target="../media/image1.jpeg"/><Relationship Id="rId9" Type="http://schemas.openxmlformats.org/officeDocument/2006/relationships/oleObject" Target="../embeddings/oleObject13.bin"/></Relationships>
</file>

<file path=ppt/slides/_rels/slide20.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notesSlide" Target="../notesSlides/notesSlide14.xml"/><Relationship Id="rId7" Type="http://schemas.openxmlformats.org/officeDocument/2006/relationships/oleObject" Target="../embeddings/oleObject15.bin"/><Relationship Id="rId2" Type="http://schemas.openxmlformats.org/officeDocument/2006/relationships/slideLayout" Target="../slideLayouts/slideLayout12.xml"/><Relationship Id="rId1" Type="http://schemas.openxmlformats.org/officeDocument/2006/relationships/vmlDrawing" Target="../drawings/vmlDrawing9.vml"/><Relationship Id="rId6" Type="http://schemas.openxmlformats.org/officeDocument/2006/relationships/image" Target="../media/image25.wmf"/><Relationship Id="rId5" Type="http://schemas.openxmlformats.org/officeDocument/2006/relationships/oleObject" Target="../embeddings/oleObject14.bin"/><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notesSlide" Target="../notesSlides/notesSlide16.xml"/><Relationship Id="rId7" Type="http://schemas.openxmlformats.org/officeDocument/2006/relationships/oleObject" Target="../embeddings/oleObject17.bin"/><Relationship Id="rId12" Type="http://schemas.openxmlformats.org/officeDocument/2006/relationships/image" Target="../media/image33.wmf"/><Relationship Id="rId2" Type="http://schemas.openxmlformats.org/officeDocument/2006/relationships/slideLayout" Target="../slideLayouts/slideLayout12.xml"/><Relationship Id="rId1" Type="http://schemas.openxmlformats.org/officeDocument/2006/relationships/vmlDrawing" Target="../drawings/vmlDrawing10.vml"/><Relationship Id="rId6" Type="http://schemas.openxmlformats.org/officeDocument/2006/relationships/image" Target="../media/image30.wmf"/><Relationship Id="rId11" Type="http://schemas.openxmlformats.org/officeDocument/2006/relationships/oleObject" Target="../embeddings/oleObject19.bin"/><Relationship Id="rId5" Type="http://schemas.openxmlformats.org/officeDocument/2006/relationships/oleObject" Target="../embeddings/oleObject16.bin"/><Relationship Id="rId10" Type="http://schemas.openxmlformats.org/officeDocument/2006/relationships/image" Target="../media/image32.wmf"/><Relationship Id="rId4" Type="http://schemas.openxmlformats.org/officeDocument/2006/relationships/image" Target="../media/image1.jpeg"/><Relationship Id="rId9" Type="http://schemas.openxmlformats.org/officeDocument/2006/relationships/oleObject" Target="../embeddings/oleObject18.bin"/></Relationships>
</file>

<file path=ppt/slides/_rels/slide2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8" Type="http://schemas.openxmlformats.org/officeDocument/2006/relationships/image" Target="../media/image36.wmf"/><Relationship Id="rId3" Type="http://schemas.openxmlformats.org/officeDocument/2006/relationships/notesSlide" Target="../notesSlides/notesSlide17.xml"/><Relationship Id="rId7"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35.wmf"/><Relationship Id="rId5" Type="http://schemas.openxmlformats.org/officeDocument/2006/relationships/oleObject" Target="../embeddings/oleObject20.bin"/><Relationship Id="rId4" Type="http://schemas.openxmlformats.org/officeDocument/2006/relationships/image" Target="../media/image1.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vmlDrawing" Target="../drawings/vmlDrawing12.vml"/><Relationship Id="rId6" Type="http://schemas.openxmlformats.org/officeDocument/2006/relationships/image" Target="../media/image41.wmf"/><Relationship Id="rId5" Type="http://schemas.openxmlformats.org/officeDocument/2006/relationships/oleObject" Target="../embeddings/oleObject22.bin"/><Relationship Id="rId4" Type="http://schemas.openxmlformats.org/officeDocument/2006/relationships/image" Target="../media/image1.jpeg"/></Relationships>
</file>

<file path=ppt/slides/_rels/slide30.xml.rels><?xml version="1.0" encoding="UTF-8" standalone="yes"?>
<Relationships xmlns="http://schemas.openxmlformats.org/package/2006/relationships"><Relationship Id="rId8" Type="http://schemas.openxmlformats.org/officeDocument/2006/relationships/image" Target="../media/image43.wmf"/><Relationship Id="rId13" Type="http://schemas.openxmlformats.org/officeDocument/2006/relationships/oleObject" Target="../embeddings/oleObject27.bin"/><Relationship Id="rId3" Type="http://schemas.openxmlformats.org/officeDocument/2006/relationships/notesSlide" Target="../notesSlides/notesSlide20.xml"/><Relationship Id="rId7" Type="http://schemas.openxmlformats.org/officeDocument/2006/relationships/oleObject" Target="../embeddings/oleObject24.bin"/><Relationship Id="rId12" Type="http://schemas.openxmlformats.org/officeDocument/2006/relationships/image" Target="../media/image45.wmf"/><Relationship Id="rId2" Type="http://schemas.openxmlformats.org/officeDocument/2006/relationships/slideLayout" Target="../slideLayouts/slideLayout12.xml"/><Relationship Id="rId1" Type="http://schemas.openxmlformats.org/officeDocument/2006/relationships/vmlDrawing" Target="../drawings/vmlDrawing13.vml"/><Relationship Id="rId6" Type="http://schemas.openxmlformats.org/officeDocument/2006/relationships/image" Target="../media/image42.wmf"/><Relationship Id="rId11" Type="http://schemas.openxmlformats.org/officeDocument/2006/relationships/oleObject" Target="../embeddings/oleObject26.bin"/><Relationship Id="rId5" Type="http://schemas.openxmlformats.org/officeDocument/2006/relationships/oleObject" Target="../embeddings/oleObject23.bin"/><Relationship Id="rId10" Type="http://schemas.openxmlformats.org/officeDocument/2006/relationships/image" Target="../media/image44.wmf"/><Relationship Id="rId4" Type="http://schemas.openxmlformats.org/officeDocument/2006/relationships/image" Target="../media/image1.jpeg"/><Relationship Id="rId9" Type="http://schemas.openxmlformats.org/officeDocument/2006/relationships/oleObject" Target="../embeddings/oleObject25.bin"/><Relationship Id="rId14" Type="http://schemas.openxmlformats.org/officeDocument/2006/relationships/image" Target="../media/image46.wmf"/></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2"/>
          <p:cNvSpPr>
            <a:spLocks noGrp="1"/>
          </p:cNvSpPr>
          <p:nvPr>
            <p:ph type="sldNum" sz="quarter" idx="10"/>
          </p:nvPr>
        </p:nvSpPr>
        <p:spPr/>
        <p:txBody>
          <a:bodyPr/>
          <a:lstStyle/>
          <a:p>
            <a:fld id="{D09762A1-A7E3-4070-A516-CDA9653E0760}" type="slidenum">
              <a:rPr lang="en-US"/>
              <a:pPr/>
              <a:t>1</a:t>
            </a:fld>
            <a:endParaRPr lang="en-CA"/>
          </a:p>
        </p:txBody>
      </p:sp>
      <p:sp>
        <p:nvSpPr>
          <p:cNvPr id="8" name="Footer Placeholder 3"/>
          <p:cNvSpPr>
            <a:spLocks noGrp="1"/>
          </p:cNvSpPr>
          <p:nvPr>
            <p:ph type="ftr" sz="quarter" idx="11"/>
          </p:nvPr>
        </p:nvSpPr>
        <p:spPr/>
        <p:txBody>
          <a:bodyPr/>
          <a:lstStyle/>
          <a:p>
            <a:r>
              <a:rPr lang="en-US"/>
              <a:t>© 2010 Pearson Education, Inc.  All rights reserved</a:t>
            </a:r>
          </a:p>
        </p:txBody>
      </p:sp>
      <p:sp>
        <p:nvSpPr>
          <p:cNvPr id="1586178" name="Rectangle 2"/>
          <p:cNvSpPr>
            <a:spLocks noChangeAspect="1" noChangeArrowheads="1"/>
          </p:cNvSpPr>
          <p:nvPr/>
        </p:nvSpPr>
        <p:spPr bwMode="auto">
          <a:xfrm>
            <a:off x="0" y="1588"/>
            <a:ext cx="9242425" cy="6932612"/>
          </a:xfrm>
          <a:prstGeom prst="rect">
            <a:avLst/>
          </a:prstGeom>
          <a:solidFill>
            <a:srgbClr val="CCEEF8"/>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800" b="0"/>
          </a:p>
        </p:txBody>
      </p:sp>
      <p:pic>
        <p:nvPicPr>
          <p:cNvPr id="1586179" name="Picture 3" descr="Ratti_precal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342900"/>
            <a:ext cx="5000625" cy="6172200"/>
          </a:xfrm>
          <a:prstGeom prst="rect">
            <a:avLst/>
          </a:prstGeom>
          <a:noFill/>
          <a:extLst>
            <a:ext uri="{909E8E84-426E-40DD-AFC4-6F175D3DCCD1}">
              <a14:hiddenFill xmlns:a14="http://schemas.microsoft.com/office/drawing/2010/main">
                <a:solidFill>
                  <a:srgbClr val="FFFFFF"/>
                </a:solidFill>
              </a14:hiddenFill>
            </a:ext>
          </a:extLst>
        </p:spPr>
      </p:pic>
      <p:sp>
        <p:nvSpPr>
          <p:cNvPr id="1586180" name="Rectangle 4"/>
          <p:cNvSpPr>
            <a:spLocks noChangeArrowheads="1"/>
          </p:cNvSpPr>
          <p:nvPr/>
        </p:nvSpPr>
        <p:spPr bwMode="auto">
          <a:xfrm>
            <a:off x="1219200" y="6354763"/>
            <a:ext cx="579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r>
              <a:rPr lang="en-US" sz="1100" b="0" baseline="0"/>
              <a:t>© 2010 Pearson Education, Inc.  </a:t>
            </a:r>
          </a:p>
          <a:p>
            <a:r>
              <a:rPr lang="en-US" sz="1100" b="0" baseline="0"/>
              <a:t>All rights reserved</a:t>
            </a:r>
          </a:p>
        </p:txBody>
      </p:sp>
      <p:sp>
        <p:nvSpPr>
          <p:cNvPr id="1586181" name="Text Box 5" descr="Pink tissue paper"/>
          <p:cNvSpPr txBox="1">
            <a:spLocks noChangeArrowheads="1"/>
          </p:cNvSpPr>
          <p:nvPr/>
        </p:nvSpPr>
        <p:spPr bwMode="auto">
          <a:xfrm>
            <a:off x="228600" y="882650"/>
            <a:ext cx="3686175" cy="28384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3600" b="0" baseline="0"/>
              <a:t>Chapter 6</a:t>
            </a:r>
          </a:p>
          <a:p>
            <a:pPr algn="ctr"/>
            <a:endParaRPr lang="en-US" sz="3600" b="0" baseline="0"/>
          </a:p>
          <a:p>
            <a:pPr algn="ctr"/>
            <a:r>
              <a:rPr lang="en-US" sz="3600" b="0" baseline="0">
                <a:solidFill>
                  <a:srgbClr val="007DB7"/>
                </a:solidFill>
              </a:rPr>
              <a:t>Applications of</a:t>
            </a:r>
          </a:p>
          <a:p>
            <a:pPr algn="ctr"/>
            <a:r>
              <a:rPr lang="en-US" sz="3600" b="0" baseline="0">
                <a:solidFill>
                  <a:srgbClr val="007DB7"/>
                </a:solidFill>
              </a:rPr>
              <a:t>Trigonometric Functions</a:t>
            </a:r>
          </a:p>
        </p:txBody>
      </p:sp>
      <p:pic>
        <p:nvPicPr>
          <p:cNvPr id="1586182" name="Picture 2" descr="Pearson-framed-logo_2color_PMS.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200" y="6400800"/>
            <a:ext cx="11430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9"/>
          <p:cNvSpPr>
            <a:spLocks noGrp="1" noChangeArrowheads="1"/>
          </p:cNvSpPr>
          <p:nvPr>
            <p:ph type="ftr" sz="quarter" idx="3"/>
          </p:nvPr>
        </p:nvSpPr>
        <p:spPr/>
        <p:txBody>
          <a:bodyPr/>
          <a:lstStyle/>
          <a:p>
            <a:r>
              <a:rPr lang="en-US"/>
              <a:t>© 2010 Pearson Education, Inc.  All rights reserved</a:t>
            </a:r>
          </a:p>
        </p:txBody>
      </p:sp>
      <p:sp>
        <p:nvSpPr>
          <p:cNvPr id="10" name="Rectangle 81"/>
          <p:cNvSpPr>
            <a:spLocks noGrp="1" noChangeArrowheads="1"/>
          </p:cNvSpPr>
          <p:nvPr>
            <p:ph type="sldNum" sz="quarter" idx="4"/>
          </p:nvPr>
        </p:nvSpPr>
        <p:spPr/>
        <p:txBody>
          <a:bodyPr/>
          <a:lstStyle/>
          <a:p>
            <a:fld id="{DE39AEC5-E92D-4FC4-B8C5-177EEF0FA63A}" type="slidenum">
              <a:rPr lang="en-US"/>
              <a:pPr/>
              <a:t>2</a:t>
            </a:fld>
            <a:endParaRPr lang="en-CA"/>
          </a:p>
        </p:txBody>
      </p:sp>
      <p:sp>
        <p:nvSpPr>
          <p:cNvPr id="2410498" name="Rectangle 2"/>
          <p:cNvSpPr>
            <a:spLocks noGrp="1" noChangeArrowheads="1"/>
          </p:cNvSpPr>
          <p:nvPr>
            <p:ph type="ctrTitle"/>
          </p:nvPr>
        </p:nvSpPr>
        <p:spPr bwMode="auto">
          <a:xfrm>
            <a:off x="2422525" y="119063"/>
            <a:ext cx="6692900" cy="4476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solidFill>
                  <a:schemeClr val="tx1"/>
                </a:solidFill>
                <a:latin typeface="Arial Narrow" pitchFamily="34" charset="0"/>
              </a:rPr>
              <a:t>The Law of Cosines</a:t>
            </a:r>
          </a:p>
        </p:txBody>
      </p:sp>
      <p:sp>
        <p:nvSpPr>
          <p:cNvPr id="2410499" name="Rectangle 3"/>
          <p:cNvSpPr>
            <a:spLocks noGrp="1" noChangeArrowheads="1"/>
          </p:cNvSpPr>
          <p:nvPr>
            <p:ph type="subTitle" idx="1"/>
          </p:nvPr>
        </p:nvSpPr>
        <p:spPr bwMode="auto">
          <a:xfrm>
            <a:off x="1181100" y="1828800"/>
            <a:ext cx="7810500" cy="4495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r>
              <a:rPr lang="en-US" sz="3600">
                <a:latin typeface="Arial Narrow" pitchFamily="34" charset="0"/>
              </a:rPr>
              <a:t>Derive the Law of Cosines.</a:t>
            </a:r>
          </a:p>
          <a:p>
            <a:pPr marL="0" indent="0"/>
            <a:r>
              <a:rPr lang="en-US" sz="3600">
                <a:latin typeface="Arial Narrow" pitchFamily="34" charset="0"/>
              </a:rPr>
              <a:t>Use the Law of Cosines to solve SAS triangles.</a:t>
            </a:r>
          </a:p>
          <a:p>
            <a:pPr marL="0" indent="0"/>
            <a:r>
              <a:rPr lang="en-US" sz="3600">
                <a:latin typeface="Arial Narrow" pitchFamily="34" charset="0"/>
              </a:rPr>
              <a:t>Use the Law of Cosines to solve SSS triangles.</a:t>
            </a:r>
          </a:p>
          <a:p>
            <a:pPr marL="0" indent="0"/>
            <a:r>
              <a:rPr lang="en-US" sz="3600">
                <a:latin typeface="Arial Narrow" pitchFamily="34" charset="0"/>
              </a:rPr>
              <a:t>Use Heron’s formula to find the area of a triangle.</a:t>
            </a:r>
          </a:p>
        </p:txBody>
      </p:sp>
      <p:sp>
        <p:nvSpPr>
          <p:cNvPr id="2410500" name="Text Box 4" descr="Pink tissue paper"/>
          <p:cNvSpPr txBox="1">
            <a:spLocks noChangeArrowheads="1"/>
          </p:cNvSpPr>
          <p:nvPr/>
        </p:nvSpPr>
        <p:spPr bwMode="auto">
          <a:xfrm>
            <a:off x="414338" y="166688"/>
            <a:ext cx="2103437" cy="519112"/>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800" b="0" baseline="0">
                <a:solidFill>
                  <a:schemeClr val="bg1"/>
                </a:solidFill>
                <a:latin typeface="Arial Narrow" pitchFamily="34" charset="0"/>
              </a:rPr>
              <a:t>SECTION 6.3</a:t>
            </a:r>
          </a:p>
        </p:txBody>
      </p:sp>
      <p:sp>
        <p:nvSpPr>
          <p:cNvPr id="2410501" name="Rectangle 5"/>
          <p:cNvSpPr>
            <a:spLocks noChangeAspect="1" noChangeArrowheads="1"/>
          </p:cNvSpPr>
          <p:nvPr/>
        </p:nvSpPr>
        <p:spPr bwMode="auto">
          <a:xfrm>
            <a:off x="633413" y="1952625"/>
            <a:ext cx="365125" cy="365125"/>
          </a:xfrm>
          <a:prstGeom prst="rect">
            <a:avLst/>
          </a:prstGeom>
          <a:solidFill>
            <a:srgbClr val="007DB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1</a:t>
            </a:r>
          </a:p>
        </p:txBody>
      </p:sp>
      <p:sp>
        <p:nvSpPr>
          <p:cNvPr id="2410502" name="Rectangle 6"/>
          <p:cNvSpPr>
            <a:spLocks noChangeAspect="1" noChangeArrowheads="1"/>
          </p:cNvSpPr>
          <p:nvPr/>
        </p:nvSpPr>
        <p:spPr bwMode="auto">
          <a:xfrm>
            <a:off x="635000" y="2562225"/>
            <a:ext cx="365125" cy="365125"/>
          </a:xfrm>
          <a:prstGeom prst="rect">
            <a:avLst/>
          </a:prstGeom>
          <a:solidFill>
            <a:srgbClr val="007DB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2</a:t>
            </a:r>
          </a:p>
        </p:txBody>
      </p:sp>
      <p:sp>
        <p:nvSpPr>
          <p:cNvPr id="2410511" name="Rectangle 15"/>
          <p:cNvSpPr>
            <a:spLocks noChangeAspect="1" noChangeArrowheads="1"/>
          </p:cNvSpPr>
          <p:nvPr/>
        </p:nvSpPr>
        <p:spPr bwMode="auto">
          <a:xfrm>
            <a:off x="642938" y="3721100"/>
            <a:ext cx="365125" cy="365125"/>
          </a:xfrm>
          <a:prstGeom prst="rect">
            <a:avLst/>
          </a:prstGeom>
          <a:solidFill>
            <a:srgbClr val="007DB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3</a:t>
            </a:r>
          </a:p>
        </p:txBody>
      </p:sp>
      <p:sp>
        <p:nvSpPr>
          <p:cNvPr id="2410515" name="Rectangle 19"/>
          <p:cNvSpPr>
            <a:spLocks noChangeAspect="1" noChangeArrowheads="1"/>
          </p:cNvSpPr>
          <p:nvPr/>
        </p:nvSpPr>
        <p:spPr bwMode="auto">
          <a:xfrm>
            <a:off x="638175" y="4892675"/>
            <a:ext cx="365125" cy="365125"/>
          </a:xfrm>
          <a:prstGeom prst="rect">
            <a:avLst/>
          </a:prstGeom>
          <a:solidFill>
            <a:srgbClr val="007DB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4</a:t>
            </a: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0"/>
          </p:nvPr>
        </p:nvSpPr>
        <p:spPr/>
        <p:txBody>
          <a:bodyPr/>
          <a:lstStyle/>
          <a:p>
            <a:fld id="{02646602-8326-4F69-97D6-9EF5F690AA52}" type="slidenum">
              <a:rPr lang="en-US"/>
              <a:pPr/>
              <a:t>3</a:t>
            </a:fld>
            <a:endParaRPr lang="en-CA"/>
          </a:p>
        </p:txBody>
      </p:sp>
      <p:sp>
        <p:nvSpPr>
          <p:cNvPr id="8" name="Footer Placeholder 4"/>
          <p:cNvSpPr>
            <a:spLocks noGrp="1"/>
          </p:cNvSpPr>
          <p:nvPr>
            <p:ph type="ftr" sz="quarter" idx="11"/>
          </p:nvPr>
        </p:nvSpPr>
        <p:spPr/>
        <p:txBody>
          <a:bodyPr/>
          <a:lstStyle/>
          <a:p>
            <a:r>
              <a:rPr lang="en-US"/>
              <a:t>© 2010 Pearson Education, Inc.  All rights reserved</a:t>
            </a:r>
          </a:p>
        </p:txBody>
      </p:sp>
      <p:pic>
        <p:nvPicPr>
          <p:cNvPr id="3620871" name="Picture 7" descr="Pink tissue pap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905000"/>
            <a:ext cx="3600450" cy="2638425"/>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20866" name="Rectangle 2"/>
          <p:cNvSpPr>
            <a:spLocks noGrp="1" noChangeArrowheads="1"/>
          </p:cNvSpPr>
          <p:nvPr>
            <p:ph type="title"/>
          </p:nvPr>
        </p:nvSpPr>
        <p:spPr>
          <a:xfrm>
            <a:off x="609600" y="152400"/>
            <a:ext cx="8153400" cy="762000"/>
          </a:xfrm>
        </p:spPr>
        <p:txBody>
          <a:bodyPr anchor="ctr"/>
          <a:lstStyle/>
          <a:p>
            <a:pPr algn="ctr"/>
            <a:r>
              <a:rPr lang="en-US">
                <a:latin typeface="Arial Narrow" pitchFamily="34" charset="0"/>
              </a:rPr>
              <a:t>LAW OF COSINES</a:t>
            </a:r>
          </a:p>
        </p:txBody>
      </p:sp>
      <p:graphicFrame>
        <p:nvGraphicFramePr>
          <p:cNvPr id="3620868" name="Object 4" descr="Pink tissue paper"/>
          <p:cNvGraphicFramePr>
            <a:graphicFrameLocks noChangeAspect="1"/>
          </p:cNvGraphicFramePr>
          <p:nvPr/>
        </p:nvGraphicFramePr>
        <p:xfrm>
          <a:off x="4737100" y="2184400"/>
          <a:ext cx="4025900" cy="1854200"/>
        </p:xfrm>
        <a:graphic>
          <a:graphicData uri="http://schemas.openxmlformats.org/presentationml/2006/ole">
            <mc:AlternateContent xmlns:mc="http://schemas.openxmlformats.org/markup-compatibility/2006">
              <mc:Choice xmlns:v="urn:schemas-microsoft-com:vml" Requires="v">
                <p:oleObj spid="_x0000_s3620882" name="Equation" r:id="rId6" imgW="4025900" imgH="1854200" progId="Equation.DSMT4">
                  <p:embed/>
                </p:oleObj>
              </mc:Choice>
              <mc:Fallback>
                <p:oleObj name="Equation" r:id="rId6" imgW="4025900" imgH="1854200" progId="Equation.DSMT4">
                  <p:embed/>
                  <p:pic>
                    <p:nvPicPr>
                      <p:cNvPr id="0" name="Object 4" descr="Pink tissue pap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37100" y="2184400"/>
                        <a:ext cx="4025900" cy="1854200"/>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20869" name="Text Box 5" descr="Pink tissue paper"/>
          <p:cNvSpPr txBox="1">
            <a:spLocks noChangeArrowheads="1"/>
          </p:cNvSpPr>
          <p:nvPr/>
        </p:nvSpPr>
        <p:spPr bwMode="auto">
          <a:xfrm>
            <a:off x="647700" y="1295400"/>
            <a:ext cx="7848600" cy="1003300"/>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000" b="0" baseline="0">
                <a:latin typeface="Times New Roman" pitchFamily="18" charset="0"/>
              </a:rPr>
              <a:t>In triangle </a:t>
            </a:r>
            <a:r>
              <a:rPr lang="en-US" sz="3000" b="0" i="1" baseline="0">
                <a:latin typeface="Times New Roman" pitchFamily="18" charset="0"/>
              </a:rPr>
              <a:t>ABC</a:t>
            </a:r>
            <a:r>
              <a:rPr lang="en-US" sz="3000" b="0" baseline="0">
                <a:latin typeface="Times New Roman" pitchFamily="18" charset="0"/>
              </a:rPr>
              <a:t>, with sides of lengths </a:t>
            </a:r>
            <a:r>
              <a:rPr lang="en-US" sz="3000" b="0" i="1" baseline="0">
                <a:latin typeface="Times New Roman" pitchFamily="18" charset="0"/>
              </a:rPr>
              <a:t>a</a:t>
            </a:r>
            <a:r>
              <a:rPr lang="en-US" sz="3000" b="0" baseline="0">
                <a:latin typeface="Times New Roman" pitchFamily="18" charset="0"/>
              </a:rPr>
              <a:t>, </a:t>
            </a:r>
            <a:r>
              <a:rPr lang="en-US" sz="3000" b="0" i="1" baseline="0">
                <a:latin typeface="Times New Roman" pitchFamily="18" charset="0"/>
              </a:rPr>
              <a:t>b</a:t>
            </a:r>
            <a:r>
              <a:rPr lang="en-US" sz="3000" b="0" baseline="0">
                <a:latin typeface="Times New Roman" pitchFamily="18" charset="0"/>
              </a:rPr>
              <a:t>, and </a:t>
            </a:r>
            <a:r>
              <a:rPr lang="en-US" sz="3000" b="0" i="1" baseline="0">
                <a:latin typeface="Times New Roman" pitchFamily="18" charset="0"/>
              </a:rPr>
              <a:t>c</a:t>
            </a:r>
            <a:r>
              <a:rPr lang="en-US" sz="3000" b="0" baseline="0">
                <a:latin typeface="Times New Roman" pitchFamily="18" charset="0"/>
              </a:rPr>
              <a:t>, </a:t>
            </a:r>
          </a:p>
        </p:txBody>
      </p:sp>
      <p:sp>
        <p:nvSpPr>
          <p:cNvPr id="3620870" name="Text Box 6" descr="Pink tissue paper"/>
          <p:cNvSpPr txBox="1">
            <a:spLocks noChangeArrowheads="1"/>
          </p:cNvSpPr>
          <p:nvPr/>
        </p:nvSpPr>
        <p:spPr bwMode="auto">
          <a:xfrm>
            <a:off x="609600" y="4724400"/>
            <a:ext cx="8382000" cy="1651000"/>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000" b="0" baseline="0">
                <a:latin typeface="Times New Roman" pitchFamily="18" charset="0"/>
              </a:rPr>
              <a:t>In words, the square of any side of a triangle is equal to the sum of the squares of the length of the other two sides, less twice the product of the lengths of the other sides and the cosine of their included angle.</a:t>
            </a: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0"/>
          </p:nvPr>
        </p:nvSpPr>
        <p:spPr/>
        <p:txBody>
          <a:bodyPr/>
          <a:lstStyle/>
          <a:p>
            <a:fld id="{088464E1-6EE7-440D-929C-D8BF5534D6D5}" type="slidenum">
              <a:rPr lang="en-US"/>
              <a:pPr/>
              <a:t>4</a:t>
            </a:fld>
            <a:endParaRPr lang="en-CA"/>
          </a:p>
        </p:txBody>
      </p:sp>
      <p:sp>
        <p:nvSpPr>
          <p:cNvPr id="7" name="Footer Placeholder 4"/>
          <p:cNvSpPr>
            <a:spLocks noGrp="1"/>
          </p:cNvSpPr>
          <p:nvPr>
            <p:ph type="ftr" sz="quarter" idx="11"/>
          </p:nvPr>
        </p:nvSpPr>
        <p:spPr/>
        <p:txBody>
          <a:bodyPr/>
          <a:lstStyle/>
          <a:p>
            <a:r>
              <a:rPr lang="en-US"/>
              <a:t>© 2010 Pearson Education, Inc.  All rights reserved</a:t>
            </a:r>
          </a:p>
        </p:txBody>
      </p:sp>
      <p:pic>
        <p:nvPicPr>
          <p:cNvPr id="3618818" name="Picture 2" descr="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895600"/>
            <a:ext cx="4138613" cy="3160713"/>
          </a:xfrm>
          <a:prstGeom prst="rect">
            <a:avLst/>
          </a:prstGeom>
          <a:noFill/>
          <a:extLst>
            <a:ext uri="{909E8E84-426E-40DD-AFC4-6F175D3DCCD1}">
              <a14:hiddenFill xmlns:a14="http://schemas.microsoft.com/office/drawing/2010/main">
                <a:solidFill>
                  <a:srgbClr val="FFFFFF"/>
                </a:solidFill>
              </a14:hiddenFill>
            </a:ext>
          </a:extLst>
        </p:spPr>
      </p:pic>
      <p:pic>
        <p:nvPicPr>
          <p:cNvPr id="3618819" name="Picture 3" descr="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743200"/>
            <a:ext cx="4267200" cy="3341688"/>
          </a:xfrm>
          <a:prstGeom prst="rect">
            <a:avLst/>
          </a:prstGeom>
          <a:noFill/>
          <a:extLst>
            <a:ext uri="{909E8E84-426E-40DD-AFC4-6F175D3DCCD1}">
              <a14:hiddenFill xmlns:a14="http://schemas.microsoft.com/office/drawing/2010/main">
                <a:solidFill>
                  <a:srgbClr val="FFFFFF"/>
                </a:solidFill>
              </a14:hiddenFill>
            </a:ext>
          </a:extLst>
        </p:spPr>
      </p:pic>
      <p:sp>
        <p:nvSpPr>
          <p:cNvPr id="3618820" name="Rectangle 4"/>
          <p:cNvSpPr>
            <a:spLocks noGrp="1" noChangeArrowheads="1"/>
          </p:cNvSpPr>
          <p:nvPr>
            <p:ph type="title"/>
          </p:nvPr>
        </p:nvSpPr>
        <p:spPr>
          <a:xfrm>
            <a:off x="609600" y="381000"/>
            <a:ext cx="8153400" cy="762000"/>
          </a:xfrm>
        </p:spPr>
        <p:txBody>
          <a:bodyPr anchor="ctr"/>
          <a:lstStyle/>
          <a:p>
            <a:pPr algn="ctr"/>
            <a:r>
              <a:rPr lang="en-US">
                <a:latin typeface="Arial Narrow" pitchFamily="34" charset="0"/>
              </a:rPr>
              <a:t>LAW OF COSINES</a:t>
            </a:r>
          </a:p>
        </p:txBody>
      </p:sp>
      <p:sp>
        <p:nvSpPr>
          <p:cNvPr id="3618822" name="Text Box 6" descr="Pink tissue paper"/>
          <p:cNvSpPr txBox="1">
            <a:spLocks noChangeArrowheads="1"/>
          </p:cNvSpPr>
          <p:nvPr/>
        </p:nvSpPr>
        <p:spPr bwMode="auto">
          <a:xfrm>
            <a:off x="647700" y="1295400"/>
            <a:ext cx="7848600" cy="1003300"/>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The following diagrams illustrate the Law of Cosines.</a:t>
            </a: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14:m>
                  <m:oMathPara xmlns:m="http://schemas.openxmlformats.org/officeDocument/2006/math">
                    <m:oMathParaPr>
                      <m:jc m:val="centerGroup"/>
                    </m:oMathParaPr>
                    <m:oMath xmlns:m="http://schemas.openxmlformats.org/officeDocument/2006/math">
                      <m:func>
                        <m:funcPr>
                          <m:ctrlPr>
                            <a:rPr lang="en-US" b="0" i="1" smtClean="0">
                              <a:latin typeface="Cambria Math"/>
                            </a:rPr>
                          </m:ctrlPr>
                        </m:funcPr>
                        <m:fName>
                          <m:r>
                            <m:rPr>
                              <m:sty m:val="p"/>
                            </m:rPr>
                            <a:rPr lang="en-US" b="0" i="0" smtClean="0">
                              <a:latin typeface="Cambria Math"/>
                            </a:rPr>
                            <m:t>cos</m:t>
                          </m:r>
                        </m:fName>
                        <m:e>
                          <m:r>
                            <a:rPr lang="en-US" b="0" i="1" smtClean="0">
                              <a:latin typeface="Cambria Math"/>
                            </a:rPr>
                            <m:t>𝐴</m:t>
                          </m:r>
                          <m:r>
                            <a:rPr lang="en-US" b="0" i="1" smtClean="0">
                              <a:latin typeface="Cambria Math"/>
                            </a:rPr>
                            <m:t>=</m:t>
                          </m:r>
                          <m:f>
                            <m:fPr>
                              <m:ctrlPr>
                                <a:rPr lang="en-US" b="0" i="1" smtClean="0">
                                  <a:latin typeface="Cambria Math"/>
                                </a:rPr>
                              </m:ctrlPr>
                            </m:fPr>
                            <m:num>
                              <m:r>
                                <a:rPr lang="en-US" b="0" i="1" smtClean="0">
                                  <a:latin typeface="Cambria Math"/>
                                </a:rPr>
                                <m:t>𝑥</m:t>
                              </m:r>
                            </m:num>
                            <m:den>
                              <m:eqArr>
                                <m:eqArrPr>
                                  <m:ctrlPr>
                                    <a:rPr lang="en-US" b="0" i="1" smtClean="0">
                                      <a:latin typeface="Cambria Math"/>
                                    </a:rPr>
                                  </m:ctrlPr>
                                </m:eqArrPr>
                                <m:e>
                                  <m:r>
                                    <a:rPr lang="en-US" b="0" i="1" smtClean="0">
                                      <a:latin typeface="Cambria Math"/>
                                    </a:rPr>
                                    <m:t>𝑏</m:t>
                                  </m:r>
                                </m:e>
                              </m:eqArr>
                            </m:den>
                          </m:f>
                        </m:e>
                      </m:func>
                    </m:oMath>
                    <m:oMath xmlns:m="http://schemas.openxmlformats.org/officeDocument/2006/math">
                      <m:r>
                        <a:rPr lang="en-US" b="0" i="0" smtClean="0">
                          <a:latin typeface="Cambria Math"/>
                        </a:rPr>
                        <m:t>        </m:t>
                      </m:r>
                      <m:r>
                        <a:rPr lang="en-US" b="0" i="1" smtClean="0">
                          <a:latin typeface="Cambria Math"/>
                        </a:rPr>
                        <m:t>𝑥</m:t>
                      </m:r>
                      <m:r>
                        <a:rPr lang="en-US" b="0" i="1" smtClean="0">
                          <a:latin typeface="Cambria Math"/>
                        </a:rPr>
                        <m:t>=</m:t>
                      </m:r>
                      <m:r>
                        <a:rPr lang="en-US" b="0" i="1" smtClean="0">
                          <a:latin typeface="Cambria Math"/>
                        </a:rPr>
                        <m:t>𝑏</m:t>
                      </m:r>
                      <m:func>
                        <m:funcPr>
                          <m:ctrlPr>
                            <a:rPr lang="en-US" b="0" i="1" smtClean="0">
                              <a:latin typeface="Cambria Math"/>
                            </a:rPr>
                          </m:ctrlPr>
                        </m:funcPr>
                        <m:fName>
                          <m:r>
                            <m:rPr>
                              <m:sty m:val="p"/>
                            </m:rPr>
                            <a:rPr lang="en-US" b="0" i="0" smtClean="0">
                              <a:latin typeface="Cambria Math"/>
                            </a:rPr>
                            <m:t>cos</m:t>
                          </m:r>
                        </m:fName>
                        <m:e>
                          <m:r>
                            <a:rPr lang="en-US" b="0" i="1" smtClean="0">
                              <a:latin typeface="Cambria Math"/>
                            </a:rPr>
                            <m:t>𝐴</m:t>
                          </m:r>
                        </m:e>
                      </m:func>
                    </m:oMath>
                    <m:oMath xmlns:m="http://schemas.openxmlformats.org/officeDocument/2006/math">
                      <m:func>
                        <m:funcPr>
                          <m:ctrlPr>
                            <a:rPr lang="en-US" b="0" i="1" smtClean="0">
                              <a:latin typeface="Cambria Math"/>
                            </a:rPr>
                          </m:ctrlPr>
                        </m:funcPr>
                        <m:fName>
                          <m:r>
                            <m:rPr>
                              <m:sty m:val="p"/>
                            </m:rPr>
                            <a:rPr lang="en-US" b="0" i="0" smtClean="0">
                              <a:latin typeface="Cambria Math"/>
                            </a:rPr>
                            <m:t>sin</m:t>
                          </m:r>
                        </m:fName>
                        <m:e>
                          <m:r>
                            <a:rPr lang="en-US" b="0" i="1" smtClean="0">
                              <a:latin typeface="Cambria Math"/>
                            </a:rPr>
                            <m:t>𝐴</m:t>
                          </m:r>
                          <m:r>
                            <a:rPr lang="en-US" b="0" i="1" smtClean="0">
                              <a:latin typeface="Cambria Math"/>
                            </a:rPr>
                            <m:t>=</m:t>
                          </m:r>
                          <m:f>
                            <m:fPr>
                              <m:ctrlPr>
                                <a:rPr lang="en-US" b="0" i="1" smtClean="0">
                                  <a:latin typeface="Cambria Math"/>
                                </a:rPr>
                              </m:ctrlPr>
                            </m:fPr>
                            <m:num>
                              <m:r>
                                <a:rPr lang="en-US" b="0" i="1" smtClean="0">
                                  <a:latin typeface="Cambria Math"/>
                                </a:rPr>
                                <m:t>𝑦</m:t>
                              </m:r>
                            </m:num>
                            <m:den>
                              <m:r>
                                <a:rPr lang="en-US" b="0" i="1" smtClean="0">
                                  <a:latin typeface="Cambria Math"/>
                                </a:rPr>
                                <m:t>𝑏</m:t>
                              </m:r>
                            </m:den>
                          </m:f>
                          <m:r>
                            <a:rPr lang="en-US" b="0" i="1" smtClean="0">
                              <a:latin typeface="Cambria Math"/>
                            </a:rPr>
                            <m:t> </m:t>
                          </m:r>
                        </m:e>
                      </m:func>
                    </m:oMath>
                    <m:oMath xmlns:m="http://schemas.openxmlformats.org/officeDocument/2006/math">
                      <m:r>
                        <a:rPr lang="en-US" b="0" i="0" smtClean="0">
                          <a:latin typeface="Cambria Math"/>
                        </a:rPr>
                        <m:t>       </m:t>
                      </m:r>
                      <m:r>
                        <a:rPr lang="en-US" b="0" i="1" smtClean="0">
                          <a:latin typeface="Cambria Math"/>
                        </a:rPr>
                        <m:t>𝑦</m:t>
                      </m:r>
                      <m:r>
                        <a:rPr lang="en-US" b="0" i="1" smtClean="0">
                          <a:latin typeface="Cambria Math"/>
                        </a:rPr>
                        <m:t>=</m:t>
                      </m:r>
                      <m:r>
                        <a:rPr lang="en-US" b="0" i="1" smtClean="0">
                          <a:latin typeface="Cambria Math"/>
                        </a:rPr>
                        <m:t>𝑏</m:t>
                      </m:r>
                      <m:func>
                        <m:funcPr>
                          <m:ctrlPr>
                            <a:rPr lang="en-US" b="0" i="1" smtClean="0">
                              <a:latin typeface="Cambria Math"/>
                            </a:rPr>
                          </m:ctrlPr>
                        </m:funcPr>
                        <m:fName>
                          <m:r>
                            <m:rPr>
                              <m:sty m:val="p"/>
                            </m:rPr>
                            <a:rPr lang="en-US" b="0" i="0" smtClean="0">
                              <a:latin typeface="Cambria Math"/>
                            </a:rPr>
                            <m:t>sin</m:t>
                          </m:r>
                        </m:fName>
                        <m:e>
                          <m:r>
                            <a:rPr lang="en-US" b="0" i="1" smtClean="0">
                              <a:latin typeface="Cambria Math"/>
                            </a:rPr>
                            <m:t>𝐴</m:t>
                          </m:r>
                        </m:e>
                      </m:func>
                    </m:oMath>
                  </m:oMathPara>
                </a14:m>
                <a:endParaRPr lang="en-US" dirty="0" smtClean="0"/>
              </a:p>
              <a:p>
                <a:r>
                  <a:rPr lang="en-US" dirty="0" smtClean="0"/>
                  <a:t>Using the coordinates of the point C (</a:t>
                </a:r>
                <a14:m>
                  <m:oMath xmlns:m="http://schemas.openxmlformats.org/officeDocument/2006/math">
                    <m:r>
                      <a:rPr lang="en-US" i="1">
                        <a:latin typeface="Cambria Math"/>
                      </a:rPr>
                      <m:t>𝑏</m:t>
                    </m:r>
                    <m:func>
                      <m:funcPr>
                        <m:ctrlPr>
                          <a:rPr lang="en-US" i="1">
                            <a:latin typeface="Cambria Math"/>
                          </a:rPr>
                        </m:ctrlPr>
                      </m:funcPr>
                      <m:fName>
                        <m:r>
                          <m:rPr>
                            <m:sty m:val="p"/>
                          </m:rPr>
                          <a:rPr lang="en-US">
                            <a:latin typeface="Cambria Math"/>
                          </a:rPr>
                          <m:t>cos</m:t>
                        </m:r>
                      </m:fName>
                      <m:e>
                        <m:r>
                          <a:rPr lang="en-US" i="1">
                            <a:latin typeface="Cambria Math"/>
                          </a:rPr>
                          <m:t>𝐴</m:t>
                        </m:r>
                      </m:e>
                    </m:func>
                  </m:oMath>
                </a14:m>
                <a:r>
                  <a:rPr lang="en-US" dirty="0" smtClean="0"/>
                  <a:t>, </a:t>
                </a:r>
                <a14:m>
                  <m:oMath xmlns:m="http://schemas.openxmlformats.org/officeDocument/2006/math">
                    <m:r>
                      <a:rPr lang="en-US" i="1">
                        <a:latin typeface="Cambria Math"/>
                      </a:rPr>
                      <m:t>𝑏</m:t>
                    </m:r>
                    <m:func>
                      <m:funcPr>
                        <m:ctrlPr>
                          <a:rPr lang="en-US" i="1">
                            <a:latin typeface="Cambria Math"/>
                          </a:rPr>
                        </m:ctrlPr>
                      </m:funcPr>
                      <m:fName>
                        <m:r>
                          <m:rPr>
                            <m:sty m:val="p"/>
                          </m:rPr>
                          <a:rPr lang="en-US">
                            <a:latin typeface="Cambria Math"/>
                          </a:rPr>
                          <m:t>sin</m:t>
                        </m:r>
                      </m:fName>
                      <m:e>
                        <m:r>
                          <a:rPr lang="en-US" i="1">
                            <a:latin typeface="Cambria Math"/>
                          </a:rPr>
                          <m:t>𝐴</m:t>
                        </m:r>
                      </m:e>
                    </m:func>
                  </m:oMath>
                </a14:m>
                <a:r>
                  <a:rPr lang="en-US" dirty="0" smtClean="0"/>
                  <a:t>) and the point B (c, 0), the Law of Cosines can be derived. If you can derive it, you never have to worry about forgetting it. We want the distance (length) from B to C. As in the text, we have . .</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608" r="-1608" b="-4400"/>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fld id="{ABA776BE-CD0A-424C-BBB8-8954F1E0F53C}" type="slidenum">
              <a:rPr lang="en-US" smtClean="0"/>
              <a:pPr/>
              <a:t>5</a:t>
            </a:fld>
            <a:endParaRPr lang="en-CA" dirty="0"/>
          </a:p>
        </p:txBody>
      </p:sp>
      <p:sp>
        <p:nvSpPr>
          <p:cNvPr id="5" name="Footer Placeholder 4"/>
          <p:cNvSpPr>
            <a:spLocks noGrp="1"/>
          </p:cNvSpPr>
          <p:nvPr>
            <p:ph type="ftr" sz="quarter" idx="11"/>
          </p:nvPr>
        </p:nvSpPr>
        <p:spPr/>
        <p:txBody>
          <a:bodyPr/>
          <a:lstStyle/>
          <a:p>
            <a:r>
              <a:rPr lang="en-US" smtClean="0"/>
              <a:t>© 2010 Pearson Education, Inc.  All rights reserved</a:t>
            </a:r>
            <a:endParaRPr lang="en-US"/>
          </a:p>
        </p:txBody>
      </p:sp>
      <p:pic>
        <p:nvPicPr>
          <p:cNvPr id="6" name="Picture 3" descr="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04801"/>
            <a:ext cx="3200400" cy="250626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210515"/>
            <a:ext cx="3496042" cy="2669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513770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54163" y="1600200"/>
            <a:ext cx="6400800" cy="4572000"/>
          </a:xfrm>
        </p:spPr>
      </p:pic>
      <p:sp>
        <p:nvSpPr>
          <p:cNvPr id="4" name="Slide Number Placeholder 3"/>
          <p:cNvSpPr>
            <a:spLocks noGrp="1"/>
          </p:cNvSpPr>
          <p:nvPr>
            <p:ph type="sldNum" sz="quarter" idx="10"/>
          </p:nvPr>
        </p:nvSpPr>
        <p:spPr/>
        <p:txBody>
          <a:bodyPr/>
          <a:lstStyle/>
          <a:p>
            <a:fld id="{ABA776BE-CD0A-424C-BBB8-8954F1E0F53C}" type="slidenum">
              <a:rPr lang="en-US" smtClean="0"/>
              <a:pPr/>
              <a:t>6</a:t>
            </a:fld>
            <a:endParaRPr lang="en-CA"/>
          </a:p>
        </p:txBody>
      </p:sp>
      <p:sp>
        <p:nvSpPr>
          <p:cNvPr id="5" name="Footer Placeholder 4"/>
          <p:cNvSpPr>
            <a:spLocks noGrp="1"/>
          </p:cNvSpPr>
          <p:nvPr>
            <p:ph type="ftr" sz="quarter" idx="11"/>
          </p:nvPr>
        </p:nvSpPr>
        <p:spPr/>
        <p:txBody>
          <a:bodyPr/>
          <a:lstStyle/>
          <a:p>
            <a:r>
              <a:rPr lang="en-US" smtClean="0"/>
              <a:t>© 2010 Pearson Education, Inc.  All rights reserved</a:t>
            </a: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7552" y="868680"/>
            <a:ext cx="7168896" cy="5120640"/>
          </a:xfrm>
          <a:prstGeom prst="rect">
            <a:avLst/>
          </a:prstGeom>
        </p:spPr>
      </p:pic>
    </p:spTree>
    <p:extLst>
      <p:ext uri="{BB962C8B-B14F-4D97-AF65-F5344CB8AC3E}">
        <p14:creationId xmlns:p14="http://schemas.microsoft.com/office/powerpoint/2010/main" val="25066627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0"/>
          </p:nvPr>
        </p:nvSpPr>
        <p:spPr/>
        <p:txBody>
          <a:bodyPr/>
          <a:lstStyle/>
          <a:p>
            <a:fld id="{ABA776BE-CD0A-424C-BBB8-8954F1E0F53C}" type="slidenum">
              <a:rPr lang="en-US" smtClean="0"/>
              <a:pPr/>
              <a:t>7</a:t>
            </a:fld>
            <a:endParaRPr lang="en-CA"/>
          </a:p>
        </p:txBody>
      </p:sp>
      <p:sp>
        <p:nvSpPr>
          <p:cNvPr id="5" name="Footer Placeholder 4"/>
          <p:cNvSpPr>
            <a:spLocks noGrp="1"/>
          </p:cNvSpPr>
          <p:nvPr>
            <p:ph type="ftr" sz="quarter" idx="11"/>
          </p:nvPr>
        </p:nvSpPr>
        <p:spPr/>
        <p:txBody>
          <a:bodyPr/>
          <a:lstStyle/>
          <a:p>
            <a:r>
              <a:rPr lang="en-US" smtClean="0"/>
              <a:t>© 2010 Pearson Education, Inc.  All rights reserved</a:t>
            </a:r>
            <a:endParaRPr lang="en-US"/>
          </a:p>
        </p:txBody>
      </p:sp>
      <p:graphicFrame>
        <p:nvGraphicFramePr>
          <p:cNvPr id="6" name="Content Placeholder 5" descr="Pink tissue paper"/>
          <p:cNvGraphicFramePr>
            <a:graphicFrameLocks noGrp="1" noChangeAspect="1"/>
          </p:cNvGraphicFramePr>
          <p:nvPr>
            <p:ph idx="1"/>
            <p:extLst>
              <p:ext uri="{D42A27DB-BD31-4B8C-83A1-F6EECF244321}">
                <p14:modId xmlns:p14="http://schemas.microsoft.com/office/powerpoint/2010/main" val="2522723669"/>
              </p:ext>
            </p:extLst>
          </p:nvPr>
        </p:nvGraphicFramePr>
        <p:xfrm>
          <a:off x="2711450" y="511629"/>
          <a:ext cx="4025900" cy="1854200"/>
        </p:xfrm>
        <a:graphic>
          <a:graphicData uri="http://schemas.openxmlformats.org/presentationml/2006/ole">
            <mc:AlternateContent xmlns:mc="http://schemas.openxmlformats.org/markup-compatibility/2006">
              <mc:Choice xmlns:v="urn:schemas-microsoft-com:vml" Requires="v">
                <p:oleObj spid="_x0000_s3656715" name="Equation" r:id="rId3" imgW="4025900" imgH="1854200" progId="Equation.DSMT4">
                  <p:embed/>
                </p:oleObj>
              </mc:Choice>
              <mc:Fallback>
                <p:oleObj name="Equation" r:id="rId3" imgW="4025900" imgH="1854200" progId="Equation.DSMT4">
                  <p:embed/>
                  <p:pic>
                    <p:nvPicPr>
                      <p:cNvPr id="0" name="Object 4" descr="Pink tissue pap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1450" y="511629"/>
                        <a:ext cx="4025900" cy="1854200"/>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TextBox 6"/>
          <p:cNvSpPr txBox="1"/>
          <p:nvPr/>
        </p:nvSpPr>
        <p:spPr>
          <a:xfrm>
            <a:off x="1066800" y="2656185"/>
            <a:ext cx="7315200" cy="3744615"/>
          </a:xfrm>
          <a:prstGeom prst="rect">
            <a:avLst/>
          </a:prstGeom>
          <a:noFill/>
        </p:spPr>
        <p:txBody>
          <a:bodyPr wrap="square" rtlCol="0">
            <a:spAutoFit/>
          </a:bodyPr>
          <a:lstStyle/>
          <a:p>
            <a:r>
              <a:rPr lang="en-US" sz="3200" dirty="0" smtClean="0"/>
              <a:t>Notice that each letter appears twice with the lead matching the final uppercase angle letter. Each equation has a kind of symmetry.</a:t>
            </a:r>
            <a:br>
              <a:rPr lang="en-US" sz="3200" dirty="0" smtClean="0"/>
            </a:br>
            <a:r>
              <a:rPr lang="en-US" sz="3200" dirty="0" smtClean="0"/>
              <a:t/>
            </a:r>
            <a:br>
              <a:rPr lang="en-US" sz="3200" dirty="0" smtClean="0"/>
            </a:br>
            <a:r>
              <a:rPr lang="en-US" sz="3200" dirty="0" smtClean="0"/>
              <a:t>Notice</a:t>
            </a:r>
            <a:r>
              <a:rPr lang="en-US" sz="3200" baseline="0" dirty="0" smtClean="0"/>
              <a:t> </a:t>
            </a:r>
            <a:r>
              <a:rPr lang="en-US" baseline="0" dirty="0" smtClean="0"/>
              <a:t>that the negative portion is very similar to the area formula.</a:t>
            </a:r>
          </a:p>
          <a:p>
            <a:r>
              <a:rPr lang="en-US" baseline="0" dirty="0" smtClean="0"/>
              <a:t/>
            </a:r>
            <a:br>
              <a:rPr lang="en-US" baseline="0" dirty="0" smtClean="0"/>
            </a:br>
            <a:r>
              <a:rPr lang="en-US" baseline="0" dirty="0" smtClean="0"/>
              <a:t>You are expected to know all of the formulas presented in Chapters 6 and 7. (None of these will be provided on Test II or the FE.)</a:t>
            </a:r>
            <a:endParaRPr lang="en-US" dirty="0"/>
          </a:p>
        </p:txBody>
      </p:sp>
    </p:spTree>
    <p:extLst>
      <p:ext uri="{BB962C8B-B14F-4D97-AF65-F5344CB8AC3E}">
        <p14:creationId xmlns:p14="http://schemas.microsoft.com/office/powerpoint/2010/main" val="301918602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0"/>
          </p:nvPr>
        </p:nvSpPr>
        <p:spPr/>
        <p:txBody>
          <a:bodyPr/>
          <a:lstStyle/>
          <a:p>
            <a:fld id="{7F1C1ED6-723B-4C84-9EFC-BC8179C400CD}" type="slidenum">
              <a:rPr lang="en-US"/>
              <a:pPr/>
              <a:t>8</a:t>
            </a:fld>
            <a:endParaRPr lang="en-CA"/>
          </a:p>
        </p:txBody>
      </p:sp>
      <p:sp>
        <p:nvSpPr>
          <p:cNvPr id="8" name="Footer Placeholder 4"/>
          <p:cNvSpPr>
            <a:spLocks noGrp="1"/>
          </p:cNvSpPr>
          <p:nvPr>
            <p:ph type="ftr" sz="quarter" idx="11"/>
          </p:nvPr>
        </p:nvSpPr>
        <p:spPr/>
        <p:txBody>
          <a:bodyPr/>
          <a:lstStyle/>
          <a:p>
            <a:r>
              <a:rPr lang="en-US"/>
              <a:t>© 2010 Pearson Education, Inc.  All rights reserved</a:t>
            </a:r>
          </a:p>
        </p:txBody>
      </p:sp>
      <p:sp>
        <p:nvSpPr>
          <p:cNvPr id="3622914" name="Rectangle 2"/>
          <p:cNvSpPr>
            <a:spLocks noGrp="1" noChangeArrowheads="1"/>
          </p:cNvSpPr>
          <p:nvPr>
            <p:ph type="title"/>
          </p:nvPr>
        </p:nvSpPr>
        <p:spPr>
          <a:xfrm>
            <a:off x="609600" y="381000"/>
            <a:ext cx="8153400" cy="762000"/>
          </a:xfrm>
        </p:spPr>
        <p:txBody>
          <a:bodyPr anchor="ctr"/>
          <a:lstStyle/>
          <a:p>
            <a:pPr algn="ctr"/>
            <a:r>
              <a:rPr lang="en-US">
                <a:latin typeface="Arial Narrow" pitchFamily="34" charset="0"/>
              </a:rPr>
              <a:t>SOLVING SAS TRIANGLES</a:t>
            </a:r>
          </a:p>
        </p:txBody>
      </p:sp>
      <p:sp>
        <p:nvSpPr>
          <p:cNvPr id="3622916" name="Text Box 4" descr="Pink tissue paper"/>
          <p:cNvSpPr txBox="1">
            <a:spLocks noChangeArrowheads="1"/>
          </p:cNvSpPr>
          <p:nvPr/>
        </p:nvSpPr>
        <p:spPr bwMode="auto">
          <a:xfrm>
            <a:off x="647700" y="1371600"/>
            <a:ext cx="7696200" cy="14478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600200" indent="-1600200">
              <a:defRPr sz="2400">
                <a:solidFill>
                  <a:schemeClr val="tx1"/>
                </a:solidFill>
                <a:latin typeface="Arial" charset="0"/>
              </a:defRPr>
            </a:lvl1pPr>
            <a:lvl2pPr marL="2171700" indent="-457200">
              <a:defRPr sz="2400">
                <a:solidFill>
                  <a:schemeClr val="tx1"/>
                </a:solidFill>
                <a:latin typeface="Arial" charset="0"/>
              </a:defRPr>
            </a:lvl2pPr>
            <a:lvl3pPr marL="2743200" indent="-457200">
              <a:defRPr sz="2400">
                <a:solidFill>
                  <a:schemeClr val="tx1"/>
                </a:solidFill>
                <a:latin typeface="Arial" charset="0"/>
              </a:defRPr>
            </a:lvl3pPr>
            <a:lvl4pPr marL="3314700" indent="-457200">
              <a:defRPr sz="2400">
                <a:solidFill>
                  <a:schemeClr val="tx1"/>
                </a:solidFill>
                <a:latin typeface="Arial" charset="0"/>
              </a:defRPr>
            </a:lvl4pPr>
            <a:lvl5pPr marL="3886200" indent="-457200">
              <a:defRPr sz="2400">
                <a:solidFill>
                  <a:schemeClr val="tx1"/>
                </a:solidFill>
                <a:latin typeface="Arial" charset="0"/>
              </a:defRPr>
            </a:lvl5pPr>
            <a:lvl6pPr marL="4343400" indent="-457200" fontAlgn="base">
              <a:spcBef>
                <a:spcPct val="0"/>
              </a:spcBef>
              <a:spcAft>
                <a:spcPct val="0"/>
              </a:spcAft>
              <a:defRPr sz="2400">
                <a:solidFill>
                  <a:schemeClr val="tx1"/>
                </a:solidFill>
                <a:latin typeface="Arial" charset="0"/>
              </a:defRPr>
            </a:lvl6pPr>
            <a:lvl7pPr marL="4800600" indent="-457200" fontAlgn="base">
              <a:spcBef>
                <a:spcPct val="0"/>
              </a:spcBef>
              <a:spcAft>
                <a:spcPct val="0"/>
              </a:spcAft>
              <a:defRPr sz="2400">
                <a:solidFill>
                  <a:schemeClr val="tx1"/>
                </a:solidFill>
                <a:latin typeface="Arial" charset="0"/>
              </a:defRPr>
            </a:lvl7pPr>
            <a:lvl8pPr marL="5257800" indent="-457200" fontAlgn="base">
              <a:spcBef>
                <a:spcPct val="0"/>
              </a:spcBef>
              <a:spcAft>
                <a:spcPct val="0"/>
              </a:spcAft>
              <a:defRPr sz="2400">
                <a:solidFill>
                  <a:schemeClr val="tx1"/>
                </a:solidFill>
                <a:latin typeface="Arial" charset="0"/>
              </a:defRPr>
            </a:lvl8pPr>
            <a:lvl9pPr marL="5715000" indent="-457200" fontAlgn="base">
              <a:spcBef>
                <a:spcPct val="0"/>
              </a:spcBef>
              <a:spcAft>
                <a:spcPct val="0"/>
              </a:spcAft>
              <a:defRPr sz="2400">
                <a:solidFill>
                  <a:schemeClr val="tx1"/>
                </a:solidFill>
                <a:latin typeface="Arial" charset="0"/>
              </a:defRPr>
            </a:lvl9pPr>
          </a:lstStyle>
          <a:p>
            <a:pPr>
              <a:lnSpc>
                <a:spcPct val="90000"/>
              </a:lnSpc>
            </a:pPr>
            <a:r>
              <a:rPr lang="en-US" sz="3200" baseline="0">
                <a:latin typeface="Times New Roman" pitchFamily="18" charset="0"/>
              </a:rPr>
              <a:t>Step 1</a:t>
            </a:r>
            <a:r>
              <a:rPr lang="en-US" sz="3200" b="0" baseline="0">
                <a:latin typeface="Times New Roman" pitchFamily="18" charset="0"/>
              </a:rPr>
              <a:t>	Use the appropriate form of the Law of Cosines to find the side opposite the given angle.</a:t>
            </a:r>
          </a:p>
        </p:txBody>
      </p:sp>
      <p:sp>
        <p:nvSpPr>
          <p:cNvPr id="3622917" name="Text Box 5" descr="Pink tissue paper"/>
          <p:cNvSpPr txBox="1">
            <a:spLocks noChangeArrowheads="1"/>
          </p:cNvSpPr>
          <p:nvPr/>
        </p:nvSpPr>
        <p:spPr bwMode="auto">
          <a:xfrm>
            <a:off x="609600" y="2895600"/>
            <a:ext cx="7696200" cy="18288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600200" indent="-1600200">
              <a:defRPr sz="2400">
                <a:solidFill>
                  <a:schemeClr val="tx1"/>
                </a:solidFill>
                <a:latin typeface="Arial" charset="0"/>
              </a:defRPr>
            </a:lvl1pPr>
            <a:lvl2pPr marL="2171700" indent="-457200">
              <a:defRPr sz="2400">
                <a:solidFill>
                  <a:schemeClr val="tx1"/>
                </a:solidFill>
                <a:latin typeface="Arial" charset="0"/>
              </a:defRPr>
            </a:lvl2pPr>
            <a:lvl3pPr marL="2743200" indent="-457200">
              <a:defRPr sz="2400">
                <a:solidFill>
                  <a:schemeClr val="tx1"/>
                </a:solidFill>
                <a:latin typeface="Arial" charset="0"/>
              </a:defRPr>
            </a:lvl3pPr>
            <a:lvl4pPr marL="3314700" indent="-457200">
              <a:defRPr sz="2400">
                <a:solidFill>
                  <a:schemeClr val="tx1"/>
                </a:solidFill>
                <a:latin typeface="Arial" charset="0"/>
              </a:defRPr>
            </a:lvl4pPr>
            <a:lvl5pPr marL="3886200" indent="-457200">
              <a:defRPr sz="2400">
                <a:solidFill>
                  <a:schemeClr val="tx1"/>
                </a:solidFill>
                <a:latin typeface="Arial" charset="0"/>
              </a:defRPr>
            </a:lvl5pPr>
            <a:lvl6pPr marL="4343400" indent="-457200" fontAlgn="base">
              <a:spcBef>
                <a:spcPct val="0"/>
              </a:spcBef>
              <a:spcAft>
                <a:spcPct val="0"/>
              </a:spcAft>
              <a:defRPr sz="2400">
                <a:solidFill>
                  <a:schemeClr val="tx1"/>
                </a:solidFill>
                <a:latin typeface="Arial" charset="0"/>
              </a:defRPr>
            </a:lvl6pPr>
            <a:lvl7pPr marL="4800600" indent="-457200" fontAlgn="base">
              <a:spcBef>
                <a:spcPct val="0"/>
              </a:spcBef>
              <a:spcAft>
                <a:spcPct val="0"/>
              </a:spcAft>
              <a:defRPr sz="2400">
                <a:solidFill>
                  <a:schemeClr val="tx1"/>
                </a:solidFill>
                <a:latin typeface="Arial" charset="0"/>
              </a:defRPr>
            </a:lvl7pPr>
            <a:lvl8pPr marL="5257800" indent="-457200" fontAlgn="base">
              <a:spcBef>
                <a:spcPct val="0"/>
              </a:spcBef>
              <a:spcAft>
                <a:spcPct val="0"/>
              </a:spcAft>
              <a:defRPr sz="2400">
                <a:solidFill>
                  <a:schemeClr val="tx1"/>
                </a:solidFill>
                <a:latin typeface="Arial" charset="0"/>
              </a:defRPr>
            </a:lvl8pPr>
            <a:lvl9pPr marL="5715000" indent="-457200" fontAlgn="base">
              <a:spcBef>
                <a:spcPct val="0"/>
              </a:spcBef>
              <a:spcAft>
                <a:spcPct val="0"/>
              </a:spcAft>
              <a:defRPr sz="2400">
                <a:solidFill>
                  <a:schemeClr val="tx1"/>
                </a:solidFill>
                <a:latin typeface="Arial" charset="0"/>
              </a:defRPr>
            </a:lvl9pPr>
          </a:lstStyle>
          <a:p>
            <a:pPr>
              <a:lnSpc>
                <a:spcPct val="90000"/>
              </a:lnSpc>
            </a:pPr>
            <a:r>
              <a:rPr lang="en-US" sz="3200" baseline="0" dirty="0">
                <a:latin typeface="Times New Roman" pitchFamily="18" charset="0"/>
              </a:rPr>
              <a:t>Step 2</a:t>
            </a:r>
            <a:r>
              <a:rPr lang="en-US" sz="3200" b="0" baseline="0" dirty="0">
                <a:latin typeface="Times New Roman" pitchFamily="18" charset="0"/>
              </a:rPr>
              <a:t>	Use the </a:t>
            </a:r>
            <a:r>
              <a:rPr lang="en-US" sz="3200" baseline="0" dirty="0">
                <a:latin typeface="Times New Roman" pitchFamily="18" charset="0"/>
              </a:rPr>
              <a:t>Law of </a:t>
            </a:r>
            <a:r>
              <a:rPr lang="en-US" sz="3200" baseline="0" dirty="0" err="1">
                <a:latin typeface="Times New Roman" pitchFamily="18" charset="0"/>
              </a:rPr>
              <a:t>Sines</a:t>
            </a:r>
            <a:r>
              <a:rPr lang="en-US" sz="3200" b="0" baseline="0" dirty="0">
                <a:latin typeface="Times New Roman" pitchFamily="18" charset="0"/>
              </a:rPr>
              <a:t> to find the angle opposite the shorter of the two given sides. Note that this angle is always an acute angle</a:t>
            </a:r>
            <a:r>
              <a:rPr lang="en-US" sz="3200" b="0" baseline="0" dirty="0" smtClean="0">
                <a:latin typeface="Times New Roman" pitchFamily="18" charset="0"/>
              </a:rPr>
              <a:t>. (Since at most one obtuse angle.)</a:t>
            </a:r>
            <a:endParaRPr lang="en-US" sz="3200" b="0" baseline="0" dirty="0">
              <a:latin typeface="Times New Roman" pitchFamily="18" charset="0"/>
            </a:endParaRPr>
          </a:p>
        </p:txBody>
      </p:sp>
      <p:sp>
        <p:nvSpPr>
          <p:cNvPr id="3622918" name="Text Box 6" descr="Pink tissue paper"/>
          <p:cNvSpPr txBox="1">
            <a:spLocks noChangeArrowheads="1"/>
          </p:cNvSpPr>
          <p:nvPr/>
        </p:nvSpPr>
        <p:spPr bwMode="auto">
          <a:xfrm>
            <a:off x="591457" y="5105854"/>
            <a:ext cx="7696200" cy="9906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600200" indent="-1600200">
              <a:defRPr sz="2400">
                <a:solidFill>
                  <a:schemeClr val="tx1"/>
                </a:solidFill>
                <a:latin typeface="Arial" charset="0"/>
              </a:defRPr>
            </a:lvl1pPr>
            <a:lvl2pPr marL="2171700" indent="-457200">
              <a:defRPr sz="2400">
                <a:solidFill>
                  <a:schemeClr val="tx1"/>
                </a:solidFill>
                <a:latin typeface="Arial" charset="0"/>
              </a:defRPr>
            </a:lvl2pPr>
            <a:lvl3pPr marL="2743200" indent="-457200">
              <a:defRPr sz="2400">
                <a:solidFill>
                  <a:schemeClr val="tx1"/>
                </a:solidFill>
                <a:latin typeface="Arial" charset="0"/>
              </a:defRPr>
            </a:lvl3pPr>
            <a:lvl4pPr marL="3314700" indent="-457200">
              <a:defRPr sz="2400">
                <a:solidFill>
                  <a:schemeClr val="tx1"/>
                </a:solidFill>
                <a:latin typeface="Arial" charset="0"/>
              </a:defRPr>
            </a:lvl4pPr>
            <a:lvl5pPr marL="3886200" indent="-457200">
              <a:defRPr sz="2400">
                <a:solidFill>
                  <a:schemeClr val="tx1"/>
                </a:solidFill>
                <a:latin typeface="Arial" charset="0"/>
              </a:defRPr>
            </a:lvl5pPr>
            <a:lvl6pPr marL="4343400" indent="-457200" fontAlgn="base">
              <a:spcBef>
                <a:spcPct val="0"/>
              </a:spcBef>
              <a:spcAft>
                <a:spcPct val="0"/>
              </a:spcAft>
              <a:defRPr sz="2400">
                <a:solidFill>
                  <a:schemeClr val="tx1"/>
                </a:solidFill>
                <a:latin typeface="Arial" charset="0"/>
              </a:defRPr>
            </a:lvl6pPr>
            <a:lvl7pPr marL="4800600" indent="-457200" fontAlgn="base">
              <a:spcBef>
                <a:spcPct val="0"/>
              </a:spcBef>
              <a:spcAft>
                <a:spcPct val="0"/>
              </a:spcAft>
              <a:defRPr sz="2400">
                <a:solidFill>
                  <a:schemeClr val="tx1"/>
                </a:solidFill>
                <a:latin typeface="Arial" charset="0"/>
              </a:defRPr>
            </a:lvl7pPr>
            <a:lvl8pPr marL="5257800" indent="-457200" fontAlgn="base">
              <a:spcBef>
                <a:spcPct val="0"/>
              </a:spcBef>
              <a:spcAft>
                <a:spcPct val="0"/>
              </a:spcAft>
              <a:defRPr sz="2400">
                <a:solidFill>
                  <a:schemeClr val="tx1"/>
                </a:solidFill>
                <a:latin typeface="Arial" charset="0"/>
              </a:defRPr>
            </a:lvl8pPr>
            <a:lvl9pPr marL="5715000" indent="-457200" fontAlgn="base">
              <a:spcBef>
                <a:spcPct val="0"/>
              </a:spcBef>
              <a:spcAft>
                <a:spcPct val="0"/>
              </a:spcAft>
              <a:defRPr sz="2400">
                <a:solidFill>
                  <a:schemeClr val="tx1"/>
                </a:solidFill>
                <a:latin typeface="Arial" charset="0"/>
              </a:defRPr>
            </a:lvl9pPr>
          </a:lstStyle>
          <a:p>
            <a:pPr>
              <a:lnSpc>
                <a:spcPct val="90000"/>
              </a:lnSpc>
            </a:pPr>
            <a:r>
              <a:rPr lang="en-US" sz="3200" baseline="0" dirty="0">
                <a:latin typeface="Times New Roman" pitchFamily="18" charset="0"/>
              </a:rPr>
              <a:t>Step 3</a:t>
            </a:r>
            <a:r>
              <a:rPr lang="en-US" sz="3200" b="0" baseline="0" dirty="0">
                <a:latin typeface="Times New Roman" pitchFamily="18" charset="0"/>
              </a:rPr>
              <a:t>	Use the angle sum formula to find the third angle.</a:t>
            </a:r>
          </a:p>
        </p:txBody>
      </p:sp>
      <p:sp>
        <p:nvSpPr>
          <p:cNvPr id="3622919" name="Text Box 7" descr="Pink tissue paper"/>
          <p:cNvSpPr txBox="1">
            <a:spLocks noChangeArrowheads="1"/>
          </p:cNvSpPr>
          <p:nvPr/>
        </p:nvSpPr>
        <p:spPr bwMode="auto">
          <a:xfrm>
            <a:off x="609600" y="6054725"/>
            <a:ext cx="7696200" cy="6858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600200" indent="-1600200">
              <a:defRPr sz="2400">
                <a:solidFill>
                  <a:schemeClr val="tx1"/>
                </a:solidFill>
                <a:latin typeface="Arial" charset="0"/>
              </a:defRPr>
            </a:lvl1pPr>
            <a:lvl2pPr marL="2171700" indent="-457200">
              <a:defRPr sz="2400">
                <a:solidFill>
                  <a:schemeClr val="tx1"/>
                </a:solidFill>
                <a:latin typeface="Arial" charset="0"/>
              </a:defRPr>
            </a:lvl2pPr>
            <a:lvl3pPr marL="2743200" indent="-457200">
              <a:defRPr sz="2400">
                <a:solidFill>
                  <a:schemeClr val="tx1"/>
                </a:solidFill>
                <a:latin typeface="Arial" charset="0"/>
              </a:defRPr>
            </a:lvl3pPr>
            <a:lvl4pPr marL="3314700" indent="-457200">
              <a:defRPr sz="2400">
                <a:solidFill>
                  <a:schemeClr val="tx1"/>
                </a:solidFill>
                <a:latin typeface="Arial" charset="0"/>
              </a:defRPr>
            </a:lvl4pPr>
            <a:lvl5pPr marL="3886200" indent="-457200">
              <a:defRPr sz="2400">
                <a:solidFill>
                  <a:schemeClr val="tx1"/>
                </a:solidFill>
                <a:latin typeface="Arial" charset="0"/>
              </a:defRPr>
            </a:lvl5pPr>
            <a:lvl6pPr marL="4343400" indent="-457200" fontAlgn="base">
              <a:spcBef>
                <a:spcPct val="0"/>
              </a:spcBef>
              <a:spcAft>
                <a:spcPct val="0"/>
              </a:spcAft>
              <a:defRPr sz="2400">
                <a:solidFill>
                  <a:schemeClr val="tx1"/>
                </a:solidFill>
                <a:latin typeface="Arial" charset="0"/>
              </a:defRPr>
            </a:lvl6pPr>
            <a:lvl7pPr marL="4800600" indent="-457200" fontAlgn="base">
              <a:spcBef>
                <a:spcPct val="0"/>
              </a:spcBef>
              <a:spcAft>
                <a:spcPct val="0"/>
              </a:spcAft>
              <a:defRPr sz="2400">
                <a:solidFill>
                  <a:schemeClr val="tx1"/>
                </a:solidFill>
                <a:latin typeface="Arial" charset="0"/>
              </a:defRPr>
            </a:lvl7pPr>
            <a:lvl8pPr marL="5257800" indent="-457200" fontAlgn="base">
              <a:spcBef>
                <a:spcPct val="0"/>
              </a:spcBef>
              <a:spcAft>
                <a:spcPct val="0"/>
              </a:spcAft>
              <a:defRPr sz="2400">
                <a:solidFill>
                  <a:schemeClr val="tx1"/>
                </a:solidFill>
                <a:latin typeface="Arial" charset="0"/>
              </a:defRPr>
            </a:lvl8pPr>
            <a:lvl9pPr marL="5715000" indent="-457200" fontAlgn="base">
              <a:spcBef>
                <a:spcPct val="0"/>
              </a:spcBef>
              <a:spcAft>
                <a:spcPct val="0"/>
              </a:spcAft>
              <a:defRPr sz="2400">
                <a:solidFill>
                  <a:schemeClr val="tx1"/>
                </a:solidFill>
                <a:latin typeface="Arial" charset="0"/>
              </a:defRPr>
            </a:lvl9pPr>
          </a:lstStyle>
          <a:p>
            <a:pPr>
              <a:lnSpc>
                <a:spcPct val="90000"/>
              </a:lnSpc>
            </a:pPr>
            <a:r>
              <a:rPr lang="en-US" sz="3200" baseline="0" dirty="0">
                <a:latin typeface="Times New Roman" pitchFamily="18" charset="0"/>
              </a:rPr>
              <a:t>Step 4</a:t>
            </a:r>
            <a:r>
              <a:rPr lang="en-US" sz="3200" b="0" baseline="0" dirty="0">
                <a:latin typeface="Times New Roman" pitchFamily="18" charset="0"/>
              </a:rPr>
              <a:t>	Write the solution.</a:t>
            </a:r>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0"/>
          </p:nvPr>
        </p:nvSpPr>
        <p:spPr/>
        <p:txBody>
          <a:bodyPr/>
          <a:lstStyle/>
          <a:p>
            <a:fld id="{0CE543EB-772A-4FCB-AC9E-83FD5019DFB1}" type="slidenum">
              <a:rPr lang="en-US"/>
              <a:pPr/>
              <a:t>9</a:t>
            </a:fld>
            <a:endParaRPr lang="en-CA"/>
          </a:p>
        </p:txBody>
      </p:sp>
      <p:sp>
        <p:nvSpPr>
          <p:cNvPr id="10" name="Footer Placeholder 6"/>
          <p:cNvSpPr>
            <a:spLocks noGrp="1"/>
          </p:cNvSpPr>
          <p:nvPr>
            <p:ph type="ftr" sz="quarter" idx="11"/>
          </p:nvPr>
        </p:nvSpPr>
        <p:spPr/>
        <p:txBody>
          <a:bodyPr/>
          <a:lstStyle/>
          <a:p>
            <a:r>
              <a:rPr lang="en-US"/>
              <a:t>© 2010 Pearson Education, Inc.  All rights reserved</a:t>
            </a:r>
          </a:p>
        </p:txBody>
      </p:sp>
      <p:sp>
        <p:nvSpPr>
          <p:cNvPr id="3624962" name="Rectangle 2"/>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1</a:t>
            </a:r>
          </a:p>
        </p:txBody>
      </p:sp>
      <p:sp>
        <p:nvSpPr>
          <p:cNvPr id="3624963" name="Rectangle 3"/>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Solving the SAS Triangles</a:t>
            </a:r>
          </a:p>
        </p:txBody>
      </p:sp>
      <p:sp>
        <p:nvSpPr>
          <p:cNvPr id="3624964" name="Text Box 4" descr="Pink tissue paper"/>
          <p:cNvSpPr txBox="1">
            <a:spLocks noChangeArrowheads="1"/>
          </p:cNvSpPr>
          <p:nvPr/>
        </p:nvSpPr>
        <p:spPr bwMode="auto">
          <a:xfrm>
            <a:off x="647700" y="914400"/>
            <a:ext cx="7848600" cy="14478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Solve triangle </a:t>
            </a:r>
            <a:r>
              <a:rPr lang="en-US" sz="3200" b="0" i="1" baseline="0">
                <a:latin typeface="Times New Roman" pitchFamily="18" charset="0"/>
              </a:rPr>
              <a:t>ABC</a:t>
            </a:r>
            <a:r>
              <a:rPr lang="en-US" sz="3200" b="0" baseline="0">
                <a:latin typeface="Times New Roman" pitchFamily="18" charset="0"/>
              </a:rPr>
              <a:t> with </a:t>
            </a:r>
            <a:r>
              <a:rPr lang="en-US" sz="3200" b="0" i="1" baseline="0">
                <a:latin typeface="Times New Roman" pitchFamily="18" charset="0"/>
              </a:rPr>
              <a:t>a</a:t>
            </a:r>
            <a:r>
              <a:rPr lang="en-US" sz="3200" b="0" baseline="0">
                <a:latin typeface="Times New Roman" pitchFamily="18" charset="0"/>
              </a:rPr>
              <a:t> = 15 in, </a:t>
            </a:r>
            <a:r>
              <a:rPr lang="en-US" sz="3200" b="0" i="1" baseline="0">
                <a:latin typeface="Times New Roman" pitchFamily="18" charset="0"/>
              </a:rPr>
              <a:t>b</a:t>
            </a:r>
            <a:r>
              <a:rPr lang="en-US" sz="3200" b="0" baseline="0">
                <a:latin typeface="Times New Roman" pitchFamily="18" charset="0"/>
              </a:rPr>
              <a:t> = 10 in, and </a:t>
            </a:r>
            <a:r>
              <a:rPr lang="en-US" sz="3200" b="0" i="1" baseline="0">
                <a:latin typeface="Times New Roman" pitchFamily="18" charset="0"/>
              </a:rPr>
              <a:t>C</a:t>
            </a:r>
            <a:r>
              <a:rPr lang="en-US" sz="3200" b="0" baseline="0">
                <a:latin typeface="Times New Roman" pitchFamily="18" charset="0"/>
              </a:rPr>
              <a:t> = 60º. Round each answer to the nearest tenth. </a:t>
            </a:r>
          </a:p>
        </p:txBody>
      </p:sp>
      <p:grpSp>
        <p:nvGrpSpPr>
          <p:cNvPr id="3624965" name="Group 5"/>
          <p:cNvGrpSpPr>
            <a:grpSpLocks/>
          </p:cNvGrpSpPr>
          <p:nvPr/>
        </p:nvGrpSpPr>
        <p:grpSpPr bwMode="auto">
          <a:xfrm>
            <a:off x="609600" y="2286000"/>
            <a:ext cx="7886700" cy="984250"/>
            <a:chOff x="384" y="1440"/>
            <a:chExt cx="4968" cy="620"/>
          </a:xfrm>
        </p:grpSpPr>
        <p:sp>
          <p:nvSpPr>
            <p:cNvPr id="3624966" name="Text Box 6" descr="Pink tissue paper"/>
            <p:cNvSpPr txBox="1">
              <a:spLocks noChangeArrowheads="1"/>
            </p:cNvSpPr>
            <p:nvPr/>
          </p:nvSpPr>
          <p:spPr bwMode="auto">
            <a:xfrm>
              <a:off x="384" y="1440"/>
              <a:ext cx="960" cy="28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a:t>
              </a:r>
            </a:p>
          </p:txBody>
        </p:sp>
        <p:sp>
          <p:nvSpPr>
            <p:cNvPr id="3624967" name="Text Box 7" descr="Pink tissue paper"/>
            <p:cNvSpPr txBox="1">
              <a:spLocks noChangeArrowheads="1"/>
            </p:cNvSpPr>
            <p:nvPr/>
          </p:nvSpPr>
          <p:spPr bwMode="auto">
            <a:xfrm>
              <a:off x="408" y="1724"/>
              <a:ext cx="4944" cy="336"/>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143000" indent="-1143000">
                <a:defRPr sz="2400">
                  <a:solidFill>
                    <a:schemeClr val="tx1"/>
                  </a:solidFill>
                  <a:latin typeface="Arial" charset="0"/>
                </a:defRPr>
              </a:lvl1pPr>
              <a:lvl2pPr marL="1943100" indent="-457200">
                <a:defRPr sz="2400">
                  <a:solidFill>
                    <a:schemeClr val="tx1"/>
                  </a:solidFill>
                  <a:latin typeface="Arial" charset="0"/>
                </a:defRPr>
              </a:lvl2pPr>
              <a:lvl3pPr marL="2514600" indent="-457200">
                <a:defRPr sz="2400">
                  <a:solidFill>
                    <a:schemeClr val="tx1"/>
                  </a:solidFill>
                  <a:latin typeface="Arial" charset="0"/>
                </a:defRPr>
              </a:lvl3pPr>
              <a:lvl4pPr marL="3086100" indent="-457200">
                <a:defRPr sz="2400">
                  <a:solidFill>
                    <a:schemeClr val="tx1"/>
                  </a:solidFill>
                  <a:latin typeface="Arial" charset="0"/>
                </a:defRPr>
              </a:lvl4pPr>
              <a:lvl5pPr marL="3657600" indent="-457200">
                <a:defRPr sz="2400">
                  <a:solidFill>
                    <a:schemeClr val="tx1"/>
                  </a:solidFill>
                  <a:latin typeface="Arial" charset="0"/>
                </a:defRPr>
              </a:lvl5pPr>
              <a:lvl6pPr marL="4114800" indent="-457200" fontAlgn="base">
                <a:spcBef>
                  <a:spcPct val="0"/>
                </a:spcBef>
                <a:spcAft>
                  <a:spcPct val="0"/>
                </a:spcAft>
                <a:defRPr sz="2400">
                  <a:solidFill>
                    <a:schemeClr val="tx1"/>
                  </a:solidFill>
                  <a:latin typeface="Arial" charset="0"/>
                </a:defRPr>
              </a:lvl6pPr>
              <a:lvl7pPr marL="4572000" indent="-457200" fontAlgn="base">
                <a:spcBef>
                  <a:spcPct val="0"/>
                </a:spcBef>
                <a:spcAft>
                  <a:spcPct val="0"/>
                </a:spcAft>
                <a:defRPr sz="2400">
                  <a:solidFill>
                    <a:schemeClr val="tx1"/>
                  </a:solidFill>
                  <a:latin typeface="Arial" charset="0"/>
                </a:defRPr>
              </a:lvl7pPr>
              <a:lvl8pPr marL="5029200" indent="-457200" fontAlgn="base">
                <a:spcBef>
                  <a:spcPct val="0"/>
                </a:spcBef>
                <a:spcAft>
                  <a:spcPct val="0"/>
                </a:spcAft>
                <a:defRPr sz="2400">
                  <a:solidFill>
                    <a:schemeClr val="tx1"/>
                  </a:solidFill>
                  <a:latin typeface="Arial" charset="0"/>
                </a:defRPr>
              </a:lvl8pPr>
              <a:lvl9pPr marL="5486400" indent="-457200" fontAlgn="base">
                <a:spcBef>
                  <a:spcPct val="0"/>
                </a:spcBef>
                <a:spcAft>
                  <a:spcPct val="0"/>
                </a:spcAft>
                <a:defRPr sz="2400">
                  <a:solidFill>
                    <a:schemeClr val="tx1"/>
                  </a:solidFill>
                  <a:latin typeface="Arial" charset="0"/>
                </a:defRPr>
              </a:lvl9pPr>
            </a:lstStyle>
            <a:p>
              <a:pPr>
                <a:lnSpc>
                  <a:spcPct val="90000"/>
                </a:lnSpc>
              </a:pPr>
              <a:r>
                <a:rPr lang="en-US" sz="3200" baseline="0">
                  <a:latin typeface="Times New Roman" pitchFamily="18" charset="0"/>
                </a:rPr>
                <a:t>Step 1</a:t>
              </a:r>
              <a:r>
                <a:rPr lang="en-US" sz="3200" b="0" baseline="0">
                  <a:latin typeface="Times New Roman" pitchFamily="18" charset="0"/>
                </a:rPr>
                <a:t>	 Find side </a:t>
              </a:r>
              <a:r>
                <a:rPr lang="en-US" sz="3200" b="0" i="1" baseline="0">
                  <a:latin typeface="Times New Roman" pitchFamily="18" charset="0"/>
                </a:rPr>
                <a:t>c </a:t>
              </a:r>
              <a:r>
                <a:rPr lang="en-US" sz="3200" b="0" baseline="0">
                  <a:latin typeface="Times New Roman" pitchFamily="18" charset="0"/>
                </a:rPr>
                <a:t>opposite angle </a:t>
              </a:r>
              <a:r>
                <a:rPr lang="en-US" sz="3200" b="0" i="1" baseline="0">
                  <a:latin typeface="Times New Roman" pitchFamily="18" charset="0"/>
                </a:rPr>
                <a:t>C</a:t>
              </a:r>
              <a:r>
                <a:rPr lang="en-US" sz="3200" b="0" baseline="0">
                  <a:latin typeface="Times New Roman" pitchFamily="18" charset="0"/>
                </a:rPr>
                <a:t>. </a:t>
              </a:r>
            </a:p>
          </p:txBody>
        </p:sp>
      </p:grpSp>
      <p:graphicFrame>
        <p:nvGraphicFramePr>
          <p:cNvPr id="3624968" name="Object 8" descr="Pink tissue paper"/>
          <p:cNvGraphicFramePr>
            <a:graphicFrameLocks noChangeAspect="1"/>
          </p:cNvGraphicFramePr>
          <p:nvPr/>
        </p:nvGraphicFramePr>
        <p:xfrm>
          <a:off x="1981200" y="3276600"/>
          <a:ext cx="6019800" cy="3149600"/>
        </p:xfrm>
        <a:graphic>
          <a:graphicData uri="http://schemas.openxmlformats.org/presentationml/2006/ole">
            <mc:AlternateContent xmlns:mc="http://schemas.openxmlformats.org/markup-compatibility/2006">
              <mc:Choice xmlns:v="urn:schemas-microsoft-com:vml" Requires="v">
                <p:oleObj spid="_x0000_s3624981" name="Equation" r:id="rId5" imgW="6019560" imgH="3149280" progId="Equation.DSMT4">
                  <p:embed/>
                </p:oleObj>
              </mc:Choice>
              <mc:Fallback>
                <p:oleObj name="Equation" r:id="rId5" imgW="6019560" imgH="3149280" progId="Equation.DSMT4">
                  <p:embed/>
                  <p:pic>
                    <p:nvPicPr>
                      <p:cNvPr id="0" name="Object 8" descr="Pink tissue pap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3276600"/>
                        <a:ext cx="6019800" cy="31496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extBox 1"/>
          <p:cNvSpPr txBox="1"/>
          <p:nvPr/>
        </p:nvSpPr>
        <p:spPr>
          <a:xfrm>
            <a:off x="6789057" y="1951980"/>
            <a:ext cx="2362200" cy="2103140"/>
          </a:xfrm>
          <a:prstGeom prst="rect">
            <a:avLst/>
          </a:prstGeom>
          <a:noFill/>
        </p:spPr>
        <p:txBody>
          <a:bodyPr wrap="square" rtlCol="0">
            <a:spAutoFit/>
          </a:bodyPr>
          <a:lstStyle/>
          <a:p>
            <a:r>
              <a:rPr lang="en-US" sz="2800" dirty="0" smtClean="0"/>
              <a:t>If you set up a table, you can see that you have a SAS situation. </a:t>
            </a:r>
            <a:br>
              <a:rPr lang="en-US" sz="2800" dirty="0" smtClean="0"/>
            </a:br>
            <a:r>
              <a:rPr lang="en-US" sz="2800" dirty="0" smtClean="0"/>
              <a:t>No two lines leave only one unknown (like SSS).</a:t>
            </a:r>
            <a:endParaRPr lang="en-US" sz="2800" dirty="0"/>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0"/>
          </p:nvPr>
        </p:nvSpPr>
        <p:spPr/>
        <p:txBody>
          <a:bodyPr/>
          <a:lstStyle/>
          <a:p>
            <a:fld id="{C7B538F9-1594-4F0F-B981-5A380B46B572}" type="slidenum">
              <a:rPr lang="en-US"/>
              <a:pPr/>
              <a:t>10</a:t>
            </a:fld>
            <a:endParaRPr lang="en-CA"/>
          </a:p>
        </p:txBody>
      </p:sp>
      <p:sp>
        <p:nvSpPr>
          <p:cNvPr id="8" name="Footer Placeholder 6"/>
          <p:cNvSpPr>
            <a:spLocks noGrp="1"/>
          </p:cNvSpPr>
          <p:nvPr>
            <p:ph type="ftr" sz="quarter" idx="11"/>
          </p:nvPr>
        </p:nvSpPr>
        <p:spPr/>
        <p:txBody>
          <a:bodyPr/>
          <a:lstStyle/>
          <a:p>
            <a:r>
              <a:rPr lang="en-US"/>
              <a:t>© 2010 Pearson Education, Inc.  All rights reserved</a:t>
            </a:r>
          </a:p>
        </p:txBody>
      </p:sp>
      <p:sp>
        <p:nvSpPr>
          <p:cNvPr id="3627010" name="Text Box 2" descr="Pink tissue paper"/>
          <p:cNvSpPr txBox="1">
            <a:spLocks noChangeArrowheads="1"/>
          </p:cNvSpPr>
          <p:nvPr/>
        </p:nvSpPr>
        <p:spPr bwMode="auto">
          <a:xfrm>
            <a:off x="609600" y="914400"/>
            <a:ext cx="3276600" cy="4508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 continued</a:t>
            </a:r>
          </a:p>
        </p:txBody>
      </p:sp>
      <p:graphicFrame>
        <p:nvGraphicFramePr>
          <p:cNvPr id="3627011" name="Object 3" descr="Pink tissue paper"/>
          <p:cNvGraphicFramePr>
            <a:graphicFrameLocks noChangeAspect="1"/>
          </p:cNvGraphicFramePr>
          <p:nvPr/>
        </p:nvGraphicFramePr>
        <p:xfrm>
          <a:off x="1981200" y="2006600"/>
          <a:ext cx="5334000" cy="4470400"/>
        </p:xfrm>
        <a:graphic>
          <a:graphicData uri="http://schemas.openxmlformats.org/presentationml/2006/ole">
            <mc:AlternateContent xmlns:mc="http://schemas.openxmlformats.org/markup-compatibility/2006">
              <mc:Choice xmlns:v="urn:schemas-microsoft-com:vml" Requires="v">
                <p:oleObj spid="_x0000_s3627027" name="Equation" r:id="rId5" imgW="5333760" imgH="4470120" progId="Equation.DSMT4">
                  <p:embed/>
                </p:oleObj>
              </mc:Choice>
              <mc:Fallback>
                <p:oleObj name="Equation" r:id="rId5" imgW="5333760" imgH="4470120" progId="Equation.DSMT4">
                  <p:embed/>
                  <p:pic>
                    <p:nvPicPr>
                      <p:cNvPr id="0" name="Object 3" descr="Pink tissue pap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2006600"/>
                        <a:ext cx="5334000" cy="44704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27012" name="Rectangle 4"/>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1</a:t>
            </a:r>
          </a:p>
        </p:txBody>
      </p:sp>
      <p:sp>
        <p:nvSpPr>
          <p:cNvPr id="3627013" name="Rectangle 5"/>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Solving the SAS Triangles</a:t>
            </a:r>
          </a:p>
        </p:txBody>
      </p:sp>
      <p:sp>
        <p:nvSpPr>
          <p:cNvPr id="3627014" name="Text Box 6" descr="Pink tissue paper"/>
          <p:cNvSpPr txBox="1">
            <a:spLocks noChangeArrowheads="1"/>
          </p:cNvSpPr>
          <p:nvPr/>
        </p:nvSpPr>
        <p:spPr bwMode="auto">
          <a:xfrm>
            <a:off x="647700" y="1447800"/>
            <a:ext cx="8191500" cy="5334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143000" indent="-1143000">
              <a:defRPr sz="2400">
                <a:solidFill>
                  <a:schemeClr val="tx1"/>
                </a:solidFill>
                <a:latin typeface="Arial" charset="0"/>
              </a:defRPr>
            </a:lvl1pPr>
            <a:lvl2pPr marL="1943100" indent="-457200">
              <a:defRPr sz="2400">
                <a:solidFill>
                  <a:schemeClr val="tx1"/>
                </a:solidFill>
                <a:latin typeface="Arial" charset="0"/>
              </a:defRPr>
            </a:lvl2pPr>
            <a:lvl3pPr marL="2514600" indent="-457200">
              <a:defRPr sz="2400">
                <a:solidFill>
                  <a:schemeClr val="tx1"/>
                </a:solidFill>
                <a:latin typeface="Arial" charset="0"/>
              </a:defRPr>
            </a:lvl3pPr>
            <a:lvl4pPr marL="3086100" indent="-457200">
              <a:defRPr sz="2400">
                <a:solidFill>
                  <a:schemeClr val="tx1"/>
                </a:solidFill>
                <a:latin typeface="Arial" charset="0"/>
              </a:defRPr>
            </a:lvl4pPr>
            <a:lvl5pPr marL="3657600" indent="-457200">
              <a:defRPr sz="2400">
                <a:solidFill>
                  <a:schemeClr val="tx1"/>
                </a:solidFill>
                <a:latin typeface="Arial" charset="0"/>
              </a:defRPr>
            </a:lvl5pPr>
            <a:lvl6pPr marL="4114800" indent="-457200" fontAlgn="base">
              <a:spcBef>
                <a:spcPct val="0"/>
              </a:spcBef>
              <a:spcAft>
                <a:spcPct val="0"/>
              </a:spcAft>
              <a:defRPr sz="2400">
                <a:solidFill>
                  <a:schemeClr val="tx1"/>
                </a:solidFill>
                <a:latin typeface="Arial" charset="0"/>
              </a:defRPr>
            </a:lvl6pPr>
            <a:lvl7pPr marL="4572000" indent="-457200" fontAlgn="base">
              <a:spcBef>
                <a:spcPct val="0"/>
              </a:spcBef>
              <a:spcAft>
                <a:spcPct val="0"/>
              </a:spcAft>
              <a:defRPr sz="2400">
                <a:solidFill>
                  <a:schemeClr val="tx1"/>
                </a:solidFill>
                <a:latin typeface="Arial" charset="0"/>
              </a:defRPr>
            </a:lvl7pPr>
            <a:lvl8pPr marL="5029200" indent="-457200" fontAlgn="base">
              <a:spcBef>
                <a:spcPct val="0"/>
              </a:spcBef>
              <a:spcAft>
                <a:spcPct val="0"/>
              </a:spcAft>
              <a:defRPr sz="2400">
                <a:solidFill>
                  <a:schemeClr val="tx1"/>
                </a:solidFill>
                <a:latin typeface="Arial" charset="0"/>
              </a:defRPr>
            </a:lvl8pPr>
            <a:lvl9pPr marL="5486400" indent="-457200" fontAlgn="base">
              <a:spcBef>
                <a:spcPct val="0"/>
              </a:spcBef>
              <a:spcAft>
                <a:spcPct val="0"/>
              </a:spcAft>
              <a:defRPr sz="2400">
                <a:solidFill>
                  <a:schemeClr val="tx1"/>
                </a:solidFill>
                <a:latin typeface="Arial" charset="0"/>
              </a:defRPr>
            </a:lvl9pPr>
          </a:lstStyle>
          <a:p>
            <a:pPr>
              <a:lnSpc>
                <a:spcPct val="90000"/>
              </a:lnSpc>
            </a:pPr>
            <a:r>
              <a:rPr lang="en-US" sz="3200" baseline="0">
                <a:latin typeface="Times New Roman" pitchFamily="18" charset="0"/>
              </a:rPr>
              <a:t>Step 2</a:t>
            </a:r>
            <a:r>
              <a:rPr lang="en-US" sz="3200" b="0" baseline="0">
                <a:latin typeface="Times New Roman" pitchFamily="18" charset="0"/>
              </a:rPr>
              <a:t>	 Find angle</a:t>
            </a:r>
            <a:r>
              <a:rPr lang="en-US" sz="3200" b="0" i="1" baseline="0">
                <a:latin typeface="Times New Roman" pitchFamily="18" charset="0"/>
              </a:rPr>
              <a:t> B</a:t>
            </a:r>
            <a:r>
              <a:rPr lang="en-US" sz="3200" b="0" baseline="0">
                <a:latin typeface="Times New Roman" pitchFamily="18" charset="0"/>
              </a:rPr>
              <a:t>. </a:t>
            </a:r>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0"/>
          </p:nvPr>
        </p:nvSpPr>
        <p:spPr/>
        <p:txBody>
          <a:bodyPr/>
          <a:lstStyle/>
          <a:p>
            <a:fld id="{AAEA278E-BF4D-4D21-8893-58768E617D7B}" type="slidenum">
              <a:rPr lang="en-US"/>
              <a:pPr/>
              <a:t>11</a:t>
            </a:fld>
            <a:endParaRPr lang="en-CA"/>
          </a:p>
        </p:txBody>
      </p:sp>
      <p:sp>
        <p:nvSpPr>
          <p:cNvPr id="10" name="Footer Placeholder 6"/>
          <p:cNvSpPr>
            <a:spLocks noGrp="1"/>
          </p:cNvSpPr>
          <p:nvPr>
            <p:ph type="ftr" sz="quarter" idx="11"/>
          </p:nvPr>
        </p:nvSpPr>
        <p:spPr/>
        <p:txBody>
          <a:bodyPr/>
          <a:lstStyle/>
          <a:p>
            <a:r>
              <a:rPr lang="en-US"/>
              <a:t>© 2010 Pearson Education, Inc.  All rights reserved</a:t>
            </a:r>
          </a:p>
        </p:txBody>
      </p:sp>
      <p:sp>
        <p:nvSpPr>
          <p:cNvPr id="3629058" name="Text Box 2" descr="Pink tissue paper"/>
          <p:cNvSpPr txBox="1">
            <a:spLocks noChangeArrowheads="1"/>
          </p:cNvSpPr>
          <p:nvPr/>
        </p:nvSpPr>
        <p:spPr bwMode="auto">
          <a:xfrm>
            <a:off x="609600" y="914400"/>
            <a:ext cx="3276600" cy="4508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 continued</a:t>
            </a:r>
          </a:p>
        </p:txBody>
      </p:sp>
      <p:sp>
        <p:nvSpPr>
          <p:cNvPr id="3629060" name="Rectangle 4"/>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1</a:t>
            </a:r>
          </a:p>
        </p:txBody>
      </p:sp>
      <p:sp>
        <p:nvSpPr>
          <p:cNvPr id="3629061" name="Rectangle 5"/>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Solving the SAS Triangles</a:t>
            </a:r>
          </a:p>
        </p:txBody>
      </p:sp>
      <p:sp>
        <p:nvSpPr>
          <p:cNvPr id="3629062" name="Text Box 6" descr="Pink tissue paper"/>
          <p:cNvSpPr txBox="1">
            <a:spLocks noChangeArrowheads="1"/>
          </p:cNvSpPr>
          <p:nvPr/>
        </p:nvSpPr>
        <p:spPr bwMode="auto">
          <a:xfrm>
            <a:off x="647700" y="1600200"/>
            <a:ext cx="8191500" cy="6096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143000" indent="-1143000">
              <a:defRPr sz="2400">
                <a:solidFill>
                  <a:schemeClr val="tx1"/>
                </a:solidFill>
                <a:latin typeface="Arial" charset="0"/>
              </a:defRPr>
            </a:lvl1pPr>
            <a:lvl2pPr marL="1943100" indent="-457200">
              <a:defRPr sz="2400">
                <a:solidFill>
                  <a:schemeClr val="tx1"/>
                </a:solidFill>
                <a:latin typeface="Arial" charset="0"/>
              </a:defRPr>
            </a:lvl2pPr>
            <a:lvl3pPr marL="2514600" indent="-457200">
              <a:defRPr sz="2400">
                <a:solidFill>
                  <a:schemeClr val="tx1"/>
                </a:solidFill>
                <a:latin typeface="Arial" charset="0"/>
              </a:defRPr>
            </a:lvl3pPr>
            <a:lvl4pPr marL="3086100" indent="-457200">
              <a:defRPr sz="2400">
                <a:solidFill>
                  <a:schemeClr val="tx1"/>
                </a:solidFill>
                <a:latin typeface="Arial" charset="0"/>
              </a:defRPr>
            </a:lvl4pPr>
            <a:lvl5pPr marL="3657600" indent="-457200">
              <a:defRPr sz="2400">
                <a:solidFill>
                  <a:schemeClr val="tx1"/>
                </a:solidFill>
                <a:latin typeface="Arial" charset="0"/>
              </a:defRPr>
            </a:lvl5pPr>
            <a:lvl6pPr marL="4114800" indent="-457200" fontAlgn="base">
              <a:spcBef>
                <a:spcPct val="0"/>
              </a:spcBef>
              <a:spcAft>
                <a:spcPct val="0"/>
              </a:spcAft>
              <a:defRPr sz="2400">
                <a:solidFill>
                  <a:schemeClr val="tx1"/>
                </a:solidFill>
                <a:latin typeface="Arial" charset="0"/>
              </a:defRPr>
            </a:lvl6pPr>
            <a:lvl7pPr marL="4572000" indent="-457200" fontAlgn="base">
              <a:spcBef>
                <a:spcPct val="0"/>
              </a:spcBef>
              <a:spcAft>
                <a:spcPct val="0"/>
              </a:spcAft>
              <a:defRPr sz="2400">
                <a:solidFill>
                  <a:schemeClr val="tx1"/>
                </a:solidFill>
                <a:latin typeface="Arial" charset="0"/>
              </a:defRPr>
            </a:lvl7pPr>
            <a:lvl8pPr marL="5029200" indent="-457200" fontAlgn="base">
              <a:spcBef>
                <a:spcPct val="0"/>
              </a:spcBef>
              <a:spcAft>
                <a:spcPct val="0"/>
              </a:spcAft>
              <a:defRPr sz="2400">
                <a:solidFill>
                  <a:schemeClr val="tx1"/>
                </a:solidFill>
                <a:latin typeface="Arial" charset="0"/>
              </a:defRPr>
            </a:lvl8pPr>
            <a:lvl9pPr marL="5486400" indent="-457200" fontAlgn="base">
              <a:spcBef>
                <a:spcPct val="0"/>
              </a:spcBef>
              <a:spcAft>
                <a:spcPct val="0"/>
              </a:spcAft>
              <a:defRPr sz="2400">
                <a:solidFill>
                  <a:schemeClr val="tx1"/>
                </a:solidFill>
                <a:latin typeface="Arial" charset="0"/>
              </a:defRPr>
            </a:lvl9pPr>
          </a:lstStyle>
          <a:p>
            <a:pPr>
              <a:lnSpc>
                <a:spcPct val="90000"/>
              </a:lnSpc>
            </a:pPr>
            <a:r>
              <a:rPr lang="en-US" sz="3200" baseline="0">
                <a:latin typeface="Times New Roman" pitchFamily="18" charset="0"/>
              </a:rPr>
              <a:t>Step 3</a:t>
            </a:r>
            <a:r>
              <a:rPr lang="en-US" sz="3200" b="0" baseline="0">
                <a:latin typeface="Times New Roman" pitchFamily="18" charset="0"/>
              </a:rPr>
              <a:t>	 Use the angle sum formula to find the third angle. </a:t>
            </a:r>
          </a:p>
        </p:txBody>
      </p:sp>
      <p:sp>
        <p:nvSpPr>
          <p:cNvPr id="3629065" name="Text Box 9" descr="Pink tissue paper"/>
          <p:cNvSpPr txBox="1">
            <a:spLocks noChangeArrowheads="1"/>
          </p:cNvSpPr>
          <p:nvPr/>
        </p:nvSpPr>
        <p:spPr bwMode="auto">
          <a:xfrm>
            <a:off x="609600" y="3810000"/>
            <a:ext cx="8191500" cy="6096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143000" indent="-1143000">
              <a:defRPr sz="2400">
                <a:solidFill>
                  <a:schemeClr val="tx1"/>
                </a:solidFill>
                <a:latin typeface="Arial" charset="0"/>
              </a:defRPr>
            </a:lvl1pPr>
            <a:lvl2pPr marL="1943100" indent="-457200">
              <a:defRPr sz="2400">
                <a:solidFill>
                  <a:schemeClr val="tx1"/>
                </a:solidFill>
                <a:latin typeface="Arial" charset="0"/>
              </a:defRPr>
            </a:lvl2pPr>
            <a:lvl3pPr marL="2514600" indent="-457200">
              <a:defRPr sz="2400">
                <a:solidFill>
                  <a:schemeClr val="tx1"/>
                </a:solidFill>
                <a:latin typeface="Arial" charset="0"/>
              </a:defRPr>
            </a:lvl3pPr>
            <a:lvl4pPr marL="3086100" indent="-457200">
              <a:defRPr sz="2400">
                <a:solidFill>
                  <a:schemeClr val="tx1"/>
                </a:solidFill>
                <a:latin typeface="Arial" charset="0"/>
              </a:defRPr>
            </a:lvl4pPr>
            <a:lvl5pPr marL="3657600" indent="-457200">
              <a:defRPr sz="2400">
                <a:solidFill>
                  <a:schemeClr val="tx1"/>
                </a:solidFill>
                <a:latin typeface="Arial" charset="0"/>
              </a:defRPr>
            </a:lvl5pPr>
            <a:lvl6pPr marL="4114800" indent="-457200" fontAlgn="base">
              <a:spcBef>
                <a:spcPct val="0"/>
              </a:spcBef>
              <a:spcAft>
                <a:spcPct val="0"/>
              </a:spcAft>
              <a:defRPr sz="2400">
                <a:solidFill>
                  <a:schemeClr val="tx1"/>
                </a:solidFill>
                <a:latin typeface="Arial" charset="0"/>
              </a:defRPr>
            </a:lvl6pPr>
            <a:lvl7pPr marL="4572000" indent="-457200" fontAlgn="base">
              <a:spcBef>
                <a:spcPct val="0"/>
              </a:spcBef>
              <a:spcAft>
                <a:spcPct val="0"/>
              </a:spcAft>
              <a:defRPr sz="2400">
                <a:solidFill>
                  <a:schemeClr val="tx1"/>
                </a:solidFill>
                <a:latin typeface="Arial" charset="0"/>
              </a:defRPr>
            </a:lvl7pPr>
            <a:lvl8pPr marL="5029200" indent="-457200" fontAlgn="base">
              <a:spcBef>
                <a:spcPct val="0"/>
              </a:spcBef>
              <a:spcAft>
                <a:spcPct val="0"/>
              </a:spcAft>
              <a:defRPr sz="2400">
                <a:solidFill>
                  <a:schemeClr val="tx1"/>
                </a:solidFill>
                <a:latin typeface="Arial" charset="0"/>
              </a:defRPr>
            </a:lvl8pPr>
            <a:lvl9pPr marL="5486400" indent="-457200" fontAlgn="base">
              <a:spcBef>
                <a:spcPct val="0"/>
              </a:spcBef>
              <a:spcAft>
                <a:spcPct val="0"/>
              </a:spcAft>
              <a:defRPr sz="2400">
                <a:solidFill>
                  <a:schemeClr val="tx1"/>
                </a:solidFill>
                <a:latin typeface="Arial" charset="0"/>
              </a:defRPr>
            </a:lvl9pPr>
          </a:lstStyle>
          <a:p>
            <a:pPr>
              <a:lnSpc>
                <a:spcPct val="90000"/>
              </a:lnSpc>
            </a:pPr>
            <a:r>
              <a:rPr lang="en-US" sz="3200" baseline="0">
                <a:latin typeface="Times New Roman" pitchFamily="18" charset="0"/>
              </a:rPr>
              <a:t>Step 4</a:t>
            </a:r>
            <a:r>
              <a:rPr lang="en-US" sz="3200" b="0" baseline="0">
                <a:latin typeface="Times New Roman" pitchFamily="18" charset="0"/>
              </a:rPr>
              <a:t>	The solution of triangle </a:t>
            </a:r>
            <a:r>
              <a:rPr lang="en-US" sz="3200" b="0" i="1" baseline="0">
                <a:latin typeface="Times New Roman" pitchFamily="18" charset="0"/>
              </a:rPr>
              <a:t>ABC</a:t>
            </a:r>
            <a:r>
              <a:rPr lang="en-US" sz="3200" b="0" baseline="0">
                <a:latin typeface="Times New Roman" pitchFamily="18" charset="0"/>
              </a:rPr>
              <a:t> is: </a:t>
            </a:r>
          </a:p>
        </p:txBody>
      </p:sp>
      <p:graphicFrame>
        <p:nvGraphicFramePr>
          <p:cNvPr id="3629080" name="Object 24"/>
          <p:cNvGraphicFramePr>
            <a:graphicFrameLocks noChangeAspect="1"/>
          </p:cNvGraphicFramePr>
          <p:nvPr/>
        </p:nvGraphicFramePr>
        <p:xfrm>
          <a:off x="2241550" y="2857500"/>
          <a:ext cx="4864100" cy="342900"/>
        </p:xfrm>
        <a:graphic>
          <a:graphicData uri="http://schemas.openxmlformats.org/presentationml/2006/ole">
            <mc:AlternateContent xmlns:mc="http://schemas.openxmlformats.org/markup-compatibility/2006">
              <mc:Choice xmlns:v="urn:schemas-microsoft-com:vml" Requires="v">
                <p:oleObj spid="_x0000_s3629091" name="Equation" r:id="rId5" imgW="4863960" imgH="342720" progId="Equation.DSMT4">
                  <p:embed/>
                </p:oleObj>
              </mc:Choice>
              <mc:Fallback>
                <p:oleObj name="Equation" r:id="rId5" imgW="4863960" imgH="342720" progId="Equation.DSMT4">
                  <p:embed/>
                  <p:pic>
                    <p:nvPicPr>
                      <p:cNvPr id="0"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41550" y="2857500"/>
                        <a:ext cx="4864100"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3629081" name="Picture 25" descr="Pink tissue pap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76463" y="4419600"/>
            <a:ext cx="4791075" cy="18859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Content Placeholder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80143" y="533400"/>
            <a:ext cx="7608887" cy="5018627"/>
          </a:xfrm>
        </p:spPr>
      </p:pic>
      <p:sp>
        <p:nvSpPr>
          <p:cNvPr id="6" name="Slide Number Placeholder 5"/>
          <p:cNvSpPr>
            <a:spLocks noGrp="1"/>
          </p:cNvSpPr>
          <p:nvPr>
            <p:ph type="sldNum" sz="quarter" idx="10"/>
          </p:nvPr>
        </p:nvSpPr>
        <p:spPr/>
        <p:txBody>
          <a:bodyPr/>
          <a:lstStyle/>
          <a:p>
            <a:fld id="{63634E82-DC39-4A67-9D22-E9FB98CECE74}" type="slidenum">
              <a:rPr lang="en-US" smtClean="0"/>
              <a:pPr/>
              <a:t>12</a:t>
            </a:fld>
            <a:endParaRPr lang="en-CA"/>
          </a:p>
        </p:txBody>
      </p:sp>
      <p:sp>
        <p:nvSpPr>
          <p:cNvPr id="7" name="Footer Placeholder 6"/>
          <p:cNvSpPr>
            <a:spLocks noGrp="1"/>
          </p:cNvSpPr>
          <p:nvPr>
            <p:ph type="ftr" sz="quarter" idx="11"/>
          </p:nvPr>
        </p:nvSpPr>
        <p:spPr/>
        <p:txBody>
          <a:bodyPr/>
          <a:lstStyle/>
          <a:p>
            <a:r>
              <a:rPr lang="en-US" smtClean="0"/>
              <a:t>© 2010 Pearson Education, Inc.  All rights reserved</a:t>
            </a:r>
            <a:endParaRPr lang="en-US"/>
          </a:p>
        </p:txBody>
      </p:sp>
    </p:spTree>
    <p:extLst>
      <p:ext uri="{BB962C8B-B14F-4D97-AF65-F5344CB8AC3E}">
        <p14:creationId xmlns:p14="http://schemas.microsoft.com/office/powerpoint/2010/main" val="266712250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6" name="Slide Number Placeholder 5"/>
          <p:cNvSpPr>
            <a:spLocks noGrp="1"/>
          </p:cNvSpPr>
          <p:nvPr>
            <p:ph type="sldNum" sz="quarter" idx="10"/>
          </p:nvPr>
        </p:nvSpPr>
        <p:spPr/>
        <p:txBody>
          <a:bodyPr/>
          <a:lstStyle/>
          <a:p>
            <a:fld id="{63634E82-DC39-4A67-9D22-E9FB98CECE74}" type="slidenum">
              <a:rPr lang="en-US" smtClean="0"/>
              <a:pPr/>
              <a:t>13</a:t>
            </a:fld>
            <a:endParaRPr lang="en-CA"/>
          </a:p>
        </p:txBody>
      </p:sp>
      <p:sp>
        <p:nvSpPr>
          <p:cNvPr id="7" name="Footer Placeholder 6"/>
          <p:cNvSpPr>
            <a:spLocks noGrp="1"/>
          </p:cNvSpPr>
          <p:nvPr>
            <p:ph type="ftr" sz="quarter" idx="11"/>
          </p:nvPr>
        </p:nvSpPr>
        <p:spPr/>
        <p:txBody>
          <a:bodyPr/>
          <a:lstStyle/>
          <a:p>
            <a:r>
              <a:rPr lang="en-US" smtClean="0"/>
              <a:t>© 2010 Pearson Education, Inc.  All rights reserved</a:t>
            </a:r>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856" y="941832"/>
            <a:ext cx="6876288" cy="4974336"/>
          </a:xfrm>
          <a:prstGeom prst="rect">
            <a:avLst/>
          </a:prstGeom>
        </p:spPr>
      </p:pic>
    </p:spTree>
    <p:extLst>
      <p:ext uri="{BB962C8B-B14F-4D97-AF65-F5344CB8AC3E}">
        <p14:creationId xmlns:p14="http://schemas.microsoft.com/office/powerpoint/2010/main" val="21747348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Slide Number Placeholder 5"/>
          <p:cNvSpPr>
            <a:spLocks noGrp="1"/>
          </p:cNvSpPr>
          <p:nvPr>
            <p:ph type="sldNum" sz="quarter" idx="10"/>
          </p:nvPr>
        </p:nvSpPr>
        <p:spPr/>
        <p:txBody>
          <a:bodyPr/>
          <a:lstStyle/>
          <a:p>
            <a:fld id="{41FFE0C7-AECC-4D77-9AC0-94BDDF58BDB2}" type="slidenum">
              <a:rPr lang="en-US"/>
              <a:pPr/>
              <a:t>14</a:t>
            </a:fld>
            <a:endParaRPr lang="en-CA"/>
          </a:p>
        </p:txBody>
      </p:sp>
      <p:sp>
        <p:nvSpPr>
          <p:cNvPr id="6" name="Footer Placeholder 6"/>
          <p:cNvSpPr>
            <a:spLocks noGrp="1"/>
          </p:cNvSpPr>
          <p:nvPr>
            <p:ph type="ftr" sz="quarter" idx="11"/>
          </p:nvPr>
        </p:nvSpPr>
        <p:spPr/>
        <p:txBody>
          <a:bodyPr/>
          <a:lstStyle/>
          <a:p>
            <a:r>
              <a:rPr lang="en-US"/>
              <a:t>© 2010 Pearson Education, Inc.  All rights reserved</a:t>
            </a:r>
          </a:p>
        </p:txBody>
      </p:sp>
      <p:sp>
        <p:nvSpPr>
          <p:cNvPr id="3631106" name="Rectangle 2"/>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2</a:t>
            </a:r>
          </a:p>
        </p:txBody>
      </p:sp>
      <p:sp>
        <p:nvSpPr>
          <p:cNvPr id="3631107" name="Rectangle 3"/>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Using the Law of Cosines</a:t>
            </a:r>
          </a:p>
        </p:txBody>
      </p:sp>
      <p:sp>
        <p:nvSpPr>
          <p:cNvPr id="3631108" name="Text Box 4" descr="Pink tissue paper"/>
          <p:cNvSpPr txBox="1">
            <a:spLocks noChangeArrowheads="1"/>
          </p:cNvSpPr>
          <p:nvPr/>
        </p:nvSpPr>
        <p:spPr bwMode="auto">
          <a:xfrm>
            <a:off x="647700" y="1219200"/>
            <a:ext cx="7848600" cy="41148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r>
              <a:rPr lang="en-US" sz="3200" b="0" baseline="0">
                <a:latin typeface="Times New Roman" pitchFamily="18" charset="0"/>
              </a:rPr>
              <a:t>Suppose that a Boeing 747 is flying over Disney World headed due south at 552 mi/hr. Twenty minutes later, an F-16 passes over Disney World with a bearing of N 37º E at a speed of 1250 mi/hr. </a:t>
            </a:r>
          </a:p>
          <a:p>
            <a:endParaRPr lang="en-US" sz="3200" b="0" baseline="0">
              <a:latin typeface="Times New Roman" pitchFamily="18" charset="0"/>
            </a:endParaRPr>
          </a:p>
          <a:p>
            <a:r>
              <a:rPr lang="en-US" sz="3200" b="0" baseline="0">
                <a:latin typeface="Times New Roman" pitchFamily="18" charset="0"/>
              </a:rPr>
              <a:t>Find the distance between the two planes 3 hours after the F-16 passes over Disney World. Round the answer to the nearest tenth.</a:t>
            </a:r>
          </a:p>
        </p:txBody>
      </p: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Slide Number Placeholder 5"/>
          <p:cNvSpPr>
            <a:spLocks noGrp="1"/>
          </p:cNvSpPr>
          <p:nvPr>
            <p:ph type="sldNum" sz="quarter" idx="10"/>
          </p:nvPr>
        </p:nvSpPr>
        <p:spPr/>
        <p:txBody>
          <a:bodyPr/>
          <a:lstStyle/>
          <a:p>
            <a:fld id="{7BF92E46-5362-4B4B-998D-ADBD5C49D6BA}" type="slidenum">
              <a:rPr lang="en-US"/>
              <a:pPr/>
              <a:t>15</a:t>
            </a:fld>
            <a:endParaRPr lang="en-CA"/>
          </a:p>
        </p:txBody>
      </p:sp>
      <p:sp>
        <p:nvSpPr>
          <p:cNvPr id="14" name="Footer Placeholder 6"/>
          <p:cNvSpPr>
            <a:spLocks noGrp="1"/>
          </p:cNvSpPr>
          <p:nvPr>
            <p:ph type="ftr" sz="quarter" idx="11"/>
          </p:nvPr>
        </p:nvSpPr>
        <p:spPr/>
        <p:txBody>
          <a:bodyPr/>
          <a:lstStyle/>
          <a:p>
            <a:r>
              <a:rPr lang="en-US"/>
              <a:t>© 2010 Pearson Education, Inc.  All rights reserved</a:t>
            </a:r>
          </a:p>
        </p:txBody>
      </p:sp>
      <p:pic>
        <p:nvPicPr>
          <p:cNvPr id="3633154" name="Picture 2" descr="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4100" y="914400"/>
            <a:ext cx="4243388" cy="4991100"/>
          </a:xfrm>
          <a:prstGeom prst="rect">
            <a:avLst/>
          </a:prstGeom>
          <a:noFill/>
          <a:extLst>
            <a:ext uri="{909E8E84-426E-40DD-AFC4-6F175D3DCCD1}">
              <a14:hiddenFill xmlns:a14="http://schemas.microsoft.com/office/drawing/2010/main">
                <a:solidFill>
                  <a:srgbClr val="FFFFFF"/>
                </a:solidFill>
              </a14:hiddenFill>
            </a:ext>
          </a:extLst>
        </p:spPr>
      </p:pic>
      <p:sp>
        <p:nvSpPr>
          <p:cNvPr id="3633155" name="Rectangle 3"/>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2</a:t>
            </a:r>
          </a:p>
        </p:txBody>
      </p:sp>
      <p:sp>
        <p:nvSpPr>
          <p:cNvPr id="3633156" name="Rectangle 4"/>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Using the Law of Cosines</a:t>
            </a:r>
          </a:p>
        </p:txBody>
      </p:sp>
      <p:graphicFrame>
        <p:nvGraphicFramePr>
          <p:cNvPr id="3633157" name="Object 5" descr="Pink tissue paper"/>
          <p:cNvGraphicFramePr>
            <a:graphicFrameLocks noChangeAspect="1"/>
          </p:cNvGraphicFramePr>
          <p:nvPr/>
        </p:nvGraphicFramePr>
        <p:xfrm>
          <a:off x="812800" y="3505200"/>
          <a:ext cx="558800" cy="889000"/>
        </p:xfrm>
        <a:graphic>
          <a:graphicData uri="http://schemas.openxmlformats.org/presentationml/2006/ole">
            <mc:AlternateContent xmlns:mc="http://schemas.openxmlformats.org/markup-compatibility/2006">
              <mc:Choice xmlns:v="urn:schemas-microsoft-com:vml" Requires="v">
                <p:oleObj spid="_x0000_s3633181" name="Equation" r:id="rId5" imgW="558720" imgH="888840" progId="Equation.DSMT4">
                  <p:embed/>
                </p:oleObj>
              </mc:Choice>
              <mc:Fallback>
                <p:oleObj name="Equation" r:id="rId5" imgW="558720" imgH="888840" progId="Equation.DSMT4">
                  <p:embed/>
                  <p:pic>
                    <p:nvPicPr>
                      <p:cNvPr id="0" name="Object 5" descr="Pink tissue pap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2800" y="3505200"/>
                        <a:ext cx="558800" cy="889000"/>
                      </a:xfrm>
                      <a:prstGeom prst="rect">
                        <a:avLst/>
                      </a:prstGeom>
                      <a:noFill/>
                      <a:ln>
                        <a:noFill/>
                      </a:ln>
                      <a:effectLst/>
                      <a:extLst>
                        <a:ext uri="{909E8E84-426E-40DD-AFC4-6F175D3DCCD1}">
                          <a14:hiddenFill xmlns:a14="http://schemas.microsoft.com/office/drawing/2010/main">
                            <a:blipFill dpi="0" rotWithShape="0">
                              <a:blip r:embed="rId7"/>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33158" name="Text Box 6" descr="Pink tissue paper"/>
          <p:cNvSpPr txBox="1">
            <a:spLocks noChangeArrowheads="1"/>
          </p:cNvSpPr>
          <p:nvPr/>
        </p:nvSpPr>
        <p:spPr bwMode="auto">
          <a:xfrm>
            <a:off x="609600" y="990600"/>
            <a:ext cx="3719513" cy="450850"/>
          </a:xfrm>
          <a:prstGeom prst="rect">
            <a:avLst/>
          </a:prstGeom>
          <a:noFill/>
          <a:ln>
            <a:noFill/>
          </a:ln>
          <a:effectLst/>
          <a:extLst>
            <a:ext uri="{909E8E84-426E-40DD-AFC4-6F175D3DCCD1}">
              <a14:hiddenFill xmlns:a14="http://schemas.microsoft.com/office/drawing/2010/main">
                <a:blipFill dpi="0" rotWithShape="0">
                  <a:blip r:embed="rId7"/>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a:t>
            </a:r>
          </a:p>
        </p:txBody>
      </p:sp>
      <p:sp>
        <p:nvSpPr>
          <p:cNvPr id="3633159" name="Text Box 7" descr="Pink tissue paper"/>
          <p:cNvSpPr txBox="1">
            <a:spLocks noChangeArrowheads="1"/>
          </p:cNvSpPr>
          <p:nvPr/>
        </p:nvSpPr>
        <p:spPr bwMode="auto">
          <a:xfrm>
            <a:off x="647700" y="1441450"/>
            <a:ext cx="5219700" cy="2292350"/>
          </a:xfrm>
          <a:prstGeom prst="rect">
            <a:avLst/>
          </a:prstGeom>
          <a:noFill/>
          <a:ln>
            <a:noFill/>
          </a:ln>
          <a:effectLst/>
          <a:extLst>
            <a:ext uri="{909E8E84-426E-40DD-AFC4-6F175D3DCCD1}">
              <a14:hiddenFill xmlns:a14="http://schemas.microsoft.com/office/drawing/2010/main">
                <a:blipFill dpi="0" rotWithShape="0">
                  <a:blip r:embed="rId7"/>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943100" indent="-457200">
              <a:defRPr sz="2400">
                <a:solidFill>
                  <a:schemeClr val="tx1"/>
                </a:solidFill>
                <a:latin typeface="Arial" charset="0"/>
              </a:defRPr>
            </a:lvl2pPr>
            <a:lvl3pPr marL="2514600" indent="-457200">
              <a:defRPr sz="2400">
                <a:solidFill>
                  <a:schemeClr val="tx1"/>
                </a:solidFill>
                <a:latin typeface="Arial" charset="0"/>
              </a:defRPr>
            </a:lvl3pPr>
            <a:lvl4pPr marL="3086100" indent="-457200">
              <a:defRPr sz="2400">
                <a:solidFill>
                  <a:schemeClr val="tx1"/>
                </a:solidFill>
                <a:latin typeface="Arial" charset="0"/>
              </a:defRPr>
            </a:lvl4pPr>
            <a:lvl5pPr marL="3657600" indent="-457200">
              <a:defRPr sz="2400">
                <a:solidFill>
                  <a:schemeClr val="tx1"/>
                </a:solidFill>
                <a:latin typeface="Arial" charset="0"/>
              </a:defRPr>
            </a:lvl5pPr>
            <a:lvl6pPr marL="4114800" indent="-457200" fontAlgn="base">
              <a:spcBef>
                <a:spcPct val="0"/>
              </a:spcBef>
              <a:spcAft>
                <a:spcPct val="0"/>
              </a:spcAft>
              <a:defRPr sz="2400">
                <a:solidFill>
                  <a:schemeClr val="tx1"/>
                </a:solidFill>
                <a:latin typeface="Arial" charset="0"/>
              </a:defRPr>
            </a:lvl6pPr>
            <a:lvl7pPr marL="4572000" indent="-457200" fontAlgn="base">
              <a:spcBef>
                <a:spcPct val="0"/>
              </a:spcBef>
              <a:spcAft>
                <a:spcPct val="0"/>
              </a:spcAft>
              <a:defRPr sz="2400">
                <a:solidFill>
                  <a:schemeClr val="tx1"/>
                </a:solidFill>
                <a:latin typeface="Arial" charset="0"/>
              </a:defRPr>
            </a:lvl7pPr>
            <a:lvl8pPr marL="5029200" indent="-457200" fontAlgn="base">
              <a:spcBef>
                <a:spcPct val="0"/>
              </a:spcBef>
              <a:spcAft>
                <a:spcPct val="0"/>
              </a:spcAft>
              <a:defRPr sz="2400">
                <a:solidFill>
                  <a:schemeClr val="tx1"/>
                </a:solidFill>
                <a:latin typeface="Arial" charset="0"/>
              </a:defRPr>
            </a:lvl8pPr>
            <a:lvl9pPr marL="5486400" indent="-457200" fontAlgn="base">
              <a:spcBef>
                <a:spcPct val="0"/>
              </a:spcBef>
              <a:spcAft>
                <a:spcPct val="0"/>
              </a:spcAft>
              <a:defRPr sz="2400">
                <a:solidFill>
                  <a:schemeClr val="tx1"/>
                </a:solidFill>
                <a:latin typeface="Arial" charset="0"/>
              </a:defRPr>
            </a:lvl9pPr>
          </a:lstStyle>
          <a:p>
            <a:pPr>
              <a:lnSpc>
                <a:spcPct val="90000"/>
              </a:lnSpc>
            </a:pPr>
            <a:r>
              <a:rPr lang="en-US" sz="3000" b="0" baseline="0">
                <a:latin typeface="Times New Roman" pitchFamily="18" charset="0"/>
              </a:rPr>
              <a:t>Suppose the F-16 has been traveling for </a:t>
            </a:r>
            <a:r>
              <a:rPr lang="en-US" sz="3000" b="0" i="1" baseline="0">
                <a:latin typeface="Times New Roman" pitchFamily="18" charset="0"/>
              </a:rPr>
              <a:t>t</a:t>
            </a:r>
            <a:r>
              <a:rPr lang="en-US" sz="3000" b="0" baseline="0">
                <a:latin typeface="Times New Roman" pitchFamily="18" charset="0"/>
              </a:rPr>
              <a:t> hours after passing over Disney World. Then, because the Boeing 747 had a head start of 20 minutes</a:t>
            </a:r>
          </a:p>
        </p:txBody>
      </p:sp>
      <p:sp>
        <p:nvSpPr>
          <p:cNvPr id="3633160" name="Text Box 8" descr="Pink tissue paper"/>
          <p:cNvSpPr txBox="1">
            <a:spLocks noChangeArrowheads="1"/>
          </p:cNvSpPr>
          <p:nvPr/>
        </p:nvSpPr>
        <p:spPr bwMode="auto">
          <a:xfrm>
            <a:off x="1371600" y="3657600"/>
            <a:ext cx="4343400" cy="539750"/>
          </a:xfrm>
          <a:prstGeom prst="rect">
            <a:avLst/>
          </a:prstGeom>
          <a:noFill/>
          <a:ln>
            <a:noFill/>
          </a:ln>
          <a:effectLst/>
          <a:extLst>
            <a:ext uri="{909E8E84-426E-40DD-AFC4-6F175D3DCCD1}">
              <a14:hiddenFill xmlns:a14="http://schemas.microsoft.com/office/drawing/2010/main">
                <a:blipFill dpi="0" rotWithShape="0">
                  <a:blip r:embed="rId7"/>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943100" indent="-457200">
              <a:defRPr sz="2400">
                <a:solidFill>
                  <a:schemeClr val="tx1"/>
                </a:solidFill>
                <a:latin typeface="Arial" charset="0"/>
              </a:defRPr>
            </a:lvl2pPr>
            <a:lvl3pPr marL="2514600" indent="-457200">
              <a:defRPr sz="2400">
                <a:solidFill>
                  <a:schemeClr val="tx1"/>
                </a:solidFill>
                <a:latin typeface="Arial" charset="0"/>
              </a:defRPr>
            </a:lvl3pPr>
            <a:lvl4pPr marL="3086100" indent="-457200">
              <a:defRPr sz="2400">
                <a:solidFill>
                  <a:schemeClr val="tx1"/>
                </a:solidFill>
                <a:latin typeface="Arial" charset="0"/>
              </a:defRPr>
            </a:lvl4pPr>
            <a:lvl5pPr marL="3657600" indent="-457200">
              <a:defRPr sz="2400">
                <a:solidFill>
                  <a:schemeClr val="tx1"/>
                </a:solidFill>
                <a:latin typeface="Arial" charset="0"/>
              </a:defRPr>
            </a:lvl5pPr>
            <a:lvl6pPr marL="4114800" indent="-457200" fontAlgn="base">
              <a:spcBef>
                <a:spcPct val="0"/>
              </a:spcBef>
              <a:spcAft>
                <a:spcPct val="0"/>
              </a:spcAft>
              <a:defRPr sz="2400">
                <a:solidFill>
                  <a:schemeClr val="tx1"/>
                </a:solidFill>
                <a:latin typeface="Arial" charset="0"/>
              </a:defRPr>
            </a:lvl6pPr>
            <a:lvl7pPr marL="4572000" indent="-457200" fontAlgn="base">
              <a:spcBef>
                <a:spcPct val="0"/>
              </a:spcBef>
              <a:spcAft>
                <a:spcPct val="0"/>
              </a:spcAft>
              <a:defRPr sz="2400">
                <a:solidFill>
                  <a:schemeClr val="tx1"/>
                </a:solidFill>
                <a:latin typeface="Arial" charset="0"/>
              </a:defRPr>
            </a:lvl7pPr>
            <a:lvl8pPr marL="5029200" indent="-457200" fontAlgn="base">
              <a:spcBef>
                <a:spcPct val="0"/>
              </a:spcBef>
              <a:spcAft>
                <a:spcPct val="0"/>
              </a:spcAft>
              <a:defRPr sz="2400">
                <a:solidFill>
                  <a:schemeClr val="tx1"/>
                </a:solidFill>
                <a:latin typeface="Arial" charset="0"/>
              </a:defRPr>
            </a:lvl8pPr>
            <a:lvl9pPr marL="5486400" indent="-457200" fontAlgn="base">
              <a:spcBef>
                <a:spcPct val="0"/>
              </a:spcBef>
              <a:spcAft>
                <a:spcPct val="0"/>
              </a:spcAft>
              <a:defRPr sz="2400">
                <a:solidFill>
                  <a:schemeClr val="tx1"/>
                </a:solidFill>
                <a:latin typeface="Arial" charset="0"/>
              </a:defRPr>
            </a:lvl9pPr>
          </a:lstStyle>
          <a:p>
            <a:pPr>
              <a:lnSpc>
                <a:spcPct val="90000"/>
              </a:lnSpc>
            </a:pPr>
            <a:r>
              <a:rPr lang="en-US" sz="3000" b="0" baseline="0">
                <a:latin typeface="Times New Roman" pitchFamily="18" charset="0"/>
              </a:rPr>
              <a:t>hour, the Boeing 747 has</a:t>
            </a:r>
          </a:p>
        </p:txBody>
      </p:sp>
      <p:sp>
        <p:nvSpPr>
          <p:cNvPr id="3633161" name="Text Box 9" descr="Pink tissue paper"/>
          <p:cNvSpPr txBox="1">
            <a:spLocks noChangeArrowheads="1"/>
          </p:cNvSpPr>
          <p:nvPr/>
        </p:nvSpPr>
        <p:spPr bwMode="auto">
          <a:xfrm>
            <a:off x="647700" y="4419600"/>
            <a:ext cx="2667000" cy="539750"/>
          </a:xfrm>
          <a:prstGeom prst="rect">
            <a:avLst/>
          </a:prstGeom>
          <a:noFill/>
          <a:ln>
            <a:noFill/>
          </a:ln>
          <a:effectLst/>
          <a:extLst>
            <a:ext uri="{909E8E84-426E-40DD-AFC4-6F175D3DCCD1}">
              <a14:hiddenFill xmlns:a14="http://schemas.microsoft.com/office/drawing/2010/main">
                <a:blipFill dpi="0" rotWithShape="0">
                  <a:blip r:embed="rId7"/>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943100" indent="-457200">
              <a:defRPr sz="2400">
                <a:solidFill>
                  <a:schemeClr val="tx1"/>
                </a:solidFill>
                <a:latin typeface="Arial" charset="0"/>
              </a:defRPr>
            </a:lvl2pPr>
            <a:lvl3pPr marL="2514600" indent="-457200">
              <a:defRPr sz="2400">
                <a:solidFill>
                  <a:schemeClr val="tx1"/>
                </a:solidFill>
                <a:latin typeface="Arial" charset="0"/>
              </a:defRPr>
            </a:lvl3pPr>
            <a:lvl4pPr marL="3086100" indent="-457200">
              <a:defRPr sz="2400">
                <a:solidFill>
                  <a:schemeClr val="tx1"/>
                </a:solidFill>
                <a:latin typeface="Arial" charset="0"/>
              </a:defRPr>
            </a:lvl4pPr>
            <a:lvl5pPr marL="3657600" indent="-457200">
              <a:defRPr sz="2400">
                <a:solidFill>
                  <a:schemeClr val="tx1"/>
                </a:solidFill>
                <a:latin typeface="Arial" charset="0"/>
              </a:defRPr>
            </a:lvl5pPr>
            <a:lvl6pPr marL="4114800" indent="-457200" fontAlgn="base">
              <a:spcBef>
                <a:spcPct val="0"/>
              </a:spcBef>
              <a:spcAft>
                <a:spcPct val="0"/>
              </a:spcAft>
              <a:defRPr sz="2400">
                <a:solidFill>
                  <a:schemeClr val="tx1"/>
                </a:solidFill>
                <a:latin typeface="Arial" charset="0"/>
              </a:defRPr>
            </a:lvl6pPr>
            <a:lvl7pPr marL="4572000" indent="-457200" fontAlgn="base">
              <a:spcBef>
                <a:spcPct val="0"/>
              </a:spcBef>
              <a:spcAft>
                <a:spcPct val="0"/>
              </a:spcAft>
              <a:defRPr sz="2400">
                <a:solidFill>
                  <a:schemeClr val="tx1"/>
                </a:solidFill>
                <a:latin typeface="Arial" charset="0"/>
              </a:defRPr>
            </a:lvl7pPr>
            <a:lvl8pPr marL="5029200" indent="-457200" fontAlgn="base">
              <a:spcBef>
                <a:spcPct val="0"/>
              </a:spcBef>
              <a:spcAft>
                <a:spcPct val="0"/>
              </a:spcAft>
              <a:defRPr sz="2400">
                <a:solidFill>
                  <a:schemeClr val="tx1"/>
                </a:solidFill>
                <a:latin typeface="Arial" charset="0"/>
              </a:defRPr>
            </a:lvl8pPr>
            <a:lvl9pPr marL="5486400" indent="-457200" fontAlgn="base">
              <a:spcBef>
                <a:spcPct val="0"/>
              </a:spcBef>
              <a:spcAft>
                <a:spcPct val="0"/>
              </a:spcAft>
              <a:defRPr sz="2400">
                <a:solidFill>
                  <a:schemeClr val="tx1"/>
                </a:solidFill>
                <a:latin typeface="Arial" charset="0"/>
              </a:defRPr>
            </a:lvl9pPr>
          </a:lstStyle>
          <a:p>
            <a:pPr>
              <a:lnSpc>
                <a:spcPct val="90000"/>
              </a:lnSpc>
            </a:pPr>
            <a:r>
              <a:rPr lang="en-US" sz="3000" b="0" baseline="0">
                <a:latin typeface="Times New Roman" pitchFamily="18" charset="0"/>
              </a:rPr>
              <a:t>been traveling</a:t>
            </a:r>
          </a:p>
        </p:txBody>
      </p:sp>
      <p:sp>
        <p:nvSpPr>
          <p:cNvPr id="3633162" name="Text Box 10" descr="Pink tissue paper"/>
          <p:cNvSpPr txBox="1">
            <a:spLocks noChangeArrowheads="1"/>
          </p:cNvSpPr>
          <p:nvPr/>
        </p:nvSpPr>
        <p:spPr bwMode="auto">
          <a:xfrm>
            <a:off x="647700" y="5105400"/>
            <a:ext cx="3681413" cy="539750"/>
          </a:xfrm>
          <a:prstGeom prst="rect">
            <a:avLst/>
          </a:prstGeom>
          <a:noFill/>
          <a:ln>
            <a:noFill/>
          </a:ln>
          <a:effectLst/>
          <a:extLst>
            <a:ext uri="{909E8E84-426E-40DD-AFC4-6F175D3DCCD1}">
              <a14:hiddenFill xmlns:a14="http://schemas.microsoft.com/office/drawing/2010/main">
                <a:blipFill dpi="0" rotWithShape="0">
                  <a:blip r:embed="rId7"/>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943100" indent="-457200">
              <a:defRPr sz="2400">
                <a:solidFill>
                  <a:schemeClr val="tx1"/>
                </a:solidFill>
                <a:latin typeface="Arial" charset="0"/>
              </a:defRPr>
            </a:lvl2pPr>
            <a:lvl3pPr marL="2514600" indent="-457200">
              <a:defRPr sz="2400">
                <a:solidFill>
                  <a:schemeClr val="tx1"/>
                </a:solidFill>
                <a:latin typeface="Arial" charset="0"/>
              </a:defRPr>
            </a:lvl3pPr>
            <a:lvl4pPr marL="3086100" indent="-457200">
              <a:defRPr sz="2400">
                <a:solidFill>
                  <a:schemeClr val="tx1"/>
                </a:solidFill>
                <a:latin typeface="Arial" charset="0"/>
              </a:defRPr>
            </a:lvl4pPr>
            <a:lvl5pPr marL="3657600" indent="-457200">
              <a:defRPr sz="2400">
                <a:solidFill>
                  <a:schemeClr val="tx1"/>
                </a:solidFill>
                <a:latin typeface="Arial" charset="0"/>
              </a:defRPr>
            </a:lvl5pPr>
            <a:lvl6pPr marL="4114800" indent="-457200" fontAlgn="base">
              <a:spcBef>
                <a:spcPct val="0"/>
              </a:spcBef>
              <a:spcAft>
                <a:spcPct val="0"/>
              </a:spcAft>
              <a:defRPr sz="2400">
                <a:solidFill>
                  <a:schemeClr val="tx1"/>
                </a:solidFill>
                <a:latin typeface="Arial" charset="0"/>
              </a:defRPr>
            </a:lvl6pPr>
            <a:lvl7pPr marL="4572000" indent="-457200" fontAlgn="base">
              <a:spcBef>
                <a:spcPct val="0"/>
              </a:spcBef>
              <a:spcAft>
                <a:spcPct val="0"/>
              </a:spcAft>
              <a:defRPr sz="2400">
                <a:solidFill>
                  <a:schemeClr val="tx1"/>
                </a:solidFill>
                <a:latin typeface="Arial" charset="0"/>
              </a:defRPr>
            </a:lvl7pPr>
            <a:lvl8pPr marL="5029200" indent="-457200" fontAlgn="base">
              <a:spcBef>
                <a:spcPct val="0"/>
              </a:spcBef>
              <a:spcAft>
                <a:spcPct val="0"/>
              </a:spcAft>
              <a:defRPr sz="2400">
                <a:solidFill>
                  <a:schemeClr val="tx1"/>
                </a:solidFill>
                <a:latin typeface="Arial" charset="0"/>
              </a:defRPr>
            </a:lvl8pPr>
            <a:lvl9pPr marL="5486400" indent="-457200" fontAlgn="base">
              <a:spcBef>
                <a:spcPct val="0"/>
              </a:spcBef>
              <a:spcAft>
                <a:spcPct val="0"/>
              </a:spcAft>
              <a:defRPr sz="2400">
                <a:solidFill>
                  <a:schemeClr val="tx1"/>
                </a:solidFill>
                <a:latin typeface="Arial" charset="0"/>
              </a:defRPr>
            </a:lvl9pPr>
          </a:lstStyle>
          <a:p>
            <a:pPr>
              <a:lnSpc>
                <a:spcPct val="90000"/>
              </a:lnSpc>
            </a:pPr>
            <a:r>
              <a:rPr lang="en-US" sz="3000" b="0" baseline="0">
                <a:latin typeface="Times New Roman" pitchFamily="18" charset="0"/>
              </a:rPr>
              <a:t>hours due south.</a:t>
            </a:r>
          </a:p>
        </p:txBody>
      </p:sp>
      <p:graphicFrame>
        <p:nvGraphicFramePr>
          <p:cNvPr id="3633163" name="Object 11" descr="Pink tissue paper"/>
          <p:cNvGraphicFramePr>
            <a:graphicFrameLocks noChangeAspect="1"/>
          </p:cNvGraphicFramePr>
          <p:nvPr/>
        </p:nvGraphicFramePr>
        <p:xfrm>
          <a:off x="3048000" y="4191000"/>
          <a:ext cx="1092200" cy="1003300"/>
        </p:xfrm>
        <a:graphic>
          <a:graphicData uri="http://schemas.openxmlformats.org/presentationml/2006/ole">
            <mc:AlternateContent xmlns:mc="http://schemas.openxmlformats.org/markup-compatibility/2006">
              <mc:Choice xmlns:v="urn:schemas-microsoft-com:vml" Requires="v">
                <p:oleObj spid="_x0000_s3633182" name="Equation" r:id="rId8" imgW="1091880" imgH="1002960" progId="Equation.DSMT4">
                  <p:embed/>
                </p:oleObj>
              </mc:Choice>
              <mc:Fallback>
                <p:oleObj name="Equation" r:id="rId8" imgW="1091880" imgH="1002960" progId="Equation.DSMT4">
                  <p:embed/>
                  <p:pic>
                    <p:nvPicPr>
                      <p:cNvPr id="0" name="Object 11" descr="Pink tissue pape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0" y="4191000"/>
                        <a:ext cx="1092200" cy="1003300"/>
                      </a:xfrm>
                      <a:prstGeom prst="rect">
                        <a:avLst/>
                      </a:prstGeom>
                      <a:noFill/>
                      <a:ln>
                        <a:noFill/>
                      </a:ln>
                      <a:effectLst/>
                      <a:extLst>
                        <a:ext uri="{909E8E84-426E-40DD-AFC4-6F175D3DCCD1}">
                          <a14:hiddenFill xmlns:a14="http://schemas.microsoft.com/office/drawing/2010/main">
                            <a:blipFill dpi="0" rotWithShape="0">
                              <a:blip r:embed="rId7"/>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33164" name="Text Box 12" descr="Pink tissue paper"/>
          <p:cNvSpPr txBox="1">
            <a:spLocks noChangeArrowheads="1"/>
          </p:cNvSpPr>
          <p:nvPr/>
        </p:nvSpPr>
        <p:spPr bwMode="auto">
          <a:xfrm>
            <a:off x="647700" y="5956300"/>
            <a:ext cx="8191500" cy="539750"/>
          </a:xfrm>
          <a:prstGeom prst="rect">
            <a:avLst/>
          </a:prstGeom>
          <a:noFill/>
          <a:ln>
            <a:noFill/>
          </a:ln>
          <a:effectLst/>
          <a:extLst>
            <a:ext uri="{909E8E84-426E-40DD-AFC4-6F175D3DCCD1}">
              <a14:hiddenFill xmlns:a14="http://schemas.microsoft.com/office/drawing/2010/main">
                <a:blipFill dpi="0" rotWithShape="0">
                  <a:blip r:embed="rId7"/>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943100" indent="-457200">
              <a:defRPr sz="2400">
                <a:solidFill>
                  <a:schemeClr val="tx1"/>
                </a:solidFill>
                <a:latin typeface="Arial" charset="0"/>
              </a:defRPr>
            </a:lvl2pPr>
            <a:lvl3pPr marL="2514600" indent="-457200">
              <a:defRPr sz="2400">
                <a:solidFill>
                  <a:schemeClr val="tx1"/>
                </a:solidFill>
                <a:latin typeface="Arial" charset="0"/>
              </a:defRPr>
            </a:lvl3pPr>
            <a:lvl4pPr marL="3086100" indent="-457200">
              <a:defRPr sz="2400">
                <a:solidFill>
                  <a:schemeClr val="tx1"/>
                </a:solidFill>
                <a:latin typeface="Arial" charset="0"/>
              </a:defRPr>
            </a:lvl4pPr>
            <a:lvl5pPr marL="3657600" indent="-457200">
              <a:defRPr sz="2400">
                <a:solidFill>
                  <a:schemeClr val="tx1"/>
                </a:solidFill>
                <a:latin typeface="Arial" charset="0"/>
              </a:defRPr>
            </a:lvl5pPr>
            <a:lvl6pPr marL="4114800" indent="-457200" fontAlgn="base">
              <a:spcBef>
                <a:spcPct val="0"/>
              </a:spcBef>
              <a:spcAft>
                <a:spcPct val="0"/>
              </a:spcAft>
              <a:defRPr sz="2400">
                <a:solidFill>
                  <a:schemeClr val="tx1"/>
                </a:solidFill>
                <a:latin typeface="Arial" charset="0"/>
              </a:defRPr>
            </a:lvl6pPr>
            <a:lvl7pPr marL="4572000" indent="-457200" fontAlgn="base">
              <a:spcBef>
                <a:spcPct val="0"/>
              </a:spcBef>
              <a:spcAft>
                <a:spcPct val="0"/>
              </a:spcAft>
              <a:defRPr sz="2400">
                <a:solidFill>
                  <a:schemeClr val="tx1"/>
                </a:solidFill>
                <a:latin typeface="Arial" charset="0"/>
              </a:defRPr>
            </a:lvl7pPr>
            <a:lvl8pPr marL="5029200" indent="-457200" fontAlgn="base">
              <a:spcBef>
                <a:spcPct val="0"/>
              </a:spcBef>
              <a:spcAft>
                <a:spcPct val="0"/>
              </a:spcAft>
              <a:defRPr sz="2400">
                <a:solidFill>
                  <a:schemeClr val="tx1"/>
                </a:solidFill>
                <a:latin typeface="Arial" charset="0"/>
              </a:defRPr>
            </a:lvl8pPr>
            <a:lvl9pPr marL="5486400" indent="-457200" fontAlgn="base">
              <a:spcBef>
                <a:spcPct val="0"/>
              </a:spcBef>
              <a:spcAft>
                <a:spcPct val="0"/>
              </a:spcAft>
              <a:defRPr sz="2400">
                <a:solidFill>
                  <a:schemeClr val="tx1"/>
                </a:solidFill>
                <a:latin typeface="Arial" charset="0"/>
              </a:defRPr>
            </a:lvl9pPr>
          </a:lstStyle>
          <a:p>
            <a:pPr>
              <a:lnSpc>
                <a:spcPct val="90000"/>
              </a:lnSpc>
            </a:pPr>
            <a:r>
              <a:rPr lang="en-US" sz="3000" b="0" baseline="0">
                <a:latin typeface="Times New Roman" pitchFamily="18" charset="0"/>
              </a:rPr>
              <a:t>The distance between the two planes is </a:t>
            </a:r>
            <a:r>
              <a:rPr lang="en-US" sz="3000" b="0" i="1" baseline="0">
                <a:latin typeface="Times New Roman" pitchFamily="18" charset="0"/>
              </a:rPr>
              <a:t>d</a:t>
            </a:r>
            <a:r>
              <a:rPr lang="en-US" sz="3000" b="0" baseline="0">
                <a:latin typeface="Times New Roman" pitchFamily="18" charset="0"/>
              </a:rPr>
              <a:t>.</a:t>
            </a:r>
          </a:p>
        </p:txBody>
      </p:sp>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Slide Number Placeholder 5"/>
          <p:cNvSpPr>
            <a:spLocks noGrp="1"/>
          </p:cNvSpPr>
          <p:nvPr>
            <p:ph type="sldNum" sz="quarter" idx="10"/>
          </p:nvPr>
        </p:nvSpPr>
        <p:spPr/>
        <p:txBody>
          <a:bodyPr/>
          <a:lstStyle/>
          <a:p>
            <a:fld id="{4025F124-8C36-4320-90C9-13AC7593EB21}" type="slidenum">
              <a:rPr lang="en-US"/>
              <a:pPr/>
              <a:t>16</a:t>
            </a:fld>
            <a:endParaRPr lang="en-CA"/>
          </a:p>
        </p:txBody>
      </p:sp>
      <p:sp>
        <p:nvSpPr>
          <p:cNvPr id="12" name="Footer Placeholder 6"/>
          <p:cNvSpPr>
            <a:spLocks noGrp="1"/>
          </p:cNvSpPr>
          <p:nvPr>
            <p:ph type="ftr" sz="quarter" idx="11"/>
          </p:nvPr>
        </p:nvSpPr>
        <p:spPr/>
        <p:txBody>
          <a:bodyPr/>
          <a:lstStyle/>
          <a:p>
            <a:r>
              <a:rPr lang="en-US"/>
              <a:t>© 2010 Pearson Education, Inc.  All rights reserved</a:t>
            </a:r>
          </a:p>
        </p:txBody>
      </p:sp>
      <p:pic>
        <p:nvPicPr>
          <p:cNvPr id="3635202" name="Picture 2" descr="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2819400"/>
            <a:ext cx="3238500" cy="3810000"/>
          </a:xfrm>
          <a:prstGeom prst="rect">
            <a:avLst/>
          </a:prstGeom>
          <a:noFill/>
          <a:extLst>
            <a:ext uri="{909E8E84-426E-40DD-AFC4-6F175D3DCCD1}">
              <a14:hiddenFill xmlns:a14="http://schemas.microsoft.com/office/drawing/2010/main">
                <a:solidFill>
                  <a:srgbClr val="FFFFFF"/>
                </a:solidFill>
              </a14:hiddenFill>
            </a:ext>
          </a:extLst>
        </p:spPr>
      </p:pic>
      <p:sp>
        <p:nvSpPr>
          <p:cNvPr id="3635203" name="Rectangle 3"/>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2</a:t>
            </a:r>
          </a:p>
        </p:txBody>
      </p:sp>
      <p:sp>
        <p:nvSpPr>
          <p:cNvPr id="3635204" name="Rectangle 4"/>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Using the Law of Cosines</a:t>
            </a:r>
          </a:p>
        </p:txBody>
      </p:sp>
      <p:graphicFrame>
        <p:nvGraphicFramePr>
          <p:cNvPr id="3635205" name="Object 5" descr="Pink tissue paper"/>
          <p:cNvGraphicFramePr>
            <a:graphicFrameLocks noChangeAspect="1"/>
          </p:cNvGraphicFramePr>
          <p:nvPr/>
        </p:nvGraphicFramePr>
        <p:xfrm>
          <a:off x="822325" y="1905000"/>
          <a:ext cx="7559675" cy="927100"/>
        </p:xfrm>
        <a:graphic>
          <a:graphicData uri="http://schemas.openxmlformats.org/presentationml/2006/ole">
            <mc:AlternateContent xmlns:mc="http://schemas.openxmlformats.org/markup-compatibility/2006">
              <mc:Choice xmlns:v="urn:schemas-microsoft-com:vml" Requires="v">
                <p:oleObj spid="_x0000_s3635235" name="Equation" r:id="rId5" imgW="7556400" imgH="927000" progId="Equation.DSMT4">
                  <p:embed/>
                </p:oleObj>
              </mc:Choice>
              <mc:Fallback>
                <p:oleObj name="Equation" r:id="rId5" imgW="7556400" imgH="927000" progId="Equation.DSMT4">
                  <p:embed/>
                  <p:pic>
                    <p:nvPicPr>
                      <p:cNvPr id="0" name="Object 5" descr="Pink tissue pap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2325" y="1905000"/>
                        <a:ext cx="7559675" cy="927100"/>
                      </a:xfrm>
                      <a:prstGeom prst="rect">
                        <a:avLst/>
                      </a:prstGeom>
                      <a:noFill/>
                      <a:ln>
                        <a:noFill/>
                      </a:ln>
                      <a:effectLst/>
                      <a:extLst>
                        <a:ext uri="{909E8E84-426E-40DD-AFC4-6F175D3DCCD1}">
                          <a14:hiddenFill xmlns:a14="http://schemas.microsoft.com/office/drawing/2010/main">
                            <a:blipFill dpi="0" rotWithShape="0">
                              <a:blip r:embed="rId7"/>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35206" name="Text Box 6" descr="Pink tissue paper"/>
          <p:cNvSpPr txBox="1">
            <a:spLocks noChangeArrowheads="1"/>
          </p:cNvSpPr>
          <p:nvPr/>
        </p:nvSpPr>
        <p:spPr bwMode="auto">
          <a:xfrm>
            <a:off x="609600" y="990600"/>
            <a:ext cx="4572000" cy="450850"/>
          </a:xfrm>
          <a:prstGeom prst="rect">
            <a:avLst/>
          </a:prstGeom>
          <a:noFill/>
          <a:ln>
            <a:noFill/>
          </a:ln>
          <a:effectLst/>
          <a:extLst>
            <a:ext uri="{909E8E84-426E-40DD-AFC4-6F175D3DCCD1}">
              <a14:hiddenFill xmlns:a14="http://schemas.microsoft.com/office/drawing/2010/main">
                <a:blipFill dpi="0" rotWithShape="0">
                  <a:blip r:embed="rId7"/>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 continued</a:t>
            </a:r>
          </a:p>
        </p:txBody>
      </p:sp>
      <p:sp>
        <p:nvSpPr>
          <p:cNvPr id="3635207" name="Text Box 7" descr="Pink tissue paper"/>
          <p:cNvSpPr txBox="1">
            <a:spLocks noChangeArrowheads="1"/>
          </p:cNvSpPr>
          <p:nvPr/>
        </p:nvSpPr>
        <p:spPr bwMode="auto">
          <a:xfrm>
            <a:off x="647700" y="1441450"/>
            <a:ext cx="8191500" cy="996950"/>
          </a:xfrm>
          <a:prstGeom prst="rect">
            <a:avLst/>
          </a:prstGeom>
          <a:noFill/>
          <a:ln>
            <a:noFill/>
          </a:ln>
          <a:effectLst/>
          <a:extLst>
            <a:ext uri="{909E8E84-426E-40DD-AFC4-6F175D3DCCD1}">
              <a14:hiddenFill xmlns:a14="http://schemas.microsoft.com/office/drawing/2010/main">
                <a:blipFill dpi="0" rotWithShape="0">
                  <a:blip r:embed="rId7"/>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943100" indent="-457200">
              <a:defRPr sz="2400">
                <a:solidFill>
                  <a:schemeClr val="tx1"/>
                </a:solidFill>
                <a:latin typeface="Arial" charset="0"/>
              </a:defRPr>
            </a:lvl2pPr>
            <a:lvl3pPr marL="2514600" indent="-457200">
              <a:defRPr sz="2400">
                <a:solidFill>
                  <a:schemeClr val="tx1"/>
                </a:solidFill>
                <a:latin typeface="Arial" charset="0"/>
              </a:defRPr>
            </a:lvl3pPr>
            <a:lvl4pPr marL="3086100" indent="-457200">
              <a:defRPr sz="2400">
                <a:solidFill>
                  <a:schemeClr val="tx1"/>
                </a:solidFill>
                <a:latin typeface="Arial" charset="0"/>
              </a:defRPr>
            </a:lvl4pPr>
            <a:lvl5pPr marL="3657600" indent="-457200">
              <a:defRPr sz="2400">
                <a:solidFill>
                  <a:schemeClr val="tx1"/>
                </a:solidFill>
                <a:latin typeface="Arial" charset="0"/>
              </a:defRPr>
            </a:lvl5pPr>
            <a:lvl6pPr marL="4114800" indent="-457200" fontAlgn="base">
              <a:spcBef>
                <a:spcPct val="0"/>
              </a:spcBef>
              <a:spcAft>
                <a:spcPct val="0"/>
              </a:spcAft>
              <a:defRPr sz="2400">
                <a:solidFill>
                  <a:schemeClr val="tx1"/>
                </a:solidFill>
                <a:latin typeface="Arial" charset="0"/>
              </a:defRPr>
            </a:lvl6pPr>
            <a:lvl7pPr marL="4572000" indent="-457200" fontAlgn="base">
              <a:spcBef>
                <a:spcPct val="0"/>
              </a:spcBef>
              <a:spcAft>
                <a:spcPct val="0"/>
              </a:spcAft>
              <a:defRPr sz="2400">
                <a:solidFill>
                  <a:schemeClr val="tx1"/>
                </a:solidFill>
                <a:latin typeface="Arial" charset="0"/>
              </a:defRPr>
            </a:lvl7pPr>
            <a:lvl8pPr marL="5029200" indent="-457200" fontAlgn="base">
              <a:spcBef>
                <a:spcPct val="0"/>
              </a:spcBef>
              <a:spcAft>
                <a:spcPct val="0"/>
              </a:spcAft>
              <a:defRPr sz="2400">
                <a:solidFill>
                  <a:schemeClr val="tx1"/>
                </a:solidFill>
                <a:latin typeface="Arial" charset="0"/>
              </a:defRPr>
            </a:lvl8pPr>
            <a:lvl9pPr marL="5486400" indent="-457200" fontAlgn="base">
              <a:spcBef>
                <a:spcPct val="0"/>
              </a:spcBef>
              <a:spcAft>
                <a:spcPct val="0"/>
              </a:spcAft>
              <a:defRPr sz="2400">
                <a:solidFill>
                  <a:schemeClr val="tx1"/>
                </a:solidFill>
                <a:latin typeface="Arial" charset="0"/>
              </a:defRPr>
            </a:lvl9pPr>
          </a:lstStyle>
          <a:p>
            <a:pPr>
              <a:lnSpc>
                <a:spcPct val="90000"/>
              </a:lnSpc>
            </a:pPr>
            <a:r>
              <a:rPr lang="en-US" sz="3000" b="0" baseline="0">
                <a:latin typeface="Times New Roman" pitchFamily="18" charset="0"/>
              </a:rPr>
              <a:t>Using the Law of Cosines in triangle </a:t>
            </a:r>
            <a:r>
              <a:rPr lang="en-US" sz="3000" b="0" i="1" baseline="0">
                <a:latin typeface="Times New Roman" pitchFamily="18" charset="0"/>
              </a:rPr>
              <a:t>FDB</a:t>
            </a:r>
            <a:r>
              <a:rPr lang="en-US" sz="3000" b="0" baseline="0">
                <a:latin typeface="Times New Roman" pitchFamily="18" charset="0"/>
              </a:rPr>
              <a:t>, we have</a:t>
            </a:r>
          </a:p>
        </p:txBody>
      </p:sp>
      <p:sp>
        <p:nvSpPr>
          <p:cNvPr id="3635208" name="Text Box 8" descr="Pink tissue paper"/>
          <p:cNvSpPr txBox="1">
            <a:spLocks noChangeArrowheads="1"/>
          </p:cNvSpPr>
          <p:nvPr/>
        </p:nvSpPr>
        <p:spPr bwMode="auto">
          <a:xfrm>
            <a:off x="647700" y="2971800"/>
            <a:ext cx="5219700" cy="596900"/>
          </a:xfrm>
          <a:prstGeom prst="rect">
            <a:avLst/>
          </a:prstGeom>
          <a:noFill/>
          <a:ln>
            <a:noFill/>
          </a:ln>
          <a:effectLst/>
          <a:extLst>
            <a:ext uri="{909E8E84-426E-40DD-AFC4-6F175D3DCCD1}">
              <a14:hiddenFill xmlns:a14="http://schemas.microsoft.com/office/drawing/2010/main">
                <a:blipFill dpi="0" rotWithShape="0">
                  <a:blip r:embed="rId7"/>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943100" indent="-457200">
              <a:defRPr sz="2400">
                <a:solidFill>
                  <a:schemeClr val="tx1"/>
                </a:solidFill>
                <a:latin typeface="Arial" charset="0"/>
              </a:defRPr>
            </a:lvl2pPr>
            <a:lvl3pPr marL="2514600" indent="-457200">
              <a:defRPr sz="2400">
                <a:solidFill>
                  <a:schemeClr val="tx1"/>
                </a:solidFill>
                <a:latin typeface="Arial" charset="0"/>
              </a:defRPr>
            </a:lvl3pPr>
            <a:lvl4pPr marL="3086100" indent="-457200">
              <a:defRPr sz="2400">
                <a:solidFill>
                  <a:schemeClr val="tx1"/>
                </a:solidFill>
                <a:latin typeface="Arial" charset="0"/>
              </a:defRPr>
            </a:lvl4pPr>
            <a:lvl5pPr marL="3657600" indent="-457200">
              <a:defRPr sz="2400">
                <a:solidFill>
                  <a:schemeClr val="tx1"/>
                </a:solidFill>
                <a:latin typeface="Arial" charset="0"/>
              </a:defRPr>
            </a:lvl5pPr>
            <a:lvl6pPr marL="4114800" indent="-457200" fontAlgn="base">
              <a:spcBef>
                <a:spcPct val="0"/>
              </a:spcBef>
              <a:spcAft>
                <a:spcPct val="0"/>
              </a:spcAft>
              <a:defRPr sz="2400">
                <a:solidFill>
                  <a:schemeClr val="tx1"/>
                </a:solidFill>
                <a:latin typeface="Arial" charset="0"/>
              </a:defRPr>
            </a:lvl6pPr>
            <a:lvl7pPr marL="4572000" indent="-457200" fontAlgn="base">
              <a:spcBef>
                <a:spcPct val="0"/>
              </a:spcBef>
              <a:spcAft>
                <a:spcPct val="0"/>
              </a:spcAft>
              <a:defRPr sz="2400">
                <a:solidFill>
                  <a:schemeClr val="tx1"/>
                </a:solidFill>
                <a:latin typeface="Arial" charset="0"/>
              </a:defRPr>
            </a:lvl7pPr>
            <a:lvl8pPr marL="5029200" indent="-457200" fontAlgn="base">
              <a:spcBef>
                <a:spcPct val="0"/>
              </a:spcBef>
              <a:spcAft>
                <a:spcPct val="0"/>
              </a:spcAft>
              <a:defRPr sz="2400">
                <a:solidFill>
                  <a:schemeClr val="tx1"/>
                </a:solidFill>
                <a:latin typeface="Arial" charset="0"/>
              </a:defRPr>
            </a:lvl8pPr>
            <a:lvl9pPr marL="5486400" indent="-457200" fontAlgn="base">
              <a:spcBef>
                <a:spcPct val="0"/>
              </a:spcBef>
              <a:spcAft>
                <a:spcPct val="0"/>
              </a:spcAft>
              <a:defRPr sz="2400">
                <a:solidFill>
                  <a:schemeClr val="tx1"/>
                </a:solidFill>
                <a:latin typeface="Arial" charset="0"/>
              </a:defRPr>
            </a:lvl9pPr>
          </a:lstStyle>
          <a:p>
            <a:pPr>
              <a:lnSpc>
                <a:spcPct val="90000"/>
              </a:lnSpc>
            </a:pPr>
            <a:r>
              <a:rPr lang="en-US" sz="3000" b="0" baseline="0">
                <a:latin typeface="Times New Roman" pitchFamily="18" charset="0"/>
              </a:rPr>
              <a:t>Substitute </a:t>
            </a:r>
            <a:r>
              <a:rPr lang="en-US" sz="3000" b="0" i="1" baseline="0">
                <a:latin typeface="Times New Roman" pitchFamily="18" charset="0"/>
              </a:rPr>
              <a:t>t</a:t>
            </a:r>
            <a:r>
              <a:rPr lang="en-US" sz="3000" b="0" baseline="0">
                <a:latin typeface="Times New Roman" pitchFamily="18" charset="0"/>
              </a:rPr>
              <a:t> = 3.</a:t>
            </a:r>
          </a:p>
        </p:txBody>
      </p:sp>
      <p:graphicFrame>
        <p:nvGraphicFramePr>
          <p:cNvPr id="3635209" name="Object 9" descr="Pink tissue paper"/>
          <p:cNvGraphicFramePr>
            <a:graphicFrameLocks noChangeAspect="1"/>
          </p:cNvGraphicFramePr>
          <p:nvPr/>
        </p:nvGraphicFramePr>
        <p:xfrm>
          <a:off x="1625600" y="3733800"/>
          <a:ext cx="3060700" cy="469900"/>
        </p:xfrm>
        <a:graphic>
          <a:graphicData uri="http://schemas.openxmlformats.org/presentationml/2006/ole">
            <mc:AlternateContent xmlns:mc="http://schemas.openxmlformats.org/markup-compatibility/2006">
              <mc:Choice xmlns:v="urn:schemas-microsoft-com:vml" Requires="v">
                <p:oleObj spid="_x0000_s3635236" name="Equation" r:id="rId8" imgW="3060360" imgH="469800" progId="Equation.DSMT4">
                  <p:embed/>
                </p:oleObj>
              </mc:Choice>
              <mc:Fallback>
                <p:oleObj name="Equation" r:id="rId8" imgW="3060360" imgH="469800" progId="Equation.DSMT4">
                  <p:embed/>
                  <p:pic>
                    <p:nvPicPr>
                      <p:cNvPr id="0" name="Object 9" descr="Pink tissue pape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25600" y="3733800"/>
                        <a:ext cx="3060700" cy="469900"/>
                      </a:xfrm>
                      <a:prstGeom prst="rect">
                        <a:avLst/>
                      </a:prstGeom>
                      <a:noFill/>
                      <a:ln>
                        <a:noFill/>
                      </a:ln>
                      <a:effectLst/>
                      <a:extLst>
                        <a:ext uri="{909E8E84-426E-40DD-AFC4-6F175D3DCCD1}">
                          <a14:hiddenFill xmlns:a14="http://schemas.microsoft.com/office/drawing/2010/main">
                            <a:blipFill dpi="0" rotWithShape="0">
                              <a:blip r:embed="rId7"/>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35210" name="Object 10" descr="Pink tissue paper"/>
          <p:cNvGraphicFramePr>
            <a:graphicFrameLocks noChangeAspect="1"/>
          </p:cNvGraphicFramePr>
          <p:nvPr/>
        </p:nvGraphicFramePr>
        <p:xfrm>
          <a:off x="1744663" y="4419600"/>
          <a:ext cx="2616200" cy="342900"/>
        </p:xfrm>
        <a:graphic>
          <a:graphicData uri="http://schemas.openxmlformats.org/presentationml/2006/ole">
            <mc:AlternateContent xmlns:mc="http://schemas.openxmlformats.org/markup-compatibility/2006">
              <mc:Choice xmlns:v="urn:schemas-microsoft-com:vml" Requires="v">
                <p:oleObj spid="_x0000_s3635237" name="Equation" r:id="rId10" imgW="2616120" imgH="342720" progId="Equation.DSMT4">
                  <p:embed/>
                </p:oleObj>
              </mc:Choice>
              <mc:Fallback>
                <p:oleObj name="Equation" r:id="rId10" imgW="2616120" imgH="342720" progId="Equation.DSMT4">
                  <p:embed/>
                  <p:pic>
                    <p:nvPicPr>
                      <p:cNvPr id="0" name="Object 10" descr="Pink tissue pape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44663" y="4419600"/>
                        <a:ext cx="2616200" cy="342900"/>
                      </a:xfrm>
                      <a:prstGeom prst="rect">
                        <a:avLst/>
                      </a:prstGeom>
                      <a:noFill/>
                      <a:ln>
                        <a:noFill/>
                      </a:ln>
                      <a:effectLst/>
                      <a:extLst>
                        <a:ext uri="{909E8E84-426E-40DD-AFC4-6F175D3DCCD1}">
                          <a14:hiddenFill xmlns:a14="http://schemas.microsoft.com/office/drawing/2010/main">
                            <a:blipFill dpi="0" rotWithShape="0">
                              <a:blip r:embed="rId7"/>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0"/>
          </p:nvPr>
        </p:nvSpPr>
        <p:spPr/>
        <p:txBody>
          <a:bodyPr/>
          <a:lstStyle/>
          <a:p>
            <a:fld id="{45C6836D-D9C4-46F3-A22C-5EAEF409E262}" type="slidenum">
              <a:rPr lang="en-US"/>
              <a:pPr/>
              <a:t>17</a:t>
            </a:fld>
            <a:endParaRPr lang="en-CA"/>
          </a:p>
        </p:txBody>
      </p:sp>
      <p:sp>
        <p:nvSpPr>
          <p:cNvPr id="8" name="Footer Placeholder 4"/>
          <p:cNvSpPr>
            <a:spLocks noGrp="1"/>
          </p:cNvSpPr>
          <p:nvPr>
            <p:ph type="ftr" sz="quarter" idx="11"/>
          </p:nvPr>
        </p:nvSpPr>
        <p:spPr/>
        <p:txBody>
          <a:bodyPr/>
          <a:lstStyle/>
          <a:p>
            <a:r>
              <a:rPr lang="en-US"/>
              <a:t>© 2010 Pearson Education, Inc.  All rights reserved</a:t>
            </a:r>
          </a:p>
        </p:txBody>
      </p:sp>
      <p:sp>
        <p:nvSpPr>
          <p:cNvPr id="3637250" name="Rectangle 2"/>
          <p:cNvSpPr>
            <a:spLocks noGrp="1" noChangeArrowheads="1"/>
          </p:cNvSpPr>
          <p:nvPr>
            <p:ph type="title"/>
          </p:nvPr>
        </p:nvSpPr>
        <p:spPr>
          <a:xfrm>
            <a:off x="609600" y="381000"/>
            <a:ext cx="8153400" cy="762000"/>
          </a:xfrm>
        </p:spPr>
        <p:txBody>
          <a:bodyPr anchor="ctr"/>
          <a:lstStyle/>
          <a:p>
            <a:pPr algn="ctr"/>
            <a:r>
              <a:rPr lang="en-US">
                <a:latin typeface="Arial Narrow" pitchFamily="34" charset="0"/>
              </a:rPr>
              <a:t>SOLVING SSS TRIANGLES</a:t>
            </a:r>
          </a:p>
        </p:txBody>
      </p:sp>
      <p:sp>
        <p:nvSpPr>
          <p:cNvPr id="3637252" name="Text Box 4" descr="Pink tissue paper"/>
          <p:cNvSpPr txBox="1">
            <a:spLocks noChangeArrowheads="1"/>
          </p:cNvSpPr>
          <p:nvPr/>
        </p:nvSpPr>
        <p:spPr bwMode="auto">
          <a:xfrm>
            <a:off x="647700" y="1752600"/>
            <a:ext cx="7696200" cy="11430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600200" indent="-1600200">
              <a:defRPr sz="2400">
                <a:solidFill>
                  <a:schemeClr val="tx1"/>
                </a:solidFill>
                <a:latin typeface="Arial" charset="0"/>
              </a:defRPr>
            </a:lvl1pPr>
            <a:lvl2pPr marL="2171700" indent="-457200">
              <a:defRPr sz="2400">
                <a:solidFill>
                  <a:schemeClr val="tx1"/>
                </a:solidFill>
                <a:latin typeface="Arial" charset="0"/>
              </a:defRPr>
            </a:lvl2pPr>
            <a:lvl3pPr marL="2743200" indent="-457200">
              <a:defRPr sz="2400">
                <a:solidFill>
                  <a:schemeClr val="tx1"/>
                </a:solidFill>
                <a:latin typeface="Arial" charset="0"/>
              </a:defRPr>
            </a:lvl3pPr>
            <a:lvl4pPr marL="3314700" indent="-457200">
              <a:defRPr sz="2400">
                <a:solidFill>
                  <a:schemeClr val="tx1"/>
                </a:solidFill>
                <a:latin typeface="Arial" charset="0"/>
              </a:defRPr>
            </a:lvl4pPr>
            <a:lvl5pPr marL="3886200" indent="-457200">
              <a:defRPr sz="2400">
                <a:solidFill>
                  <a:schemeClr val="tx1"/>
                </a:solidFill>
                <a:latin typeface="Arial" charset="0"/>
              </a:defRPr>
            </a:lvl5pPr>
            <a:lvl6pPr marL="4343400" indent="-457200" fontAlgn="base">
              <a:spcBef>
                <a:spcPct val="0"/>
              </a:spcBef>
              <a:spcAft>
                <a:spcPct val="0"/>
              </a:spcAft>
              <a:defRPr sz="2400">
                <a:solidFill>
                  <a:schemeClr val="tx1"/>
                </a:solidFill>
                <a:latin typeface="Arial" charset="0"/>
              </a:defRPr>
            </a:lvl6pPr>
            <a:lvl7pPr marL="4800600" indent="-457200" fontAlgn="base">
              <a:spcBef>
                <a:spcPct val="0"/>
              </a:spcBef>
              <a:spcAft>
                <a:spcPct val="0"/>
              </a:spcAft>
              <a:defRPr sz="2400">
                <a:solidFill>
                  <a:schemeClr val="tx1"/>
                </a:solidFill>
                <a:latin typeface="Arial" charset="0"/>
              </a:defRPr>
            </a:lvl7pPr>
            <a:lvl8pPr marL="5257800" indent="-457200" fontAlgn="base">
              <a:spcBef>
                <a:spcPct val="0"/>
              </a:spcBef>
              <a:spcAft>
                <a:spcPct val="0"/>
              </a:spcAft>
              <a:defRPr sz="2400">
                <a:solidFill>
                  <a:schemeClr val="tx1"/>
                </a:solidFill>
                <a:latin typeface="Arial" charset="0"/>
              </a:defRPr>
            </a:lvl8pPr>
            <a:lvl9pPr marL="5715000" indent="-457200" fontAlgn="base">
              <a:spcBef>
                <a:spcPct val="0"/>
              </a:spcBef>
              <a:spcAft>
                <a:spcPct val="0"/>
              </a:spcAft>
              <a:defRPr sz="2400">
                <a:solidFill>
                  <a:schemeClr val="tx1"/>
                </a:solidFill>
                <a:latin typeface="Arial" charset="0"/>
              </a:defRPr>
            </a:lvl9pPr>
          </a:lstStyle>
          <a:p>
            <a:pPr>
              <a:lnSpc>
                <a:spcPct val="90000"/>
              </a:lnSpc>
            </a:pPr>
            <a:r>
              <a:rPr lang="en-US" sz="3200" baseline="0" dirty="0">
                <a:latin typeface="Times New Roman" pitchFamily="18" charset="0"/>
              </a:rPr>
              <a:t>Step 1</a:t>
            </a:r>
            <a:r>
              <a:rPr lang="en-US" sz="3200" b="0" baseline="0" dirty="0">
                <a:latin typeface="Times New Roman" pitchFamily="18" charset="0"/>
              </a:rPr>
              <a:t>	Use the Law of Cosines to find the angle opposite the longest side.</a:t>
            </a:r>
          </a:p>
        </p:txBody>
      </p:sp>
      <p:sp>
        <p:nvSpPr>
          <p:cNvPr id="3637253" name="Text Box 5" descr="Pink tissue paper"/>
          <p:cNvSpPr txBox="1">
            <a:spLocks noChangeArrowheads="1"/>
          </p:cNvSpPr>
          <p:nvPr/>
        </p:nvSpPr>
        <p:spPr bwMode="auto">
          <a:xfrm>
            <a:off x="609600" y="3048000"/>
            <a:ext cx="7696200" cy="10668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600200" indent="-1600200">
              <a:defRPr sz="2400">
                <a:solidFill>
                  <a:schemeClr val="tx1"/>
                </a:solidFill>
                <a:latin typeface="Arial" charset="0"/>
              </a:defRPr>
            </a:lvl1pPr>
            <a:lvl2pPr marL="2171700" indent="-457200">
              <a:defRPr sz="2400">
                <a:solidFill>
                  <a:schemeClr val="tx1"/>
                </a:solidFill>
                <a:latin typeface="Arial" charset="0"/>
              </a:defRPr>
            </a:lvl2pPr>
            <a:lvl3pPr marL="2743200" indent="-457200">
              <a:defRPr sz="2400">
                <a:solidFill>
                  <a:schemeClr val="tx1"/>
                </a:solidFill>
                <a:latin typeface="Arial" charset="0"/>
              </a:defRPr>
            </a:lvl3pPr>
            <a:lvl4pPr marL="3314700" indent="-457200">
              <a:defRPr sz="2400">
                <a:solidFill>
                  <a:schemeClr val="tx1"/>
                </a:solidFill>
                <a:latin typeface="Arial" charset="0"/>
              </a:defRPr>
            </a:lvl4pPr>
            <a:lvl5pPr marL="3886200" indent="-457200">
              <a:defRPr sz="2400">
                <a:solidFill>
                  <a:schemeClr val="tx1"/>
                </a:solidFill>
                <a:latin typeface="Arial" charset="0"/>
              </a:defRPr>
            </a:lvl5pPr>
            <a:lvl6pPr marL="4343400" indent="-457200" fontAlgn="base">
              <a:spcBef>
                <a:spcPct val="0"/>
              </a:spcBef>
              <a:spcAft>
                <a:spcPct val="0"/>
              </a:spcAft>
              <a:defRPr sz="2400">
                <a:solidFill>
                  <a:schemeClr val="tx1"/>
                </a:solidFill>
                <a:latin typeface="Arial" charset="0"/>
              </a:defRPr>
            </a:lvl6pPr>
            <a:lvl7pPr marL="4800600" indent="-457200" fontAlgn="base">
              <a:spcBef>
                <a:spcPct val="0"/>
              </a:spcBef>
              <a:spcAft>
                <a:spcPct val="0"/>
              </a:spcAft>
              <a:defRPr sz="2400">
                <a:solidFill>
                  <a:schemeClr val="tx1"/>
                </a:solidFill>
                <a:latin typeface="Arial" charset="0"/>
              </a:defRPr>
            </a:lvl7pPr>
            <a:lvl8pPr marL="5257800" indent="-457200" fontAlgn="base">
              <a:spcBef>
                <a:spcPct val="0"/>
              </a:spcBef>
              <a:spcAft>
                <a:spcPct val="0"/>
              </a:spcAft>
              <a:defRPr sz="2400">
                <a:solidFill>
                  <a:schemeClr val="tx1"/>
                </a:solidFill>
                <a:latin typeface="Arial" charset="0"/>
              </a:defRPr>
            </a:lvl8pPr>
            <a:lvl9pPr marL="5715000" indent="-457200" fontAlgn="base">
              <a:spcBef>
                <a:spcPct val="0"/>
              </a:spcBef>
              <a:spcAft>
                <a:spcPct val="0"/>
              </a:spcAft>
              <a:defRPr sz="2400">
                <a:solidFill>
                  <a:schemeClr val="tx1"/>
                </a:solidFill>
                <a:latin typeface="Arial" charset="0"/>
              </a:defRPr>
            </a:lvl9pPr>
          </a:lstStyle>
          <a:p>
            <a:pPr>
              <a:lnSpc>
                <a:spcPct val="90000"/>
              </a:lnSpc>
            </a:pPr>
            <a:r>
              <a:rPr lang="en-US" sz="3200" baseline="0" dirty="0">
                <a:latin typeface="Times New Roman" pitchFamily="18" charset="0"/>
              </a:rPr>
              <a:t>Step 2</a:t>
            </a:r>
            <a:r>
              <a:rPr lang="en-US" sz="3200" b="0" baseline="0" dirty="0">
                <a:latin typeface="Times New Roman" pitchFamily="18" charset="0"/>
              </a:rPr>
              <a:t>	Use the Law of </a:t>
            </a:r>
            <a:r>
              <a:rPr lang="en-US" sz="3200" b="0" baseline="0" dirty="0" err="1">
                <a:latin typeface="Times New Roman" pitchFamily="18" charset="0"/>
              </a:rPr>
              <a:t>Sines</a:t>
            </a:r>
            <a:r>
              <a:rPr lang="en-US" sz="3200" b="0" baseline="0" dirty="0">
                <a:latin typeface="Times New Roman" pitchFamily="18" charset="0"/>
              </a:rPr>
              <a:t> to find either of the two remaining acute angles</a:t>
            </a:r>
            <a:r>
              <a:rPr lang="en-US" sz="3200" b="0" baseline="0" dirty="0" smtClean="0">
                <a:latin typeface="Times New Roman" pitchFamily="18" charset="0"/>
              </a:rPr>
              <a:t>. (Or use Law of Cosines on another.)</a:t>
            </a:r>
            <a:endParaRPr lang="en-US" sz="3200" b="0" baseline="0" dirty="0">
              <a:latin typeface="Times New Roman" pitchFamily="18" charset="0"/>
            </a:endParaRPr>
          </a:p>
        </p:txBody>
      </p:sp>
      <p:sp>
        <p:nvSpPr>
          <p:cNvPr id="3637254" name="Text Box 6" descr="Pink tissue paper"/>
          <p:cNvSpPr txBox="1">
            <a:spLocks noChangeArrowheads="1"/>
          </p:cNvSpPr>
          <p:nvPr/>
        </p:nvSpPr>
        <p:spPr bwMode="auto">
          <a:xfrm>
            <a:off x="609600" y="4648200"/>
            <a:ext cx="7696200" cy="9906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600200" indent="-1600200">
              <a:defRPr sz="2400">
                <a:solidFill>
                  <a:schemeClr val="tx1"/>
                </a:solidFill>
                <a:latin typeface="Arial" charset="0"/>
              </a:defRPr>
            </a:lvl1pPr>
            <a:lvl2pPr marL="2171700" indent="-457200">
              <a:defRPr sz="2400">
                <a:solidFill>
                  <a:schemeClr val="tx1"/>
                </a:solidFill>
                <a:latin typeface="Arial" charset="0"/>
              </a:defRPr>
            </a:lvl2pPr>
            <a:lvl3pPr marL="2743200" indent="-457200">
              <a:defRPr sz="2400">
                <a:solidFill>
                  <a:schemeClr val="tx1"/>
                </a:solidFill>
                <a:latin typeface="Arial" charset="0"/>
              </a:defRPr>
            </a:lvl3pPr>
            <a:lvl4pPr marL="3314700" indent="-457200">
              <a:defRPr sz="2400">
                <a:solidFill>
                  <a:schemeClr val="tx1"/>
                </a:solidFill>
                <a:latin typeface="Arial" charset="0"/>
              </a:defRPr>
            </a:lvl4pPr>
            <a:lvl5pPr marL="3886200" indent="-457200">
              <a:defRPr sz="2400">
                <a:solidFill>
                  <a:schemeClr val="tx1"/>
                </a:solidFill>
                <a:latin typeface="Arial" charset="0"/>
              </a:defRPr>
            </a:lvl5pPr>
            <a:lvl6pPr marL="4343400" indent="-457200" fontAlgn="base">
              <a:spcBef>
                <a:spcPct val="0"/>
              </a:spcBef>
              <a:spcAft>
                <a:spcPct val="0"/>
              </a:spcAft>
              <a:defRPr sz="2400">
                <a:solidFill>
                  <a:schemeClr val="tx1"/>
                </a:solidFill>
                <a:latin typeface="Arial" charset="0"/>
              </a:defRPr>
            </a:lvl6pPr>
            <a:lvl7pPr marL="4800600" indent="-457200" fontAlgn="base">
              <a:spcBef>
                <a:spcPct val="0"/>
              </a:spcBef>
              <a:spcAft>
                <a:spcPct val="0"/>
              </a:spcAft>
              <a:defRPr sz="2400">
                <a:solidFill>
                  <a:schemeClr val="tx1"/>
                </a:solidFill>
                <a:latin typeface="Arial" charset="0"/>
              </a:defRPr>
            </a:lvl7pPr>
            <a:lvl8pPr marL="5257800" indent="-457200" fontAlgn="base">
              <a:spcBef>
                <a:spcPct val="0"/>
              </a:spcBef>
              <a:spcAft>
                <a:spcPct val="0"/>
              </a:spcAft>
              <a:defRPr sz="2400">
                <a:solidFill>
                  <a:schemeClr val="tx1"/>
                </a:solidFill>
                <a:latin typeface="Arial" charset="0"/>
              </a:defRPr>
            </a:lvl8pPr>
            <a:lvl9pPr marL="5715000" indent="-457200" fontAlgn="base">
              <a:spcBef>
                <a:spcPct val="0"/>
              </a:spcBef>
              <a:spcAft>
                <a:spcPct val="0"/>
              </a:spcAft>
              <a:defRPr sz="2400">
                <a:solidFill>
                  <a:schemeClr val="tx1"/>
                </a:solidFill>
                <a:latin typeface="Arial" charset="0"/>
              </a:defRPr>
            </a:lvl9pPr>
          </a:lstStyle>
          <a:p>
            <a:pPr>
              <a:lnSpc>
                <a:spcPct val="90000"/>
              </a:lnSpc>
            </a:pPr>
            <a:r>
              <a:rPr lang="en-US" sz="3200" baseline="0" dirty="0">
                <a:latin typeface="Times New Roman" pitchFamily="18" charset="0"/>
              </a:rPr>
              <a:t>Step 3</a:t>
            </a:r>
            <a:r>
              <a:rPr lang="en-US" sz="3200" b="0" baseline="0" dirty="0">
                <a:latin typeface="Times New Roman" pitchFamily="18" charset="0"/>
              </a:rPr>
              <a:t>	Use the angle sum formula to find the third angle.</a:t>
            </a:r>
          </a:p>
        </p:txBody>
      </p:sp>
      <p:sp>
        <p:nvSpPr>
          <p:cNvPr id="3637255" name="Text Box 7" descr="Pink tissue paper"/>
          <p:cNvSpPr txBox="1">
            <a:spLocks noChangeArrowheads="1"/>
          </p:cNvSpPr>
          <p:nvPr/>
        </p:nvSpPr>
        <p:spPr bwMode="auto">
          <a:xfrm>
            <a:off x="609600" y="5981700"/>
            <a:ext cx="7696200" cy="6858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600200" indent="-1600200">
              <a:defRPr sz="2400">
                <a:solidFill>
                  <a:schemeClr val="tx1"/>
                </a:solidFill>
                <a:latin typeface="Arial" charset="0"/>
              </a:defRPr>
            </a:lvl1pPr>
            <a:lvl2pPr marL="2171700" indent="-457200">
              <a:defRPr sz="2400">
                <a:solidFill>
                  <a:schemeClr val="tx1"/>
                </a:solidFill>
                <a:latin typeface="Arial" charset="0"/>
              </a:defRPr>
            </a:lvl2pPr>
            <a:lvl3pPr marL="2743200" indent="-457200">
              <a:defRPr sz="2400">
                <a:solidFill>
                  <a:schemeClr val="tx1"/>
                </a:solidFill>
                <a:latin typeface="Arial" charset="0"/>
              </a:defRPr>
            </a:lvl3pPr>
            <a:lvl4pPr marL="3314700" indent="-457200">
              <a:defRPr sz="2400">
                <a:solidFill>
                  <a:schemeClr val="tx1"/>
                </a:solidFill>
                <a:latin typeface="Arial" charset="0"/>
              </a:defRPr>
            </a:lvl4pPr>
            <a:lvl5pPr marL="3886200" indent="-457200">
              <a:defRPr sz="2400">
                <a:solidFill>
                  <a:schemeClr val="tx1"/>
                </a:solidFill>
                <a:latin typeface="Arial" charset="0"/>
              </a:defRPr>
            </a:lvl5pPr>
            <a:lvl6pPr marL="4343400" indent="-457200" fontAlgn="base">
              <a:spcBef>
                <a:spcPct val="0"/>
              </a:spcBef>
              <a:spcAft>
                <a:spcPct val="0"/>
              </a:spcAft>
              <a:defRPr sz="2400">
                <a:solidFill>
                  <a:schemeClr val="tx1"/>
                </a:solidFill>
                <a:latin typeface="Arial" charset="0"/>
              </a:defRPr>
            </a:lvl6pPr>
            <a:lvl7pPr marL="4800600" indent="-457200" fontAlgn="base">
              <a:spcBef>
                <a:spcPct val="0"/>
              </a:spcBef>
              <a:spcAft>
                <a:spcPct val="0"/>
              </a:spcAft>
              <a:defRPr sz="2400">
                <a:solidFill>
                  <a:schemeClr val="tx1"/>
                </a:solidFill>
                <a:latin typeface="Arial" charset="0"/>
              </a:defRPr>
            </a:lvl7pPr>
            <a:lvl8pPr marL="5257800" indent="-457200" fontAlgn="base">
              <a:spcBef>
                <a:spcPct val="0"/>
              </a:spcBef>
              <a:spcAft>
                <a:spcPct val="0"/>
              </a:spcAft>
              <a:defRPr sz="2400">
                <a:solidFill>
                  <a:schemeClr val="tx1"/>
                </a:solidFill>
                <a:latin typeface="Arial" charset="0"/>
              </a:defRPr>
            </a:lvl8pPr>
            <a:lvl9pPr marL="5715000" indent="-457200" fontAlgn="base">
              <a:spcBef>
                <a:spcPct val="0"/>
              </a:spcBef>
              <a:spcAft>
                <a:spcPct val="0"/>
              </a:spcAft>
              <a:defRPr sz="2400">
                <a:solidFill>
                  <a:schemeClr val="tx1"/>
                </a:solidFill>
                <a:latin typeface="Arial" charset="0"/>
              </a:defRPr>
            </a:lvl9pPr>
          </a:lstStyle>
          <a:p>
            <a:pPr>
              <a:lnSpc>
                <a:spcPct val="90000"/>
              </a:lnSpc>
            </a:pPr>
            <a:r>
              <a:rPr lang="en-US" sz="3200" baseline="0" dirty="0">
                <a:latin typeface="Times New Roman" pitchFamily="18" charset="0"/>
              </a:rPr>
              <a:t>Step 4</a:t>
            </a:r>
            <a:r>
              <a:rPr lang="en-US" sz="3200" b="0" baseline="0" dirty="0">
                <a:latin typeface="Times New Roman" pitchFamily="18" charset="0"/>
              </a:rPr>
              <a:t>	Write the solution.</a:t>
            </a:r>
          </a:p>
        </p:txBody>
      </p:sp>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3113" y="537029"/>
            <a:ext cx="7962900" cy="4572000"/>
          </a:xfrm>
        </p:spPr>
        <p:txBody>
          <a:bodyPr/>
          <a:lstStyle/>
          <a:p>
            <a:r>
              <a:rPr lang="en-US" dirty="0" smtClean="0"/>
              <a:t>If you are provided with explicit measures for lengths and angles, then the problem is somewhat trivialized. You need only properly write down the desired form of the Law of Cosines and plug the numbers in. </a:t>
            </a:r>
          </a:p>
          <a:p>
            <a:r>
              <a:rPr lang="en-US" dirty="0" smtClean="0"/>
              <a:t>You must, of course, pay attention to detail and put things in their correct places.</a:t>
            </a:r>
          </a:p>
          <a:p>
            <a:r>
              <a:rPr lang="en-US" dirty="0" smtClean="0"/>
              <a:t>This is your applications chapter, so it’s reasonable to see some application problems everywhere (TII, </a:t>
            </a:r>
            <a:r>
              <a:rPr lang="en-US" dirty="0" err="1" smtClean="0"/>
              <a:t>etc</a:t>
            </a:r>
            <a:r>
              <a:rPr lang="en-US" dirty="0" smtClean="0"/>
              <a:t>).</a:t>
            </a:r>
          </a:p>
          <a:p>
            <a:r>
              <a:rPr lang="en-US" dirty="0" smtClean="0"/>
              <a:t>Remember that the Law of Cosines can be used for</a:t>
            </a:r>
            <a:br>
              <a:rPr lang="en-US" dirty="0" smtClean="0"/>
            </a:br>
            <a:r>
              <a:rPr lang="en-US" dirty="0" smtClean="0"/>
              <a:t>SAS and SSS situations.</a:t>
            </a:r>
            <a:br>
              <a:rPr lang="en-US" dirty="0" smtClean="0"/>
            </a:br>
            <a:endParaRPr lang="en-US" dirty="0"/>
          </a:p>
        </p:txBody>
      </p:sp>
      <p:sp>
        <p:nvSpPr>
          <p:cNvPr id="4" name="Slide Number Placeholder 3"/>
          <p:cNvSpPr>
            <a:spLocks noGrp="1"/>
          </p:cNvSpPr>
          <p:nvPr>
            <p:ph type="sldNum" sz="quarter" idx="10"/>
          </p:nvPr>
        </p:nvSpPr>
        <p:spPr/>
        <p:txBody>
          <a:bodyPr/>
          <a:lstStyle/>
          <a:p>
            <a:fld id="{ABA776BE-CD0A-424C-BBB8-8954F1E0F53C}" type="slidenum">
              <a:rPr lang="en-US" smtClean="0"/>
              <a:pPr/>
              <a:t>18</a:t>
            </a:fld>
            <a:endParaRPr lang="en-CA"/>
          </a:p>
        </p:txBody>
      </p:sp>
      <p:sp>
        <p:nvSpPr>
          <p:cNvPr id="5" name="Footer Placeholder 4"/>
          <p:cNvSpPr>
            <a:spLocks noGrp="1"/>
          </p:cNvSpPr>
          <p:nvPr>
            <p:ph type="ftr" sz="quarter" idx="11"/>
          </p:nvPr>
        </p:nvSpPr>
        <p:spPr/>
        <p:txBody>
          <a:bodyPr/>
          <a:lstStyle/>
          <a:p>
            <a:r>
              <a:rPr lang="en-US" smtClean="0"/>
              <a:t>© 2010 Pearson Education, Inc.  All rights reserved</a:t>
            </a:r>
            <a:endParaRPr lang="en-US"/>
          </a:p>
        </p:txBody>
      </p:sp>
    </p:spTree>
    <p:extLst>
      <p:ext uri="{BB962C8B-B14F-4D97-AF65-F5344CB8AC3E}">
        <p14:creationId xmlns:p14="http://schemas.microsoft.com/office/powerpoint/2010/main" val="3584858783"/>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0"/>
          </p:nvPr>
        </p:nvSpPr>
        <p:spPr/>
        <p:txBody>
          <a:bodyPr/>
          <a:lstStyle/>
          <a:p>
            <a:fld id="{3D436AE4-BFE6-4464-BACE-72675403FBD9}" type="slidenum">
              <a:rPr lang="en-US"/>
              <a:pPr/>
              <a:t>19</a:t>
            </a:fld>
            <a:endParaRPr lang="en-CA"/>
          </a:p>
        </p:txBody>
      </p:sp>
      <p:sp>
        <p:nvSpPr>
          <p:cNvPr id="12" name="Footer Placeholder 6"/>
          <p:cNvSpPr>
            <a:spLocks noGrp="1"/>
          </p:cNvSpPr>
          <p:nvPr>
            <p:ph type="ftr" sz="quarter" idx="11"/>
          </p:nvPr>
        </p:nvSpPr>
        <p:spPr/>
        <p:txBody>
          <a:bodyPr/>
          <a:lstStyle/>
          <a:p>
            <a:r>
              <a:rPr lang="en-US"/>
              <a:t>© 2010 Pearson Education, Inc.  All rights reserved</a:t>
            </a:r>
          </a:p>
        </p:txBody>
      </p:sp>
      <p:sp>
        <p:nvSpPr>
          <p:cNvPr id="3639298" name="Rectangle 2"/>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3</a:t>
            </a:r>
          </a:p>
        </p:txBody>
      </p:sp>
      <p:sp>
        <p:nvSpPr>
          <p:cNvPr id="3639299" name="Rectangle 3"/>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Solving the SSS Triangles</a:t>
            </a:r>
          </a:p>
        </p:txBody>
      </p:sp>
      <p:sp>
        <p:nvSpPr>
          <p:cNvPr id="3639300" name="Text Box 4" descr="Pink tissue paper"/>
          <p:cNvSpPr txBox="1">
            <a:spLocks noChangeArrowheads="1"/>
          </p:cNvSpPr>
          <p:nvPr/>
        </p:nvSpPr>
        <p:spPr bwMode="auto">
          <a:xfrm>
            <a:off x="647700" y="914400"/>
            <a:ext cx="8191500" cy="9906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Solve triangle </a:t>
            </a:r>
            <a:r>
              <a:rPr lang="en-US" sz="3200" b="0" i="1" baseline="0">
                <a:latin typeface="Times New Roman" pitchFamily="18" charset="0"/>
              </a:rPr>
              <a:t>ABC</a:t>
            </a:r>
            <a:r>
              <a:rPr lang="en-US" sz="3200" b="0" baseline="0">
                <a:latin typeface="Times New Roman" pitchFamily="18" charset="0"/>
              </a:rPr>
              <a:t> with </a:t>
            </a:r>
            <a:r>
              <a:rPr lang="en-US" sz="3200" b="0" i="1" baseline="0">
                <a:latin typeface="Times New Roman" pitchFamily="18" charset="0"/>
              </a:rPr>
              <a:t>a</a:t>
            </a:r>
            <a:r>
              <a:rPr lang="en-US" sz="3200" b="0" baseline="0">
                <a:latin typeface="Times New Roman" pitchFamily="18" charset="0"/>
              </a:rPr>
              <a:t> = 3.1, </a:t>
            </a:r>
            <a:r>
              <a:rPr lang="en-US" sz="3200" b="0" i="1" baseline="0">
                <a:latin typeface="Times New Roman" pitchFamily="18" charset="0"/>
              </a:rPr>
              <a:t>b</a:t>
            </a:r>
            <a:r>
              <a:rPr lang="en-US" sz="3200" b="0" baseline="0">
                <a:latin typeface="Times New Roman" pitchFamily="18" charset="0"/>
              </a:rPr>
              <a:t> = 5.4, and </a:t>
            </a:r>
          </a:p>
          <a:p>
            <a:pPr>
              <a:lnSpc>
                <a:spcPct val="90000"/>
              </a:lnSpc>
            </a:pPr>
            <a:r>
              <a:rPr lang="en-US" sz="3200" b="0" i="1" baseline="0">
                <a:latin typeface="Times New Roman" pitchFamily="18" charset="0"/>
              </a:rPr>
              <a:t>c</a:t>
            </a:r>
            <a:r>
              <a:rPr lang="en-US" sz="3200" b="0" baseline="0">
                <a:latin typeface="Times New Roman" pitchFamily="18" charset="0"/>
              </a:rPr>
              <a:t> = 7.2. Round answers to the nearest tenth. </a:t>
            </a:r>
          </a:p>
        </p:txBody>
      </p:sp>
      <p:grpSp>
        <p:nvGrpSpPr>
          <p:cNvPr id="3639301" name="Group 5"/>
          <p:cNvGrpSpPr>
            <a:grpSpLocks/>
          </p:cNvGrpSpPr>
          <p:nvPr/>
        </p:nvGrpSpPr>
        <p:grpSpPr bwMode="auto">
          <a:xfrm>
            <a:off x="609600" y="1981200"/>
            <a:ext cx="7886700" cy="984250"/>
            <a:chOff x="384" y="1440"/>
            <a:chExt cx="4968" cy="620"/>
          </a:xfrm>
        </p:grpSpPr>
        <p:sp>
          <p:nvSpPr>
            <p:cNvPr id="3639302" name="Text Box 6" descr="Pink tissue paper"/>
            <p:cNvSpPr txBox="1">
              <a:spLocks noChangeArrowheads="1"/>
            </p:cNvSpPr>
            <p:nvPr/>
          </p:nvSpPr>
          <p:spPr bwMode="auto">
            <a:xfrm>
              <a:off x="384" y="1440"/>
              <a:ext cx="960" cy="28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a:t>
              </a:r>
            </a:p>
          </p:txBody>
        </p:sp>
        <p:sp>
          <p:nvSpPr>
            <p:cNvPr id="3639303" name="Text Box 7" descr="Pink tissue paper"/>
            <p:cNvSpPr txBox="1">
              <a:spLocks noChangeArrowheads="1"/>
            </p:cNvSpPr>
            <p:nvPr/>
          </p:nvSpPr>
          <p:spPr bwMode="auto">
            <a:xfrm>
              <a:off x="408" y="1724"/>
              <a:ext cx="4944" cy="336"/>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262063" indent="-1262063">
                <a:defRPr sz="2400">
                  <a:solidFill>
                    <a:schemeClr val="tx1"/>
                  </a:solidFill>
                  <a:latin typeface="Arial" charset="0"/>
                </a:defRPr>
              </a:lvl1pPr>
              <a:lvl2pPr marL="1943100" indent="-457200">
                <a:defRPr sz="2400">
                  <a:solidFill>
                    <a:schemeClr val="tx1"/>
                  </a:solidFill>
                  <a:latin typeface="Arial" charset="0"/>
                </a:defRPr>
              </a:lvl2pPr>
              <a:lvl3pPr marL="2514600" indent="-457200">
                <a:defRPr sz="2400">
                  <a:solidFill>
                    <a:schemeClr val="tx1"/>
                  </a:solidFill>
                  <a:latin typeface="Arial" charset="0"/>
                </a:defRPr>
              </a:lvl3pPr>
              <a:lvl4pPr marL="3086100" indent="-457200">
                <a:defRPr sz="2400">
                  <a:solidFill>
                    <a:schemeClr val="tx1"/>
                  </a:solidFill>
                  <a:latin typeface="Arial" charset="0"/>
                </a:defRPr>
              </a:lvl4pPr>
              <a:lvl5pPr marL="3657600" indent="-457200">
                <a:defRPr sz="2400">
                  <a:solidFill>
                    <a:schemeClr val="tx1"/>
                  </a:solidFill>
                  <a:latin typeface="Arial" charset="0"/>
                </a:defRPr>
              </a:lvl5pPr>
              <a:lvl6pPr marL="4114800" indent="-457200" fontAlgn="base">
                <a:spcBef>
                  <a:spcPct val="0"/>
                </a:spcBef>
                <a:spcAft>
                  <a:spcPct val="0"/>
                </a:spcAft>
                <a:defRPr sz="2400">
                  <a:solidFill>
                    <a:schemeClr val="tx1"/>
                  </a:solidFill>
                  <a:latin typeface="Arial" charset="0"/>
                </a:defRPr>
              </a:lvl6pPr>
              <a:lvl7pPr marL="4572000" indent="-457200" fontAlgn="base">
                <a:spcBef>
                  <a:spcPct val="0"/>
                </a:spcBef>
                <a:spcAft>
                  <a:spcPct val="0"/>
                </a:spcAft>
                <a:defRPr sz="2400">
                  <a:solidFill>
                    <a:schemeClr val="tx1"/>
                  </a:solidFill>
                  <a:latin typeface="Arial" charset="0"/>
                </a:defRPr>
              </a:lvl7pPr>
              <a:lvl8pPr marL="5029200" indent="-457200" fontAlgn="base">
                <a:spcBef>
                  <a:spcPct val="0"/>
                </a:spcBef>
                <a:spcAft>
                  <a:spcPct val="0"/>
                </a:spcAft>
                <a:defRPr sz="2400">
                  <a:solidFill>
                    <a:schemeClr val="tx1"/>
                  </a:solidFill>
                  <a:latin typeface="Arial" charset="0"/>
                </a:defRPr>
              </a:lvl8pPr>
              <a:lvl9pPr marL="5486400" indent="-457200" fontAlgn="base">
                <a:spcBef>
                  <a:spcPct val="0"/>
                </a:spcBef>
                <a:spcAft>
                  <a:spcPct val="0"/>
                </a:spcAft>
                <a:defRPr sz="2400">
                  <a:solidFill>
                    <a:schemeClr val="tx1"/>
                  </a:solidFill>
                  <a:latin typeface="Arial" charset="0"/>
                </a:defRPr>
              </a:lvl9pPr>
            </a:lstStyle>
            <a:p>
              <a:pPr>
                <a:lnSpc>
                  <a:spcPct val="90000"/>
                </a:lnSpc>
              </a:pPr>
              <a:r>
                <a:rPr lang="en-US" sz="3200" baseline="0">
                  <a:latin typeface="Times New Roman" pitchFamily="18" charset="0"/>
                </a:rPr>
                <a:t>Step 1</a:t>
              </a:r>
              <a:r>
                <a:rPr lang="en-US" sz="3200" b="0" baseline="0">
                  <a:latin typeface="Times New Roman" pitchFamily="18" charset="0"/>
                </a:rPr>
                <a:t>	Because </a:t>
              </a:r>
              <a:r>
                <a:rPr lang="en-US" sz="3200" b="0" i="1" baseline="0">
                  <a:latin typeface="Times New Roman" pitchFamily="18" charset="0"/>
                </a:rPr>
                <a:t>c</a:t>
              </a:r>
              <a:r>
                <a:rPr lang="en-US" sz="3200" b="0" baseline="0">
                  <a:latin typeface="Times New Roman" pitchFamily="18" charset="0"/>
                </a:rPr>
                <a:t> is the longest side, find </a:t>
              </a:r>
              <a:r>
                <a:rPr lang="en-US" sz="3200" b="0" i="1" baseline="0">
                  <a:latin typeface="Times New Roman" pitchFamily="18" charset="0"/>
                </a:rPr>
                <a:t>C</a:t>
              </a:r>
              <a:r>
                <a:rPr lang="en-US" sz="3200" b="0" baseline="0">
                  <a:latin typeface="Times New Roman" pitchFamily="18" charset="0"/>
                </a:rPr>
                <a:t>. </a:t>
              </a:r>
            </a:p>
          </p:txBody>
        </p:sp>
      </p:grpSp>
      <p:graphicFrame>
        <p:nvGraphicFramePr>
          <p:cNvPr id="3639304" name="Object 8" descr="Pink tissue paper"/>
          <p:cNvGraphicFramePr>
            <a:graphicFrameLocks noChangeAspect="1"/>
          </p:cNvGraphicFramePr>
          <p:nvPr/>
        </p:nvGraphicFramePr>
        <p:xfrm>
          <a:off x="2133600" y="3003550"/>
          <a:ext cx="4699000" cy="1028700"/>
        </p:xfrm>
        <a:graphic>
          <a:graphicData uri="http://schemas.openxmlformats.org/presentationml/2006/ole">
            <mc:AlternateContent xmlns:mc="http://schemas.openxmlformats.org/markup-compatibility/2006">
              <mc:Choice xmlns:v="urn:schemas-microsoft-com:vml" Requires="v">
                <p:oleObj spid="_x0000_s3639338" name="Equation" r:id="rId5" imgW="4698720" imgH="1028520" progId="Equation.DSMT4">
                  <p:embed/>
                </p:oleObj>
              </mc:Choice>
              <mc:Fallback>
                <p:oleObj name="Equation" r:id="rId5" imgW="4698720" imgH="1028520" progId="Equation.DSMT4">
                  <p:embed/>
                  <p:pic>
                    <p:nvPicPr>
                      <p:cNvPr id="0" name="Object 8" descr="Pink tissue pap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3600" y="3003550"/>
                        <a:ext cx="4699000" cy="10287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39310" name="Object 14" descr="Pink tissue paper"/>
          <p:cNvGraphicFramePr>
            <a:graphicFrameLocks noChangeAspect="1"/>
          </p:cNvGraphicFramePr>
          <p:nvPr/>
        </p:nvGraphicFramePr>
        <p:xfrm>
          <a:off x="711200" y="4191000"/>
          <a:ext cx="8128000" cy="1168400"/>
        </p:xfrm>
        <a:graphic>
          <a:graphicData uri="http://schemas.openxmlformats.org/presentationml/2006/ole">
            <mc:AlternateContent xmlns:mc="http://schemas.openxmlformats.org/markup-compatibility/2006">
              <mc:Choice xmlns:v="urn:schemas-microsoft-com:vml" Requires="v">
                <p:oleObj spid="_x0000_s3639339" name="Equation" r:id="rId7" imgW="8127720" imgH="1168200" progId="Equation.DSMT4">
                  <p:embed/>
                </p:oleObj>
              </mc:Choice>
              <mc:Fallback>
                <p:oleObj name="Equation" r:id="rId7" imgW="8127720" imgH="1168200" progId="Equation.DSMT4">
                  <p:embed/>
                  <p:pic>
                    <p:nvPicPr>
                      <p:cNvPr id="0" name="Object 14" descr="Pink tissue pap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1200" y="4191000"/>
                        <a:ext cx="8128000" cy="11684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39313" name="Object 17" descr="Pink tissue paper"/>
          <p:cNvGraphicFramePr>
            <a:graphicFrameLocks noChangeAspect="1"/>
          </p:cNvGraphicFramePr>
          <p:nvPr/>
        </p:nvGraphicFramePr>
        <p:xfrm>
          <a:off x="2667000" y="5638800"/>
          <a:ext cx="3721100" cy="533400"/>
        </p:xfrm>
        <a:graphic>
          <a:graphicData uri="http://schemas.openxmlformats.org/presentationml/2006/ole">
            <mc:AlternateContent xmlns:mc="http://schemas.openxmlformats.org/markup-compatibility/2006">
              <mc:Choice xmlns:v="urn:schemas-microsoft-com:vml" Requires="v">
                <p:oleObj spid="_x0000_s3639340" name="Equation" r:id="rId9" imgW="3720960" imgH="533160" progId="Equation.DSMT4">
                  <p:embed/>
                </p:oleObj>
              </mc:Choice>
              <mc:Fallback>
                <p:oleObj name="Equation" r:id="rId9" imgW="3720960" imgH="533160" progId="Equation.DSMT4">
                  <p:embed/>
                  <p:pic>
                    <p:nvPicPr>
                      <p:cNvPr id="0" name="Object 17" descr="Pink tissue pape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67000" y="5638800"/>
                        <a:ext cx="3721100" cy="5334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0"/>
          </p:nvPr>
        </p:nvSpPr>
        <p:spPr/>
        <p:txBody>
          <a:bodyPr/>
          <a:lstStyle/>
          <a:p>
            <a:fld id="{E97522E8-CBF1-41CD-BF67-3BFC5F0959EE}" type="slidenum">
              <a:rPr lang="en-US"/>
              <a:pPr/>
              <a:t>20</a:t>
            </a:fld>
            <a:endParaRPr lang="en-CA"/>
          </a:p>
        </p:txBody>
      </p:sp>
      <p:sp>
        <p:nvSpPr>
          <p:cNvPr id="9" name="Footer Placeholder 6"/>
          <p:cNvSpPr>
            <a:spLocks noGrp="1"/>
          </p:cNvSpPr>
          <p:nvPr>
            <p:ph type="ftr" sz="quarter" idx="11"/>
          </p:nvPr>
        </p:nvSpPr>
        <p:spPr/>
        <p:txBody>
          <a:bodyPr/>
          <a:lstStyle/>
          <a:p>
            <a:r>
              <a:rPr lang="en-US"/>
              <a:t>© 2010 Pearson Education, Inc.  All rights reserved</a:t>
            </a:r>
          </a:p>
        </p:txBody>
      </p:sp>
      <p:sp>
        <p:nvSpPr>
          <p:cNvPr id="3641346" name="Text Box 2" descr="Pink tissue paper"/>
          <p:cNvSpPr txBox="1">
            <a:spLocks noChangeArrowheads="1"/>
          </p:cNvSpPr>
          <p:nvPr/>
        </p:nvSpPr>
        <p:spPr bwMode="auto">
          <a:xfrm>
            <a:off x="609600" y="914400"/>
            <a:ext cx="3276600" cy="4508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 continued</a:t>
            </a:r>
          </a:p>
        </p:txBody>
      </p:sp>
      <p:graphicFrame>
        <p:nvGraphicFramePr>
          <p:cNvPr id="3641347" name="Object 3" descr="Pink tissue paper"/>
          <p:cNvGraphicFramePr>
            <a:graphicFrameLocks noChangeAspect="1"/>
          </p:cNvGraphicFramePr>
          <p:nvPr/>
        </p:nvGraphicFramePr>
        <p:xfrm>
          <a:off x="2019300" y="2127250"/>
          <a:ext cx="2171700" cy="952500"/>
        </p:xfrm>
        <a:graphic>
          <a:graphicData uri="http://schemas.openxmlformats.org/presentationml/2006/ole">
            <mc:AlternateContent xmlns:mc="http://schemas.openxmlformats.org/markup-compatibility/2006">
              <mc:Choice xmlns:v="urn:schemas-microsoft-com:vml" Requires="v">
                <p:oleObj spid="_x0000_s3641371" name="Equation" r:id="rId5" imgW="2171520" imgH="952200" progId="Equation.DSMT4">
                  <p:embed/>
                </p:oleObj>
              </mc:Choice>
              <mc:Fallback>
                <p:oleObj name="Equation" r:id="rId5" imgW="2171520" imgH="952200" progId="Equation.DSMT4">
                  <p:embed/>
                  <p:pic>
                    <p:nvPicPr>
                      <p:cNvPr id="0" name="Object 3" descr="Pink tissue pap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9300" y="2127250"/>
                        <a:ext cx="2171700" cy="9525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41348" name="Rectangle 4"/>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3</a:t>
            </a:r>
          </a:p>
        </p:txBody>
      </p:sp>
      <p:sp>
        <p:nvSpPr>
          <p:cNvPr id="3641349" name="Rectangle 5"/>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Solving the SSS Triangles</a:t>
            </a:r>
          </a:p>
        </p:txBody>
      </p:sp>
      <p:sp>
        <p:nvSpPr>
          <p:cNvPr id="3641350" name="Text Box 6" descr="Pink tissue paper"/>
          <p:cNvSpPr txBox="1">
            <a:spLocks noChangeArrowheads="1"/>
          </p:cNvSpPr>
          <p:nvPr/>
        </p:nvSpPr>
        <p:spPr bwMode="auto">
          <a:xfrm>
            <a:off x="647700" y="1447800"/>
            <a:ext cx="8191500" cy="6858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143000" indent="-1143000">
              <a:defRPr sz="2400">
                <a:solidFill>
                  <a:schemeClr val="tx1"/>
                </a:solidFill>
                <a:latin typeface="Arial" charset="0"/>
              </a:defRPr>
            </a:lvl1pPr>
            <a:lvl2pPr marL="1943100" indent="-457200">
              <a:defRPr sz="2400">
                <a:solidFill>
                  <a:schemeClr val="tx1"/>
                </a:solidFill>
                <a:latin typeface="Arial" charset="0"/>
              </a:defRPr>
            </a:lvl2pPr>
            <a:lvl3pPr marL="2514600" indent="-457200">
              <a:defRPr sz="2400">
                <a:solidFill>
                  <a:schemeClr val="tx1"/>
                </a:solidFill>
                <a:latin typeface="Arial" charset="0"/>
              </a:defRPr>
            </a:lvl3pPr>
            <a:lvl4pPr marL="3086100" indent="-457200">
              <a:defRPr sz="2400">
                <a:solidFill>
                  <a:schemeClr val="tx1"/>
                </a:solidFill>
                <a:latin typeface="Arial" charset="0"/>
              </a:defRPr>
            </a:lvl4pPr>
            <a:lvl5pPr marL="3657600" indent="-457200">
              <a:defRPr sz="2400">
                <a:solidFill>
                  <a:schemeClr val="tx1"/>
                </a:solidFill>
                <a:latin typeface="Arial" charset="0"/>
              </a:defRPr>
            </a:lvl5pPr>
            <a:lvl6pPr marL="4114800" indent="-457200" fontAlgn="base">
              <a:spcBef>
                <a:spcPct val="0"/>
              </a:spcBef>
              <a:spcAft>
                <a:spcPct val="0"/>
              </a:spcAft>
              <a:defRPr sz="2400">
                <a:solidFill>
                  <a:schemeClr val="tx1"/>
                </a:solidFill>
                <a:latin typeface="Arial" charset="0"/>
              </a:defRPr>
            </a:lvl6pPr>
            <a:lvl7pPr marL="4572000" indent="-457200" fontAlgn="base">
              <a:spcBef>
                <a:spcPct val="0"/>
              </a:spcBef>
              <a:spcAft>
                <a:spcPct val="0"/>
              </a:spcAft>
              <a:defRPr sz="2400">
                <a:solidFill>
                  <a:schemeClr val="tx1"/>
                </a:solidFill>
                <a:latin typeface="Arial" charset="0"/>
              </a:defRPr>
            </a:lvl7pPr>
            <a:lvl8pPr marL="5029200" indent="-457200" fontAlgn="base">
              <a:spcBef>
                <a:spcPct val="0"/>
              </a:spcBef>
              <a:spcAft>
                <a:spcPct val="0"/>
              </a:spcAft>
              <a:defRPr sz="2400">
                <a:solidFill>
                  <a:schemeClr val="tx1"/>
                </a:solidFill>
                <a:latin typeface="Arial" charset="0"/>
              </a:defRPr>
            </a:lvl8pPr>
            <a:lvl9pPr marL="5486400" indent="-457200" fontAlgn="base">
              <a:spcBef>
                <a:spcPct val="0"/>
              </a:spcBef>
              <a:spcAft>
                <a:spcPct val="0"/>
              </a:spcAft>
              <a:defRPr sz="2400">
                <a:solidFill>
                  <a:schemeClr val="tx1"/>
                </a:solidFill>
                <a:latin typeface="Arial" charset="0"/>
              </a:defRPr>
            </a:lvl9pPr>
          </a:lstStyle>
          <a:p>
            <a:pPr>
              <a:lnSpc>
                <a:spcPct val="90000"/>
              </a:lnSpc>
            </a:pPr>
            <a:r>
              <a:rPr lang="en-US" sz="3200" baseline="0">
                <a:latin typeface="Times New Roman" pitchFamily="18" charset="0"/>
              </a:rPr>
              <a:t>Step 2</a:t>
            </a:r>
            <a:r>
              <a:rPr lang="en-US" sz="3200" b="0" baseline="0">
                <a:latin typeface="Times New Roman" pitchFamily="18" charset="0"/>
              </a:rPr>
              <a:t>	 Find angle </a:t>
            </a:r>
            <a:r>
              <a:rPr lang="en-US" sz="3200" b="0" i="1" baseline="0">
                <a:latin typeface="Times New Roman" pitchFamily="18" charset="0"/>
              </a:rPr>
              <a:t>B</a:t>
            </a:r>
            <a:r>
              <a:rPr lang="en-US" sz="3200" b="0" baseline="0">
                <a:latin typeface="Times New Roman" pitchFamily="18" charset="0"/>
              </a:rPr>
              <a:t>. </a:t>
            </a:r>
          </a:p>
        </p:txBody>
      </p:sp>
      <p:graphicFrame>
        <p:nvGraphicFramePr>
          <p:cNvPr id="3641351" name="Object 7" descr="Pink tissue paper"/>
          <p:cNvGraphicFramePr>
            <a:graphicFrameLocks noChangeAspect="1"/>
          </p:cNvGraphicFramePr>
          <p:nvPr/>
        </p:nvGraphicFramePr>
        <p:xfrm>
          <a:off x="2317750" y="3187700"/>
          <a:ext cx="5562600" cy="3365500"/>
        </p:xfrm>
        <a:graphic>
          <a:graphicData uri="http://schemas.openxmlformats.org/presentationml/2006/ole">
            <mc:AlternateContent xmlns:mc="http://schemas.openxmlformats.org/markup-compatibility/2006">
              <mc:Choice xmlns:v="urn:schemas-microsoft-com:vml" Requires="v">
                <p:oleObj spid="_x0000_s3641372" name="Equation" r:id="rId7" imgW="5562360" imgH="3365280" progId="Equation.DSMT4">
                  <p:embed/>
                </p:oleObj>
              </mc:Choice>
              <mc:Fallback>
                <p:oleObj name="Equation" r:id="rId7" imgW="5562360" imgH="3365280" progId="Equation.DSMT4">
                  <p:embed/>
                  <p:pic>
                    <p:nvPicPr>
                      <p:cNvPr id="0" name="Object 7" descr="Pink tissue pap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17750" y="3187700"/>
                        <a:ext cx="5562600" cy="33655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0"/>
          </p:nvPr>
        </p:nvSpPr>
        <p:spPr/>
        <p:txBody>
          <a:bodyPr/>
          <a:lstStyle/>
          <a:p>
            <a:fld id="{F9D804F2-6BBF-4A31-AB56-B53C6226E404}" type="slidenum">
              <a:rPr lang="en-US"/>
              <a:pPr/>
              <a:t>21</a:t>
            </a:fld>
            <a:endParaRPr lang="en-CA"/>
          </a:p>
        </p:txBody>
      </p:sp>
      <p:sp>
        <p:nvSpPr>
          <p:cNvPr id="9" name="Footer Placeholder 6"/>
          <p:cNvSpPr>
            <a:spLocks noGrp="1"/>
          </p:cNvSpPr>
          <p:nvPr>
            <p:ph type="ftr" sz="quarter" idx="11"/>
          </p:nvPr>
        </p:nvSpPr>
        <p:spPr/>
        <p:txBody>
          <a:bodyPr/>
          <a:lstStyle/>
          <a:p>
            <a:r>
              <a:rPr lang="en-US"/>
              <a:t>© 2010 Pearson Education, Inc.  All rights reserved</a:t>
            </a:r>
          </a:p>
        </p:txBody>
      </p:sp>
      <p:sp>
        <p:nvSpPr>
          <p:cNvPr id="3643394" name="Text Box 2" descr="Pink tissue paper"/>
          <p:cNvSpPr txBox="1">
            <a:spLocks noChangeArrowheads="1"/>
          </p:cNvSpPr>
          <p:nvPr/>
        </p:nvSpPr>
        <p:spPr bwMode="auto">
          <a:xfrm>
            <a:off x="609600" y="1149350"/>
            <a:ext cx="3276600" cy="45085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 continued</a:t>
            </a:r>
          </a:p>
        </p:txBody>
      </p:sp>
      <p:sp>
        <p:nvSpPr>
          <p:cNvPr id="3643396" name="Text Box 4" descr="Pink tissue paper"/>
          <p:cNvSpPr txBox="1">
            <a:spLocks noChangeArrowheads="1"/>
          </p:cNvSpPr>
          <p:nvPr/>
        </p:nvSpPr>
        <p:spPr bwMode="auto">
          <a:xfrm>
            <a:off x="647700" y="1981200"/>
            <a:ext cx="8191500" cy="6096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143000" indent="-1143000">
              <a:defRPr sz="2400">
                <a:solidFill>
                  <a:schemeClr val="tx1"/>
                </a:solidFill>
                <a:latin typeface="Arial" charset="0"/>
              </a:defRPr>
            </a:lvl1pPr>
            <a:lvl2pPr marL="1943100" indent="-457200">
              <a:defRPr sz="2400">
                <a:solidFill>
                  <a:schemeClr val="tx1"/>
                </a:solidFill>
                <a:latin typeface="Arial" charset="0"/>
              </a:defRPr>
            </a:lvl2pPr>
            <a:lvl3pPr marL="2514600" indent="-457200">
              <a:defRPr sz="2400">
                <a:solidFill>
                  <a:schemeClr val="tx1"/>
                </a:solidFill>
                <a:latin typeface="Arial" charset="0"/>
              </a:defRPr>
            </a:lvl3pPr>
            <a:lvl4pPr marL="3086100" indent="-457200">
              <a:defRPr sz="2400">
                <a:solidFill>
                  <a:schemeClr val="tx1"/>
                </a:solidFill>
                <a:latin typeface="Arial" charset="0"/>
              </a:defRPr>
            </a:lvl4pPr>
            <a:lvl5pPr marL="3657600" indent="-457200">
              <a:defRPr sz="2400">
                <a:solidFill>
                  <a:schemeClr val="tx1"/>
                </a:solidFill>
                <a:latin typeface="Arial" charset="0"/>
              </a:defRPr>
            </a:lvl5pPr>
            <a:lvl6pPr marL="4114800" indent="-457200" fontAlgn="base">
              <a:spcBef>
                <a:spcPct val="0"/>
              </a:spcBef>
              <a:spcAft>
                <a:spcPct val="0"/>
              </a:spcAft>
              <a:defRPr sz="2400">
                <a:solidFill>
                  <a:schemeClr val="tx1"/>
                </a:solidFill>
                <a:latin typeface="Arial" charset="0"/>
              </a:defRPr>
            </a:lvl6pPr>
            <a:lvl7pPr marL="4572000" indent="-457200" fontAlgn="base">
              <a:spcBef>
                <a:spcPct val="0"/>
              </a:spcBef>
              <a:spcAft>
                <a:spcPct val="0"/>
              </a:spcAft>
              <a:defRPr sz="2400">
                <a:solidFill>
                  <a:schemeClr val="tx1"/>
                </a:solidFill>
                <a:latin typeface="Arial" charset="0"/>
              </a:defRPr>
            </a:lvl7pPr>
            <a:lvl8pPr marL="5029200" indent="-457200" fontAlgn="base">
              <a:spcBef>
                <a:spcPct val="0"/>
              </a:spcBef>
              <a:spcAft>
                <a:spcPct val="0"/>
              </a:spcAft>
              <a:defRPr sz="2400">
                <a:solidFill>
                  <a:schemeClr val="tx1"/>
                </a:solidFill>
                <a:latin typeface="Arial" charset="0"/>
              </a:defRPr>
            </a:lvl8pPr>
            <a:lvl9pPr marL="5486400" indent="-457200" fontAlgn="base">
              <a:spcBef>
                <a:spcPct val="0"/>
              </a:spcBef>
              <a:spcAft>
                <a:spcPct val="0"/>
              </a:spcAft>
              <a:defRPr sz="2400">
                <a:solidFill>
                  <a:schemeClr val="tx1"/>
                </a:solidFill>
                <a:latin typeface="Arial" charset="0"/>
              </a:defRPr>
            </a:lvl9pPr>
          </a:lstStyle>
          <a:p>
            <a:pPr>
              <a:lnSpc>
                <a:spcPct val="90000"/>
              </a:lnSpc>
            </a:pPr>
            <a:r>
              <a:rPr lang="en-US" sz="3200" baseline="0">
                <a:latin typeface="Times New Roman" pitchFamily="18" charset="0"/>
              </a:rPr>
              <a:t>Step 3</a:t>
            </a:r>
            <a:r>
              <a:rPr lang="en-US" sz="3200" b="0" baseline="0">
                <a:latin typeface="Times New Roman" pitchFamily="18" charset="0"/>
              </a:rPr>
              <a:t>	 </a:t>
            </a:r>
            <a:r>
              <a:rPr lang="en-US" sz="3200" b="0" i="1" baseline="0">
                <a:latin typeface="Times New Roman" pitchFamily="18" charset="0"/>
              </a:rPr>
              <a:t>A</a:t>
            </a:r>
            <a:r>
              <a:rPr lang="en-US" sz="3200" b="0" baseline="0">
                <a:latin typeface="Times New Roman" pitchFamily="18" charset="0"/>
              </a:rPr>
              <a:t> </a:t>
            </a:r>
            <a:r>
              <a:rPr lang="en-US" sz="3200" b="0" baseline="0">
                <a:latin typeface="Times New Roman" pitchFamily="18" charset="0"/>
                <a:cs typeface="Times New Roman" pitchFamily="18" charset="0"/>
              </a:rPr>
              <a:t>≈ 180º − 43.7º − 113º = 23.3º</a:t>
            </a:r>
            <a:r>
              <a:rPr lang="en-US" sz="3200" b="0" baseline="0">
                <a:latin typeface="Times New Roman" pitchFamily="18" charset="0"/>
              </a:rPr>
              <a:t> </a:t>
            </a:r>
          </a:p>
        </p:txBody>
      </p:sp>
      <p:sp>
        <p:nvSpPr>
          <p:cNvPr id="3643399" name="Text Box 7" descr="Pink tissue paper"/>
          <p:cNvSpPr txBox="1">
            <a:spLocks noChangeArrowheads="1"/>
          </p:cNvSpPr>
          <p:nvPr/>
        </p:nvSpPr>
        <p:spPr bwMode="auto">
          <a:xfrm>
            <a:off x="609600" y="2971800"/>
            <a:ext cx="8191500" cy="6096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143000" indent="-1143000">
              <a:defRPr sz="2400">
                <a:solidFill>
                  <a:schemeClr val="tx1"/>
                </a:solidFill>
                <a:latin typeface="Arial" charset="0"/>
              </a:defRPr>
            </a:lvl1pPr>
            <a:lvl2pPr marL="1943100" indent="-457200">
              <a:defRPr sz="2400">
                <a:solidFill>
                  <a:schemeClr val="tx1"/>
                </a:solidFill>
                <a:latin typeface="Arial" charset="0"/>
              </a:defRPr>
            </a:lvl2pPr>
            <a:lvl3pPr marL="2514600" indent="-457200">
              <a:defRPr sz="2400">
                <a:solidFill>
                  <a:schemeClr val="tx1"/>
                </a:solidFill>
                <a:latin typeface="Arial" charset="0"/>
              </a:defRPr>
            </a:lvl3pPr>
            <a:lvl4pPr marL="3086100" indent="-457200">
              <a:defRPr sz="2400">
                <a:solidFill>
                  <a:schemeClr val="tx1"/>
                </a:solidFill>
                <a:latin typeface="Arial" charset="0"/>
              </a:defRPr>
            </a:lvl4pPr>
            <a:lvl5pPr marL="3657600" indent="-457200">
              <a:defRPr sz="2400">
                <a:solidFill>
                  <a:schemeClr val="tx1"/>
                </a:solidFill>
                <a:latin typeface="Arial" charset="0"/>
              </a:defRPr>
            </a:lvl5pPr>
            <a:lvl6pPr marL="4114800" indent="-457200" fontAlgn="base">
              <a:spcBef>
                <a:spcPct val="0"/>
              </a:spcBef>
              <a:spcAft>
                <a:spcPct val="0"/>
              </a:spcAft>
              <a:defRPr sz="2400">
                <a:solidFill>
                  <a:schemeClr val="tx1"/>
                </a:solidFill>
                <a:latin typeface="Arial" charset="0"/>
              </a:defRPr>
            </a:lvl6pPr>
            <a:lvl7pPr marL="4572000" indent="-457200" fontAlgn="base">
              <a:spcBef>
                <a:spcPct val="0"/>
              </a:spcBef>
              <a:spcAft>
                <a:spcPct val="0"/>
              </a:spcAft>
              <a:defRPr sz="2400">
                <a:solidFill>
                  <a:schemeClr val="tx1"/>
                </a:solidFill>
                <a:latin typeface="Arial" charset="0"/>
              </a:defRPr>
            </a:lvl7pPr>
            <a:lvl8pPr marL="5029200" indent="-457200" fontAlgn="base">
              <a:spcBef>
                <a:spcPct val="0"/>
              </a:spcBef>
              <a:spcAft>
                <a:spcPct val="0"/>
              </a:spcAft>
              <a:defRPr sz="2400">
                <a:solidFill>
                  <a:schemeClr val="tx1"/>
                </a:solidFill>
                <a:latin typeface="Arial" charset="0"/>
              </a:defRPr>
            </a:lvl8pPr>
            <a:lvl9pPr marL="5486400" indent="-457200" fontAlgn="base">
              <a:spcBef>
                <a:spcPct val="0"/>
              </a:spcBef>
              <a:spcAft>
                <a:spcPct val="0"/>
              </a:spcAft>
              <a:defRPr sz="2400">
                <a:solidFill>
                  <a:schemeClr val="tx1"/>
                </a:solidFill>
                <a:latin typeface="Arial" charset="0"/>
              </a:defRPr>
            </a:lvl9pPr>
          </a:lstStyle>
          <a:p>
            <a:pPr>
              <a:lnSpc>
                <a:spcPct val="90000"/>
              </a:lnSpc>
            </a:pPr>
            <a:r>
              <a:rPr lang="en-US" sz="3200" baseline="0">
                <a:latin typeface="Times New Roman" pitchFamily="18" charset="0"/>
              </a:rPr>
              <a:t>Step 4</a:t>
            </a:r>
            <a:r>
              <a:rPr lang="en-US" sz="3200" b="0" baseline="0">
                <a:latin typeface="Times New Roman" pitchFamily="18" charset="0"/>
              </a:rPr>
              <a:t>	 Write the solution.</a:t>
            </a:r>
          </a:p>
        </p:txBody>
      </p:sp>
      <p:sp>
        <p:nvSpPr>
          <p:cNvPr id="3643414" name="Rectangle 22"/>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3</a:t>
            </a:r>
          </a:p>
        </p:txBody>
      </p:sp>
      <p:sp>
        <p:nvSpPr>
          <p:cNvPr id="3643415" name="Rectangle 23"/>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Solving the SSS Triangles</a:t>
            </a:r>
          </a:p>
        </p:txBody>
      </p:sp>
      <p:pic>
        <p:nvPicPr>
          <p:cNvPr id="3643416" name="Picture 24" descr="Pink tissue pap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657600"/>
            <a:ext cx="4267200" cy="19050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63634E82-DC39-4A67-9D22-E9FB98CECE74}" type="slidenum">
              <a:rPr lang="en-US" smtClean="0"/>
              <a:pPr/>
              <a:t>22</a:t>
            </a:fld>
            <a:endParaRPr lang="en-CA"/>
          </a:p>
        </p:txBody>
      </p:sp>
      <p:sp>
        <p:nvSpPr>
          <p:cNvPr id="7" name="Footer Placeholder 6"/>
          <p:cNvSpPr>
            <a:spLocks noGrp="1"/>
          </p:cNvSpPr>
          <p:nvPr>
            <p:ph type="ftr" sz="quarter" idx="11"/>
          </p:nvPr>
        </p:nvSpPr>
        <p:spPr/>
        <p:txBody>
          <a:bodyPr/>
          <a:lstStyle/>
          <a:p>
            <a:r>
              <a:rPr lang="en-US" smtClean="0"/>
              <a:t>© 2010 Pearson Education, Inc.  All rights reserved</a:t>
            </a:r>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856" y="1014984"/>
            <a:ext cx="6876288" cy="4828032"/>
          </a:xfrm>
          <a:prstGeom prst="rect">
            <a:avLst/>
          </a:prstGeom>
        </p:spPr>
      </p:pic>
    </p:spTree>
    <p:extLst>
      <p:ext uri="{BB962C8B-B14F-4D97-AF65-F5344CB8AC3E}">
        <p14:creationId xmlns:p14="http://schemas.microsoft.com/office/powerpoint/2010/main" val="1200820925"/>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63634E82-DC39-4A67-9D22-E9FB98CECE74}" type="slidenum">
              <a:rPr lang="en-US" smtClean="0"/>
              <a:pPr/>
              <a:t>23</a:t>
            </a:fld>
            <a:endParaRPr lang="en-CA"/>
          </a:p>
        </p:txBody>
      </p:sp>
      <p:sp>
        <p:nvSpPr>
          <p:cNvPr id="7" name="Footer Placeholder 6"/>
          <p:cNvSpPr>
            <a:spLocks noGrp="1"/>
          </p:cNvSpPr>
          <p:nvPr>
            <p:ph type="ftr" sz="quarter" idx="11"/>
          </p:nvPr>
        </p:nvSpPr>
        <p:spPr/>
        <p:txBody>
          <a:bodyPr/>
          <a:lstStyle/>
          <a:p>
            <a:r>
              <a:rPr lang="en-US" smtClean="0"/>
              <a:t>© 2010 Pearson Education, Inc.  All rights reserved</a:t>
            </a:r>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7008" y="1161288"/>
            <a:ext cx="6729984" cy="4535424"/>
          </a:xfrm>
          <a:prstGeom prst="rect">
            <a:avLst/>
          </a:prstGeom>
        </p:spPr>
      </p:pic>
    </p:spTree>
    <p:extLst>
      <p:ext uri="{BB962C8B-B14F-4D97-AF65-F5344CB8AC3E}">
        <p14:creationId xmlns:p14="http://schemas.microsoft.com/office/powerpoint/2010/main" val="4092032763"/>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5"/>
          <p:cNvSpPr>
            <a:spLocks noGrp="1"/>
          </p:cNvSpPr>
          <p:nvPr>
            <p:ph type="sldNum" sz="quarter" idx="10"/>
          </p:nvPr>
        </p:nvSpPr>
        <p:spPr/>
        <p:txBody>
          <a:bodyPr/>
          <a:lstStyle/>
          <a:p>
            <a:fld id="{ADF9A8F4-B7E8-4AB9-94A1-2E7340423401}" type="slidenum">
              <a:rPr lang="en-US"/>
              <a:pPr/>
              <a:t>24</a:t>
            </a:fld>
            <a:endParaRPr lang="en-CA"/>
          </a:p>
        </p:txBody>
      </p:sp>
      <p:sp>
        <p:nvSpPr>
          <p:cNvPr id="14" name="Footer Placeholder 6"/>
          <p:cNvSpPr>
            <a:spLocks noGrp="1"/>
          </p:cNvSpPr>
          <p:nvPr>
            <p:ph type="ftr" sz="quarter" idx="11"/>
          </p:nvPr>
        </p:nvSpPr>
        <p:spPr/>
        <p:txBody>
          <a:bodyPr/>
          <a:lstStyle/>
          <a:p>
            <a:r>
              <a:rPr lang="en-US"/>
              <a:t>© 2010 Pearson Education, Inc.  All rights reserved</a:t>
            </a:r>
          </a:p>
        </p:txBody>
      </p:sp>
      <p:sp>
        <p:nvSpPr>
          <p:cNvPr id="3645442" name="Rectangle 2"/>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4</a:t>
            </a:r>
          </a:p>
        </p:txBody>
      </p:sp>
      <p:sp>
        <p:nvSpPr>
          <p:cNvPr id="3645443" name="Rectangle 3"/>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Solving an SSS Triangle</a:t>
            </a:r>
          </a:p>
        </p:txBody>
      </p:sp>
      <p:sp>
        <p:nvSpPr>
          <p:cNvPr id="3645444" name="Text Box 4" descr="Pink tissue paper"/>
          <p:cNvSpPr txBox="1">
            <a:spLocks noChangeArrowheads="1"/>
          </p:cNvSpPr>
          <p:nvPr/>
        </p:nvSpPr>
        <p:spPr bwMode="auto">
          <a:xfrm>
            <a:off x="647700" y="1066800"/>
            <a:ext cx="8002588" cy="9906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000" b="0" baseline="0">
                <a:latin typeface="Times New Roman" pitchFamily="18" charset="0"/>
              </a:rPr>
              <a:t>Solve triangle </a:t>
            </a:r>
            <a:r>
              <a:rPr lang="en-US" sz="3000" b="0" i="1" baseline="0">
                <a:latin typeface="Times New Roman" pitchFamily="18" charset="0"/>
              </a:rPr>
              <a:t>ABC</a:t>
            </a:r>
            <a:r>
              <a:rPr lang="en-US" sz="3000" b="0" baseline="0">
                <a:latin typeface="Times New Roman" pitchFamily="18" charset="0"/>
              </a:rPr>
              <a:t> with </a:t>
            </a:r>
            <a:r>
              <a:rPr lang="en-US" sz="3000" b="0" i="1" baseline="0">
                <a:latin typeface="Times New Roman" pitchFamily="18" charset="0"/>
              </a:rPr>
              <a:t>a</a:t>
            </a:r>
            <a:r>
              <a:rPr lang="en-US" sz="3000" b="0" baseline="0">
                <a:latin typeface="Times New Roman" pitchFamily="18" charset="0"/>
              </a:rPr>
              <a:t> = 2 m, </a:t>
            </a:r>
            <a:r>
              <a:rPr lang="en-US" sz="3000" b="0" i="1" baseline="0">
                <a:latin typeface="Times New Roman" pitchFamily="18" charset="0"/>
              </a:rPr>
              <a:t>b</a:t>
            </a:r>
            <a:r>
              <a:rPr lang="en-US" sz="3000" b="0" baseline="0">
                <a:latin typeface="Times New Roman" pitchFamily="18" charset="0"/>
              </a:rPr>
              <a:t> = 9 m, and </a:t>
            </a:r>
          </a:p>
          <a:p>
            <a:pPr>
              <a:lnSpc>
                <a:spcPct val="90000"/>
              </a:lnSpc>
            </a:pPr>
            <a:r>
              <a:rPr lang="en-US" sz="3000" b="0" i="1" baseline="0">
                <a:latin typeface="Times New Roman" pitchFamily="18" charset="0"/>
              </a:rPr>
              <a:t>c</a:t>
            </a:r>
            <a:r>
              <a:rPr lang="en-US" sz="3000" b="0" baseline="0">
                <a:latin typeface="Times New Roman" pitchFamily="18" charset="0"/>
              </a:rPr>
              <a:t> = 5 m. Round each answer to the nearest tenth.</a:t>
            </a:r>
            <a:r>
              <a:rPr lang="en-US" sz="3200" b="0" baseline="0">
                <a:latin typeface="Times New Roman" pitchFamily="18" charset="0"/>
              </a:rPr>
              <a:t> </a:t>
            </a:r>
          </a:p>
        </p:txBody>
      </p:sp>
      <p:grpSp>
        <p:nvGrpSpPr>
          <p:cNvPr id="3645445" name="Group 5"/>
          <p:cNvGrpSpPr>
            <a:grpSpLocks/>
          </p:cNvGrpSpPr>
          <p:nvPr/>
        </p:nvGrpSpPr>
        <p:grpSpPr bwMode="auto">
          <a:xfrm>
            <a:off x="609600" y="2133600"/>
            <a:ext cx="7886700" cy="984250"/>
            <a:chOff x="384" y="1440"/>
            <a:chExt cx="4968" cy="620"/>
          </a:xfrm>
        </p:grpSpPr>
        <p:sp>
          <p:nvSpPr>
            <p:cNvPr id="3645446" name="Text Box 6" descr="Pink tissue paper"/>
            <p:cNvSpPr txBox="1">
              <a:spLocks noChangeArrowheads="1"/>
            </p:cNvSpPr>
            <p:nvPr/>
          </p:nvSpPr>
          <p:spPr bwMode="auto">
            <a:xfrm>
              <a:off x="384" y="1440"/>
              <a:ext cx="960" cy="28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a:t>
              </a:r>
            </a:p>
          </p:txBody>
        </p:sp>
        <p:sp>
          <p:nvSpPr>
            <p:cNvPr id="3645447" name="Text Box 7" descr="Pink tissue paper"/>
            <p:cNvSpPr txBox="1">
              <a:spLocks noChangeArrowheads="1"/>
            </p:cNvSpPr>
            <p:nvPr/>
          </p:nvSpPr>
          <p:spPr bwMode="auto">
            <a:xfrm>
              <a:off x="408" y="1724"/>
              <a:ext cx="4944" cy="336"/>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143000" indent="-1143000">
                <a:defRPr sz="2400">
                  <a:solidFill>
                    <a:schemeClr val="tx1"/>
                  </a:solidFill>
                  <a:latin typeface="Arial" charset="0"/>
                </a:defRPr>
              </a:lvl1pPr>
              <a:lvl2pPr marL="1943100" indent="-457200">
                <a:defRPr sz="2400">
                  <a:solidFill>
                    <a:schemeClr val="tx1"/>
                  </a:solidFill>
                  <a:latin typeface="Arial" charset="0"/>
                </a:defRPr>
              </a:lvl2pPr>
              <a:lvl3pPr marL="2514600" indent="-457200">
                <a:defRPr sz="2400">
                  <a:solidFill>
                    <a:schemeClr val="tx1"/>
                  </a:solidFill>
                  <a:latin typeface="Arial" charset="0"/>
                </a:defRPr>
              </a:lvl3pPr>
              <a:lvl4pPr marL="3086100" indent="-457200">
                <a:defRPr sz="2400">
                  <a:solidFill>
                    <a:schemeClr val="tx1"/>
                  </a:solidFill>
                  <a:latin typeface="Arial" charset="0"/>
                </a:defRPr>
              </a:lvl4pPr>
              <a:lvl5pPr marL="3657600" indent="-457200">
                <a:defRPr sz="2400">
                  <a:solidFill>
                    <a:schemeClr val="tx1"/>
                  </a:solidFill>
                  <a:latin typeface="Arial" charset="0"/>
                </a:defRPr>
              </a:lvl5pPr>
              <a:lvl6pPr marL="4114800" indent="-457200" fontAlgn="base">
                <a:spcBef>
                  <a:spcPct val="0"/>
                </a:spcBef>
                <a:spcAft>
                  <a:spcPct val="0"/>
                </a:spcAft>
                <a:defRPr sz="2400">
                  <a:solidFill>
                    <a:schemeClr val="tx1"/>
                  </a:solidFill>
                  <a:latin typeface="Arial" charset="0"/>
                </a:defRPr>
              </a:lvl6pPr>
              <a:lvl7pPr marL="4572000" indent="-457200" fontAlgn="base">
                <a:spcBef>
                  <a:spcPct val="0"/>
                </a:spcBef>
                <a:spcAft>
                  <a:spcPct val="0"/>
                </a:spcAft>
                <a:defRPr sz="2400">
                  <a:solidFill>
                    <a:schemeClr val="tx1"/>
                  </a:solidFill>
                  <a:latin typeface="Arial" charset="0"/>
                </a:defRPr>
              </a:lvl7pPr>
              <a:lvl8pPr marL="5029200" indent="-457200" fontAlgn="base">
                <a:spcBef>
                  <a:spcPct val="0"/>
                </a:spcBef>
                <a:spcAft>
                  <a:spcPct val="0"/>
                </a:spcAft>
                <a:defRPr sz="2400">
                  <a:solidFill>
                    <a:schemeClr val="tx1"/>
                  </a:solidFill>
                  <a:latin typeface="Arial" charset="0"/>
                </a:defRPr>
              </a:lvl8pPr>
              <a:lvl9pPr marL="5486400" indent="-457200" fontAlgn="base">
                <a:spcBef>
                  <a:spcPct val="0"/>
                </a:spcBef>
                <a:spcAft>
                  <a:spcPct val="0"/>
                </a:spcAft>
                <a:defRPr sz="2400">
                  <a:solidFill>
                    <a:schemeClr val="tx1"/>
                  </a:solidFill>
                  <a:latin typeface="Arial" charset="0"/>
                </a:defRPr>
              </a:lvl9pPr>
            </a:lstStyle>
            <a:p>
              <a:pPr>
                <a:lnSpc>
                  <a:spcPct val="90000"/>
                </a:lnSpc>
              </a:pPr>
              <a:r>
                <a:rPr lang="en-US" sz="3000" baseline="0">
                  <a:latin typeface="Times New Roman" pitchFamily="18" charset="0"/>
                </a:rPr>
                <a:t>Step 1</a:t>
              </a:r>
              <a:r>
                <a:rPr lang="en-US" sz="3200" b="0" baseline="0">
                  <a:latin typeface="Times New Roman" pitchFamily="18" charset="0"/>
                </a:rPr>
                <a:t>	</a:t>
              </a:r>
              <a:r>
                <a:rPr lang="en-US" sz="3000" b="0" baseline="0">
                  <a:latin typeface="Times New Roman" pitchFamily="18" charset="0"/>
                </a:rPr>
                <a:t>Find </a:t>
              </a:r>
              <a:r>
                <a:rPr lang="en-US" sz="3000" b="0" i="1" baseline="0">
                  <a:latin typeface="Times New Roman" pitchFamily="18" charset="0"/>
                </a:rPr>
                <a:t>B</a:t>
              </a:r>
              <a:r>
                <a:rPr lang="en-US" sz="3000" b="0" baseline="0">
                  <a:latin typeface="Times New Roman" pitchFamily="18" charset="0"/>
                </a:rPr>
                <a:t>, the angle opposite the longest side.</a:t>
              </a:r>
              <a:r>
                <a:rPr lang="en-US" sz="3200" b="0" baseline="0">
                  <a:latin typeface="Times New Roman" pitchFamily="18" charset="0"/>
                </a:rPr>
                <a:t> </a:t>
              </a:r>
            </a:p>
          </p:txBody>
        </p:sp>
      </p:grpSp>
      <p:graphicFrame>
        <p:nvGraphicFramePr>
          <p:cNvPr id="3645448" name="Object 8" descr="Pink tissue paper"/>
          <p:cNvGraphicFramePr>
            <a:graphicFrameLocks noChangeAspect="1"/>
          </p:cNvGraphicFramePr>
          <p:nvPr/>
        </p:nvGraphicFramePr>
        <p:xfrm>
          <a:off x="2959100" y="3429000"/>
          <a:ext cx="3556000" cy="406400"/>
        </p:xfrm>
        <a:graphic>
          <a:graphicData uri="http://schemas.openxmlformats.org/presentationml/2006/ole">
            <mc:AlternateContent xmlns:mc="http://schemas.openxmlformats.org/markup-compatibility/2006">
              <mc:Choice xmlns:v="urn:schemas-microsoft-com:vml" Requires="v">
                <p:oleObj spid="_x0000_s3645485" name="Equation" r:id="rId5" imgW="3555720" imgH="406080" progId="Equation.DSMT4">
                  <p:embed/>
                </p:oleObj>
              </mc:Choice>
              <mc:Fallback>
                <p:oleObj name="Equation" r:id="rId5" imgW="3555720" imgH="406080" progId="Equation.DSMT4">
                  <p:embed/>
                  <p:pic>
                    <p:nvPicPr>
                      <p:cNvPr id="0" name="Object 8" descr="Pink tissue pap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59100" y="3429000"/>
                        <a:ext cx="3556000" cy="4064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45449" name="Object 9" descr="Pink tissue paper"/>
          <p:cNvGraphicFramePr>
            <a:graphicFrameLocks noChangeAspect="1"/>
          </p:cNvGraphicFramePr>
          <p:nvPr/>
        </p:nvGraphicFramePr>
        <p:xfrm>
          <a:off x="2520950" y="3886200"/>
          <a:ext cx="3009900" cy="939800"/>
        </p:xfrm>
        <a:graphic>
          <a:graphicData uri="http://schemas.openxmlformats.org/presentationml/2006/ole">
            <mc:AlternateContent xmlns:mc="http://schemas.openxmlformats.org/markup-compatibility/2006">
              <mc:Choice xmlns:v="urn:schemas-microsoft-com:vml" Requires="v">
                <p:oleObj spid="_x0000_s3645486" name="Equation" r:id="rId7" imgW="3009600" imgH="939600" progId="Equation.DSMT4">
                  <p:embed/>
                </p:oleObj>
              </mc:Choice>
              <mc:Fallback>
                <p:oleObj name="Equation" r:id="rId7" imgW="3009600" imgH="939600" progId="Equation.DSMT4">
                  <p:embed/>
                  <p:pic>
                    <p:nvPicPr>
                      <p:cNvPr id="0" name="Object 9" descr="Pink tissue pap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20950" y="3886200"/>
                        <a:ext cx="3009900" cy="9398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45450" name="Object 10" descr="Pink tissue paper"/>
          <p:cNvGraphicFramePr>
            <a:graphicFrameLocks noChangeAspect="1"/>
          </p:cNvGraphicFramePr>
          <p:nvPr/>
        </p:nvGraphicFramePr>
        <p:xfrm>
          <a:off x="5705475" y="3914775"/>
          <a:ext cx="2108200" cy="939800"/>
        </p:xfrm>
        <a:graphic>
          <a:graphicData uri="http://schemas.openxmlformats.org/presentationml/2006/ole">
            <mc:AlternateContent xmlns:mc="http://schemas.openxmlformats.org/markup-compatibility/2006">
              <mc:Choice xmlns:v="urn:schemas-microsoft-com:vml" Requires="v">
                <p:oleObj spid="_x0000_s3645487" name="Equation" r:id="rId9" imgW="2108160" imgH="939600" progId="Equation.DSMT4">
                  <p:embed/>
                </p:oleObj>
              </mc:Choice>
              <mc:Fallback>
                <p:oleObj name="Equation" r:id="rId9" imgW="2108160" imgH="939600" progId="Equation.DSMT4">
                  <p:embed/>
                  <p:pic>
                    <p:nvPicPr>
                      <p:cNvPr id="0" name="Object 10" descr="Pink tissue pape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05475" y="3914775"/>
                        <a:ext cx="2108200" cy="9398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45451" name="Object 11" descr="Pink tissue paper"/>
          <p:cNvGraphicFramePr>
            <a:graphicFrameLocks noChangeAspect="1"/>
          </p:cNvGraphicFramePr>
          <p:nvPr/>
        </p:nvGraphicFramePr>
        <p:xfrm>
          <a:off x="2514600" y="5029200"/>
          <a:ext cx="1905000" cy="330200"/>
        </p:xfrm>
        <a:graphic>
          <a:graphicData uri="http://schemas.openxmlformats.org/presentationml/2006/ole">
            <mc:AlternateContent xmlns:mc="http://schemas.openxmlformats.org/markup-compatibility/2006">
              <mc:Choice xmlns:v="urn:schemas-microsoft-com:vml" Requires="v">
                <p:oleObj spid="_x0000_s3645488" name="Equation" r:id="rId11" imgW="1904760" imgH="330120" progId="Equation.DSMT4">
                  <p:embed/>
                </p:oleObj>
              </mc:Choice>
              <mc:Fallback>
                <p:oleObj name="Equation" r:id="rId11" imgW="1904760" imgH="330120" progId="Equation.DSMT4">
                  <p:embed/>
                  <p:pic>
                    <p:nvPicPr>
                      <p:cNvPr id="0" name="Object 11" descr="Pink tissue pape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14600" y="5029200"/>
                        <a:ext cx="1905000" cy="3302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45452" name="Text Box 12" descr="Pink tissue paper"/>
          <p:cNvSpPr txBox="1">
            <a:spLocks noChangeArrowheads="1"/>
          </p:cNvSpPr>
          <p:nvPr/>
        </p:nvSpPr>
        <p:spPr bwMode="auto">
          <a:xfrm>
            <a:off x="609600" y="5562600"/>
            <a:ext cx="8002588" cy="9461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000" b="0" baseline="0">
                <a:latin typeface="Times New Roman" pitchFamily="18" charset="0"/>
              </a:rPr>
              <a:t>Range of the cosine function is [–1, 1]; there is no angle </a:t>
            </a:r>
            <a:r>
              <a:rPr lang="en-US" sz="3000" b="0" i="1" baseline="0">
                <a:latin typeface="Times New Roman" pitchFamily="18" charset="0"/>
              </a:rPr>
              <a:t>B </a:t>
            </a:r>
            <a:r>
              <a:rPr lang="en-US" sz="3000" b="0" baseline="0">
                <a:latin typeface="Times New Roman" pitchFamily="18" charset="0"/>
              </a:rPr>
              <a:t>with cos</a:t>
            </a:r>
            <a:r>
              <a:rPr lang="en-US" sz="3000" b="0" i="1" baseline="0">
                <a:latin typeface="Times New Roman" pitchFamily="18" charset="0"/>
              </a:rPr>
              <a:t> = </a:t>
            </a:r>
            <a:r>
              <a:rPr lang="en-US" sz="3000" b="0" baseline="0">
                <a:latin typeface="Times New Roman" pitchFamily="18" charset="0"/>
                <a:cs typeface="Times New Roman" pitchFamily="18" charset="0"/>
              </a:rPr>
              <a:t>−</a:t>
            </a:r>
            <a:r>
              <a:rPr lang="en-US" sz="3000" b="0" baseline="0">
                <a:latin typeface="Times New Roman" pitchFamily="18" charset="0"/>
              </a:rPr>
              <a:t>2.6</a:t>
            </a:r>
            <a:r>
              <a:rPr lang="en-US" sz="3000" b="0" i="1" baseline="0">
                <a:latin typeface="Times New Roman" pitchFamily="18" charset="0"/>
              </a:rPr>
              <a:t>;</a:t>
            </a:r>
            <a:r>
              <a:rPr lang="en-US" sz="3000" b="0" baseline="0">
                <a:latin typeface="Times New Roman" pitchFamily="18" charset="0"/>
              </a:rPr>
              <a:t> the triangle cannot exist.</a:t>
            </a:r>
          </a:p>
        </p:txBody>
      </p:sp>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63634E82-DC39-4A67-9D22-E9FB98CECE74}" type="slidenum">
              <a:rPr lang="en-US" smtClean="0"/>
              <a:pPr/>
              <a:t>25</a:t>
            </a:fld>
            <a:endParaRPr lang="en-CA"/>
          </a:p>
        </p:txBody>
      </p:sp>
      <p:sp>
        <p:nvSpPr>
          <p:cNvPr id="7" name="Footer Placeholder 6"/>
          <p:cNvSpPr>
            <a:spLocks noGrp="1"/>
          </p:cNvSpPr>
          <p:nvPr>
            <p:ph type="ftr" sz="quarter" idx="11"/>
          </p:nvPr>
        </p:nvSpPr>
        <p:spPr/>
        <p:txBody>
          <a:bodyPr/>
          <a:lstStyle/>
          <a:p>
            <a:r>
              <a:rPr lang="en-US" smtClean="0"/>
              <a:t>© 2010 Pearson Education, Inc.  All rights reserved</a:t>
            </a:r>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3312" y="1600200"/>
            <a:ext cx="6437376" cy="3657600"/>
          </a:xfrm>
          <a:prstGeom prst="rect">
            <a:avLst/>
          </a:prstGeom>
        </p:spPr>
      </p:pic>
    </p:spTree>
    <p:extLst>
      <p:ext uri="{BB962C8B-B14F-4D97-AF65-F5344CB8AC3E}">
        <p14:creationId xmlns:p14="http://schemas.microsoft.com/office/powerpoint/2010/main" val="4092032763"/>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a:spLocks noGrp="1"/>
          </p:cNvSpPr>
          <p:nvPr>
            <p:ph type="sldNum" sz="quarter" idx="10"/>
          </p:nvPr>
        </p:nvSpPr>
        <p:spPr/>
        <p:txBody>
          <a:bodyPr/>
          <a:lstStyle/>
          <a:p>
            <a:fld id="{6E91F8B2-C252-46BF-ACAA-CA3B0F386DED}" type="slidenum">
              <a:rPr lang="en-US"/>
              <a:pPr/>
              <a:t>26</a:t>
            </a:fld>
            <a:endParaRPr lang="en-CA"/>
          </a:p>
        </p:txBody>
      </p:sp>
      <p:sp>
        <p:nvSpPr>
          <p:cNvPr id="9" name="Footer Placeholder 4"/>
          <p:cNvSpPr>
            <a:spLocks noGrp="1"/>
          </p:cNvSpPr>
          <p:nvPr>
            <p:ph type="ftr" sz="quarter" idx="11"/>
          </p:nvPr>
        </p:nvSpPr>
        <p:spPr/>
        <p:txBody>
          <a:bodyPr/>
          <a:lstStyle/>
          <a:p>
            <a:r>
              <a:rPr lang="en-US"/>
              <a:t>© 2010 Pearson Education, Inc.  All rights reserved</a:t>
            </a:r>
          </a:p>
        </p:txBody>
      </p:sp>
      <p:sp>
        <p:nvSpPr>
          <p:cNvPr id="3647490" name="Rectangle 2"/>
          <p:cNvSpPr>
            <a:spLocks noGrp="1" noChangeArrowheads="1"/>
          </p:cNvSpPr>
          <p:nvPr>
            <p:ph type="title"/>
          </p:nvPr>
        </p:nvSpPr>
        <p:spPr>
          <a:xfrm>
            <a:off x="609600" y="381000"/>
            <a:ext cx="8153400" cy="1219200"/>
          </a:xfrm>
        </p:spPr>
        <p:txBody>
          <a:bodyPr anchor="ctr"/>
          <a:lstStyle/>
          <a:p>
            <a:pPr algn="ctr"/>
            <a:r>
              <a:rPr lang="en-US">
                <a:latin typeface="Arial Narrow" pitchFamily="34" charset="0"/>
              </a:rPr>
              <a:t>HERON’S FORMULA FOR SSS TRIANGLES</a:t>
            </a:r>
          </a:p>
        </p:txBody>
      </p:sp>
      <p:sp>
        <p:nvSpPr>
          <p:cNvPr id="3647492" name="Text Box 4" descr="Pink tissue paper"/>
          <p:cNvSpPr txBox="1">
            <a:spLocks noChangeArrowheads="1"/>
          </p:cNvSpPr>
          <p:nvPr/>
        </p:nvSpPr>
        <p:spPr bwMode="auto">
          <a:xfrm>
            <a:off x="609600" y="1981200"/>
            <a:ext cx="7696200" cy="9906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The area </a:t>
            </a:r>
            <a:r>
              <a:rPr lang="en-US" sz="3200" b="0" i="1" baseline="0">
                <a:latin typeface="Times New Roman" pitchFamily="18" charset="0"/>
              </a:rPr>
              <a:t>K</a:t>
            </a:r>
            <a:r>
              <a:rPr lang="en-US" sz="3200" b="0" baseline="0">
                <a:latin typeface="Times New Roman" pitchFamily="18" charset="0"/>
              </a:rPr>
              <a:t> of a triangle with sides of lengths </a:t>
            </a:r>
            <a:r>
              <a:rPr lang="en-US" sz="3200" b="0" i="1" baseline="0">
                <a:latin typeface="Times New Roman" pitchFamily="18" charset="0"/>
              </a:rPr>
              <a:t>a</a:t>
            </a:r>
            <a:r>
              <a:rPr lang="en-US" sz="3200" b="0" baseline="0">
                <a:latin typeface="Times New Roman" pitchFamily="18" charset="0"/>
              </a:rPr>
              <a:t>, </a:t>
            </a:r>
            <a:r>
              <a:rPr lang="en-US" sz="3200" b="0" i="1" baseline="0">
                <a:latin typeface="Times New Roman" pitchFamily="18" charset="0"/>
              </a:rPr>
              <a:t>b</a:t>
            </a:r>
            <a:r>
              <a:rPr lang="en-US" sz="3200" b="0" baseline="0">
                <a:latin typeface="Times New Roman" pitchFamily="18" charset="0"/>
              </a:rPr>
              <a:t>, and </a:t>
            </a:r>
            <a:r>
              <a:rPr lang="en-US" sz="3200" b="0" i="1" baseline="0">
                <a:latin typeface="Times New Roman" pitchFamily="18" charset="0"/>
              </a:rPr>
              <a:t>c</a:t>
            </a:r>
            <a:r>
              <a:rPr lang="en-US" sz="3200" b="0" baseline="0">
                <a:latin typeface="Times New Roman" pitchFamily="18" charset="0"/>
              </a:rPr>
              <a:t> is given by</a:t>
            </a:r>
          </a:p>
        </p:txBody>
      </p:sp>
      <p:sp>
        <p:nvSpPr>
          <p:cNvPr id="3647493" name="Text Box 5" descr="Pink tissue paper"/>
          <p:cNvSpPr txBox="1">
            <a:spLocks noChangeArrowheads="1"/>
          </p:cNvSpPr>
          <p:nvPr/>
        </p:nvSpPr>
        <p:spPr bwMode="auto">
          <a:xfrm>
            <a:off x="762000" y="4775200"/>
            <a:ext cx="1295400" cy="5715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where</a:t>
            </a:r>
          </a:p>
        </p:txBody>
      </p:sp>
      <p:sp>
        <p:nvSpPr>
          <p:cNvPr id="3647494" name="Text Box 6" descr="Pink tissue paper"/>
          <p:cNvSpPr txBox="1">
            <a:spLocks noChangeArrowheads="1"/>
          </p:cNvSpPr>
          <p:nvPr/>
        </p:nvSpPr>
        <p:spPr bwMode="auto">
          <a:xfrm>
            <a:off x="4648200" y="4775200"/>
            <a:ext cx="3886200" cy="5715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is the </a:t>
            </a:r>
            <a:r>
              <a:rPr lang="en-US" sz="3200" baseline="0">
                <a:latin typeface="Times New Roman" pitchFamily="18" charset="0"/>
              </a:rPr>
              <a:t>semiperimeter</a:t>
            </a:r>
            <a:r>
              <a:rPr lang="en-US" sz="3200" b="0" baseline="0">
                <a:latin typeface="Times New Roman" pitchFamily="18" charset="0"/>
              </a:rPr>
              <a:t>.</a:t>
            </a:r>
          </a:p>
        </p:txBody>
      </p:sp>
      <p:graphicFrame>
        <p:nvGraphicFramePr>
          <p:cNvPr id="3647495" name="Object 7" descr="Pink tissue paper"/>
          <p:cNvGraphicFramePr>
            <a:graphicFrameLocks noChangeAspect="1"/>
          </p:cNvGraphicFramePr>
          <p:nvPr/>
        </p:nvGraphicFramePr>
        <p:xfrm>
          <a:off x="2260600" y="3492500"/>
          <a:ext cx="4749800" cy="635000"/>
        </p:xfrm>
        <a:graphic>
          <a:graphicData uri="http://schemas.openxmlformats.org/presentationml/2006/ole">
            <mc:AlternateContent xmlns:mc="http://schemas.openxmlformats.org/markup-compatibility/2006">
              <mc:Choice xmlns:v="urn:schemas-microsoft-com:vml" Requires="v">
                <p:oleObj spid="_x0000_s3647513" name="Equation" r:id="rId5" imgW="4749800" imgH="635000" progId="Equation.DSMT4">
                  <p:embed/>
                </p:oleObj>
              </mc:Choice>
              <mc:Fallback>
                <p:oleObj name="Equation" r:id="rId5" imgW="4749800" imgH="635000" progId="Equation.DSMT4">
                  <p:embed/>
                  <p:pic>
                    <p:nvPicPr>
                      <p:cNvPr id="0" name="Object 7" descr="Pink tissue pap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0600" y="3492500"/>
                        <a:ext cx="4749800" cy="6350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47496" name="Object 8" descr="Pink tissue paper"/>
          <p:cNvGraphicFramePr>
            <a:graphicFrameLocks noChangeAspect="1"/>
          </p:cNvGraphicFramePr>
          <p:nvPr/>
        </p:nvGraphicFramePr>
        <p:xfrm>
          <a:off x="2006600" y="4546600"/>
          <a:ext cx="2578100" cy="939800"/>
        </p:xfrm>
        <a:graphic>
          <a:graphicData uri="http://schemas.openxmlformats.org/presentationml/2006/ole">
            <mc:AlternateContent xmlns:mc="http://schemas.openxmlformats.org/markup-compatibility/2006">
              <mc:Choice xmlns:v="urn:schemas-microsoft-com:vml" Requires="v">
                <p:oleObj spid="_x0000_s3647514" name="Equation" r:id="rId7" imgW="2578100" imgH="939800" progId="Equation.DSMT4">
                  <p:embed/>
                </p:oleObj>
              </mc:Choice>
              <mc:Fallback>
                <p:oleObj name="Equation" r:id="rId7" imgW="2578100" imgH="939800" progId="Equation.DSMT4">
                  <p:embed/>
                  <p:pic>
                    <p:nvPicPr>
                      <p:cNvPr id="0" name="Object 8" descr="Pink tissue pap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06600" y="4546600"/>
                        <a:ext cx="2578100" cy="9398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0"/>
          </p:nvPr>
        </p:nvSpPr>
        <p:spPr/>
        <p:txBody>
          <a:bodyPr/>
          <a:lstStyle/>
          <a:p>
            <a:fld id="{735BADE5-EF72-4F4E-9F0A-588C68C2C5D0}" type="slidenum">
              <a:rPr lang="en-US"/>
              <a:pPr/>
              <a:t>27</a:t>
            </a:fld>
            <a:endParaRPr lang="en-CA"/>
          </a:p>
        </p:txBody>
      </p:sp>
      <p:sp>
        <p:nvSpPr>
          <p:cNvPr id="12" name="Footer Placeholder 6"/>
          <p:cNvSpPr>
            <a:spLocks noGrp="1"/>
          </p:cNvSpPr>
          <p:nvPr>
            <p:ph type="ftr" sz="quarter" idx="11"/>
          </p:nvPr>
        </p:nvSpPr>
        <p:spPr/>
        <p:txBody>
          <a:bodyPr/>
          <a:lstStyle/>
          <a:p>
            <a:r>
              <a:rPr lang="en-US"/>
              <a:t>© 2010 Pearson Education, Inc.  All rights reserved</a:t>
            </a:r>
          </a:p>
        </p:txBody>
      </p:sp>
      <p:sp>
        <p:nvSpPr>
          <p:cNvPr id="3649538" name="Rectangle 2"/>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5</a:t>
            </a:r>
          </a:p>
        </p:txBody>
      </p:sp>
      <p:sp>
        <p:nvSpPr>
          <p:cNvPr id="3649539" name="Rectangle 3"/>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Using Heron’s Formula</a:t>
            </a:r>
          </a:p>
        </p:txBody>
      </p:sp>
      <p:sp>
        <p:nvSpPr>
          <p:cNvPr id="3649540" name="Text Box 4" descr="Pink tissue paper"/>
          <p:cNvSpPr txBox="1">
            <a:spLocks noChangeArrowheads="1"/>
          </p:cNvSpPr>
          <p:nvPr/>
        </p:nvSpPr>
        <p:spPr bwMode="auto">
          <a:xfrm>
            <a:off x="647700" y="1054100"/>
            <a:ext cx="8191500" cy="13843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Find the area of triangle ABC with </a:t>
            </a:r>
            <a:r>
              <a:rPr lang="en-US" sz="3200" b="0" i="1" baseline="0">
                <a:latin typeface="Times New Roman" pitchFamily="18" charset="0"/>
              </a:rPr>
              <a:t>a =</a:t>
            </a:r>
            <a:r>
              <a:rPr lang="en-US" sz="3200" b="0" baseline="0">
                <a:latin typeface="Times New Roman" pitchFamily="18" charset="0"/>
              </a:rPr>
              <a:t> 29 in, </a:t>
            </a:r>
            <a:r>
              <a:rPr lang="en-US" sz="3200" b="0" i="1" baseline="0">
                <a:latin typeface="Times New Roman" pitchFamily="18" charset="0"/>
              </a:rPr>
              <a:t>b</a:t>
            </a:r>
            <a:r>
              <a:rPr lang="en-US" sz="3200" b="0" baseline="0">
                <a:latin typeface="Times New Roman" pitchFamily="18" charset="0"/>
                <a:cs typeface="Times New Roman" pitchFamily="18" charset="0"/>
              </a:rPr>
              <a:t> </a:t>
            </a:r>
            <a:r>
              <a:rPr lang="en-US" sz="3200" b="0" baseline="0">
                <a:latin typeface="Times New Roman" pitchFamily="18" charset="0"/>
              </a:rPr>
              <a:t>= 25 in, and </a:t>
            </a:r>
            <a:r>
              <a:rPr lang="en-US" sz="3200" b="0" i="1" baseline="0">
                <a:latin typeface="Times New Roman" pitchFamily="18" charset="0"/>
              </a:rPr>
              <a:t>c</a:t>
            </a:r>
            <a:r>
              <a:rPr lang="en-US" sz="3200" b="0" baseline="0">
                <a:latin typeface="Times New Roman" pitchFamily="18" charset="0"/>
              </a:rPr>
              <a:t> = 40 in.  Round the answer to the nearest tenth.</a:t>
            </a:r>
          </a:p>
        </p:txBody>
      </p:sp>
      <p:sp>
        <p:nvSpPr>
          <p:cNvPr id="3649542" name="Text Box 6" descr="Pink tissue paper"/>
          <p:cNvSpPr txBox="1">
            <a:spLocks noChangeArrowheads="1"/>
          </p:cNvSpPr>
          <p:nvPr/>
        </p:nvSpPr>
        <p:spPr bwMode="auto">
          <a:xfrm>
            <a:off x="609600" y="2590800"/>
            <a:ext cx="1524000" cy="45085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a:t>
            </a:r>
          </a:p>
        </p:txBody>
      </p:sp>
      <p:sp>
        <p:nvSpPr>
          <p:cNvPr id="3649543" name="Text Box 7" descr="Pink tissue paper"/>
          <p:cNvSpPr txBox="1">
            <a:spLocks noChangeArrowheads="1"/>
          </p:cNvSpPr>
          <p:nvPr/>
        </p:nvSpPr>
        <p:spPr bwMode="auto">
          <a:xfrm>
            <a:off x="647700" y="3124200"/>
            <a:ext cx="2171700" cy="53975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First find </a:t>
            </a:r>
            <a:r>
              <a:rPr lang="en-US" sz="3200" b="0" i="1" baseline="0">
                <a:latin typeface="Times New Roman" pitchFamily="18" charset="0"/>
              </a:rPr>
              <a:t>s</a:t>
            </a:r>
            <a:r>
              <a:rPr lang="en-US" sz="3200" b="0" baseline="0">
                <a:latin typeface="Times New Roman" pitchFamily="18" charset="0"/>
              </a:rPr>
              <a:t>:</a:t>
            </a:r>
          </a:p>
        </p:txBody>
      </p:sp>
      <p:pic>
        <p:nvPicPr>
          <p:cNvPr id="3649547" name="Picture 11" descr="Pink tissue pap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25" y="4876800"/>
            <a:ext cx="6200775" cy="17526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49548" name="Text Box 12" descr="Pink tissue paper"/>
          <p:cNvSpPr txBox="1">
            <a:spLocks noChangeArrowheads="1"/>
          </p:cNvSpPr>
          <p:nvPr/>
        </p:nvSpPr>
        <p:spPr bwMode="auto">
          <a:xfrm>
            <a:off x="647700" y="4899025"/>
            <a:ext cx="2171700" cy="53975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Area</a:t>
            </a:r>
          </a:p>
        </p:txBody>
      </p:sp>
      <p:pic>
        <p:nvPicPr>
          <p:cNvPr id="3649549" name="Picture 13" descr="Pink tissue pap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2550" y="3657600"/>
            <a:ext cx="2686050" cy="9906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49550" name="Picture 14" descr="Pink tissue pap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3600450"/>
            <a:ext cx="3752850" cy="112395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63634E82-DC39-4A67-9D22-E9FB98CECE74}" type="slidenum">
              <a:rPr lang="en-US" smtClean="0"/>
              <a:pPr/>
              <a:t>28</a:t>
            </a:fld>
            <a:endParaRPr lang="en-CA"/>
          </a:p>
        </p:txBody>
      </p:sp>
      <p:sp>
        <p:nvSpPr>
          <p:cNvPr id="7" name="Footer Placeholder 6"/>
          <p:cNvSpPr>
            <a:spLocks noGrp="1"/>
          </p:cNvSpPr>
          <p:nvPr>
            <p:ph type="ftr" sz="quarter" idx="11"/>
          </p:nvPr>
        </p:nvSpPr>
        <p:spPr/>
        <p:txBody>
          <a:bodyPr/>
          <a:lstStyle/>
          <a:p>
            <a:r>
              <a:rPr lang="en-US" smtClean="0"/>
              <a:t>© 2010 Pearson Education, Inc.  All rights reserved</a:t>
            </a:r>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3312" y="2185416"/>
            <a:ext cx="6437376" cy="2487168"/>
          </a:xfrm>
          <a:prstGeom prst="rect">
            <a:avLst/>
          </a:prstGeom>
        </p:spPr>
      </p:pic>
    </p:spTree>
    <p:extLst>
      <p:ext uri="{BB962C8B-B14F-4D97-AF65-F5344CB8AC3E}">
        <p14:creationId xmlns:p14="http://schemas.microsoft.com/office/powerpoint/2010/main" val="4092032763"/>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5"/>
          <p:cNvSpPr>
            <a:spLocks noGrp="1"/>
          </p:cNvSpPr>
          <p:nvPr>
            <p:ph type="sldNum" sz="quarter" idx="10"/>
          </p:nvPr>
        </p:nvSpPr>
        <p:spPr/>
        <p:txBody>
          <a:bodyPr/>
          <a:lstStyle/>
          <a:p>
            <a:fld id="{4F408594-B448-4C01-A9E6-D34AC2A6298B}" type="slidenum">
              <a:rPr lang="en-US"/>
              <a:pPr/>
              <a:t>29</a:t>
            </a:fld>
            <a:endParaRPr lang="en-CA"/>
          </a:p>
        </p:txBody>
      </p:sp>
      <p:sp>
        <p:nvSpPr>
          <p:cNvPr id="11" name="Footer Placeholder 6"/>
          <p:cNvSpPr>
            <a:spLocks noGrp="1"/>
          </p:cNvSpPr>
          <p:nvPr>
            <p:ph type="ftr" sz="quarter" idx="11"/>
          </p:nvPr>
        </p:nvSpPr>
        <p:spPr/>
        <p:txBody>
          <a:bodyPr/>
          <a:lstStyle/>
          <a:p>
            <a:r>
              <a:rPr lang="en-US"/>
              <a:t>© 2010 Pearson Education, Inc.  All rights reserved</a:t>
            </a:r>
          </a:p>
        </p:txBody>
      </p:sp>
      <p:sp>
        <p:nvSpPr>
          <p:cNvPr id="3655682" name="Rectangle 2"/>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6</a:t>
            </a:r>
          </a:p>
        </p:txBody>
      </p:sp>
      <p:sp>
        <p:nvSpPr>
          <p:cNvPr id="3655683" name="Rectangle 3"/>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Using Heron’s Formula</a:t>
            </a:r>
          </a:p>
        </p:txBody>
      </p:sp>
      <p:sp>
        <p:nvSpPr>
          <p:cNvPr id="3655684" name="Text Box 4" descr="Pink tissue paper"/>
          <p:cNvSpPr txBox="1">
            <a:spLocks noChangeArrowheads="1"/>
          </p:cNvSpPr>
          <p:nvPr/>
        </p:nvSpPr>
        <p:spPr bwMode="auto">
          <a:xfrm>
            <a:off x="647700" y="1054100"/>
            <a:ext cx="8191500" cy="18415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A triangular swimming pool has side lengths 23 feet, 17 feet, and 26 feet. How many gallons of water will fill the pool to a depth of 5 feet? Round answer to the nearest whole number. </a:t>
            </a:r>
          </a:p>
        </p:txBody>
      </p:sp>
      <p:grpSp>
        <p:nvGrpSpPr>
          <p:cNvPr id="3655685" name="Group 5"/>
          <p:cNvGrpSpPr>
            <a:grpSpLocks/>
          </p:cNvGrpSpPr>
          <p:nvPr/>
        </p:nvGrpSpPr>
        <p:grpSpPr bwMode="auto">
          <a:xfrm>
            <a:off x="609600" y="2971800"/>
            <a:ext cx="7886700" cy="990600"/>
            <a:chOff x="384" y="1440"/>
            <a:chExt cx="4968" cy="624"/>
          </a:xfrm>
        </p:grpSpPr>
        <p:sp>
          <p:nvSpPr>
            <p:cNvPr id="3655686" name="Text Box 6" descr="Pink tissue paper"/>
            <p:cNvSpPr txBox="1">
              <a:spLocks noChangeArrowheads="1"/>
            </p:cNvSpPr>
            <p:nvPr/>
          </p:nvSpPr>
          <p:spPr bwMode="auto">
            <a:xfrm>
              <a:off x="384" y="1440"/>
              <a:ext cx="960" cy="284"/>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a:t>
              </a:r>
            </a:p>
          </p:txBody>
        </p:sp>
        <p:sp>
          <p:nvSpPr>
            <p:cNvPr id="3655687" name="Text Box 7" descr="Pink tissue paper"/>
            <p:cNvSpPr txBox="1">
              <a:spLocks noChangeArrowheads="1"/>
            </p:cNvSpPr>
            <p:nvPr/>
          </p:nvSpPr>
          <p:spPr bwMode="auto">
            <a:xfrm>
              <a:off x="408" y="1724"/>
              <a:ext cx="4944" cy="34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To calculate the volume of water in the swimming pool, we first calculate the area of the triangular surface.</a:t>
              </a:r>
            </a:p>
          </p:txBody>
        </p:sp>
      </p:grpSp>
      <p:sp>
        <p:nvSpPr>
          <p:cNvPr id="3655688" name="Text Box 8" descr="Pink tissue paper"/>
          <p:cNvSpPr txBox="1">
            <a:spLocks noChangeArrowheads="1"/>
          </p:cNvSpPr>
          <p:nvPr/>
        </p:nvSpPr>
        <p:spPr bwMode="auto">
          <a:xfrm>
            <a:off x="647700" y="5029200"/>
            <a:ext cx="7848600" cy="5397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charset="0"/>
              </a:defRPr>
            </a:lvl1pPr>
            <a:lvl2pPr marL="1028700" indent="-457200">
              <a:defRPr sz="2400">
                <a:solidFill>
                  <a:schemeClr val="tx1"/>
                </a:solidFill>
                <a:latin typeface="Arial" charset="0"/>
              </a:defRPr>
            </a:lvl2pPr>
            <a:lvl3pPr marL="1600200" indent="-457200">
              <a:defRPr sz="2400">
                <a:solidFill>
                  <a:schemeClr val="tx1"/>
                </a:solidFill>
                <a:latin typeface="Arial" charset="0"/>
              </a:defRPr>
            </a:lvl3pPr>
            <a:lvl4pPr marL="2171700" indent="-457200">
              <a:defRPr sz="2400">
                <a:solidFill>
                  <a:schemeClr val="tx1"/>
                </a:solidFill>
                <a:latin typeface="Arial" charset="0"/>
              </a:defRPr>
            </a:lvl4pPr>
            <a:lvl5pPr marL="2743200" indent="-457200">
              <a:defRPr sz="2400">
                <a:solidFill>
                  <a:schemeClr val="tx1"/>
                </a:solidFill>
                <a:latin typeface="Arial" charset="0"/>
              </a:defRPr>
            </a:lvl5pPr>
            <a:lvl6pPr marL="3200400" indent="-457200" fontAlgn="base">
              <a:spcBef>
                <a:spcPct val="0"/>
              </a:spcBef>
              <a:spcAft>
                <a:spcPct val="0"/>
              </a:spcAft>
              <a:defRPr sz="2400">
                <a:solidFill>
                  <a:schemeClr val="tx1"/>
                </a:solidFill>
                <a:latin typeface="Arial" charset="0"/>
              </a:defRPr>
            </a:lvl6pPr>
            <a:lvl7pPr marL="3657600" indent="-457200" fontAlgn="base">
              <a:spcBef>
                <a:spcPct val="0"/>
              </a:spcBef>
              <a:spcAft>
                <a:spcPct val="0"/>
              </a:spcAft>
              <a:defRPr sz="2400">
                <a:solidFill>
                  <a:schemeClr val="tx1"/>
                </a:solidFill>
                <a:latin typeface="Arial" charset="0"/>
              </a:defRPr>
            </a:lvl7pPr>
            <a:lvl8pPr marL="4114800" indent="-457200" fontAlgn="base">
              <a:spcBef>
                <a:spcPct val="0"/>
              </a:spcBef>
              <a:spcAft>
                <a:spcPct val="0"/>
              </a:spcAft>
              <a:defRPr sz="2400">
                <a:solidFill>
                  <a:schemeClr val="tx1"/>
                </a:solidFill>
                <a:latin typeface="Arial" charset="0"/>
              </a:defRPr>
            </a:lvl8pPr>
            <a:lvl9pPr marL="4572000" indent="-457200" fontAlgn="base">
              <a:spcBef>
                <a:spcPct val="0"/>
              </a:spcBef>
              <a:spcAft>
                <a:spcPct val="0"/>
              </a:spcAft>
              <a:defRPr sz="2400">
                <a:solidFill>
                  <a:schemeClr val="tx1"/>
                </a:solidFill>
                <a:latin typeface="Arial" charset="0"/>
              </a:defRPr>
            </a:lvl9pPr>
          </a:lstStyle>
          <a:p>
            <a:pPr>
              <a:lnSpc>
                <a:spcPct val="90000"/>
              </a:lnSpc>
            </a:pPr>
            <a:r>
              <a:rPr lang="en-US" sz="3200" b="0" baseline="0">
                <a:latin typeface="Times New Roman" pitchFamily="18" charset="0"/>
              </a:rPr>
              <a:t>We have </a:t>
            </a:r>
            <a:r>
              <a:rPr lang="en-US" sz="3200" b="0" i="1" baseline="0">
                <a:solidFill>
                  <a:srgbClr val="EC008D"/>
                </a:solidFill>
                <a:latin typeface="Times New Roman" pitchFamily="18" charset="0"/>
              </a:rPr>
              <a:t>a</a:t>
            </a:r>
            <a:r>
              <a:rPr lang="en-US" sz="3200" b="0" baseline="0">
                <a:latin typeface="Times New Roman" pitchFamily="18" charset="0"/>
              </a:rPr>
              <a:t> = </a:t>
            </a:r>
            <a:r>
              <a:rPr lang="en-US" sz="3200" b="0" baseline="0">
                <a:solidFill>
                  <a:srgbClr val="EC008D"/>
                </a:solidFill>
                <a:latin typeface="Times New Roman" pitchFamily="18" charset="0"/>
              </a:rPr>
              <a:t>23</a:t>
            </a:r>
            <a:r>
              <a:rPr lang="en-US" sz="3200" b="0" baseline="0">
                <a:latin typeface="Times New Roman" pitchFamily="18" charset="0"/>
              </a:rPr>
              <a:t>, </a:t>
            </a:r>
            <a:r>
              <a:rPr lang="en-US" sz="3200" b="0" i="1" baseline="0">
                <a:solidFill>
                  <a:srgbClr val="00ADEE"/>
                </a:solidFill>
                <a:latin typeface="Times New Roman" pitchFamily="18" charset="0"/>
              </a:rPr>
              <a:t>b</a:t>
            </a:r>
            <a:r>
              <a:rPr lang="en-US" sz="3200" b="0" baseline="0">
                <a:latin typeface="Times New Roman" pitchFamily="18" charset="0"/>
              </a:rPr>
              <a:t> = </a:t>
            </a:r>
            <a:r>
              <a:rPr lang="en-US" sz="3200" b="0" baseline="0">
                <a:solidFill>
                  <a:srgbClr val="00ADEE"/>
                </a:solidFill>
                <a:latin typeface="Times New Roman" pitchFamily="18" charset="0"/>
              </a:rPr>
              <a:t>17</a:t>
            </a:r>
            <a:r>
              <a:rPr lang="en-US" sz="3200" b="0" baseline="0">
                <a:latin typeface="Times New Roman" pitchFamily="18" charset="0"/>
              </a:rPr>
              <a:t>, and </a:t>
            </a:r>
            <a:r>
              <a:rPr lang="en-US" sz="3200" b="0" i="1" baseline="0">
                <a:solidFill>
                  <a:srgbClr val="418E33"/>
                </a:solidFill>
                <a:latin typeface="Times New Roman" pitchFamily="18" charset="0"/>
              </a:rPr>
              <a:t>c</a:t>
            </a:r>
            <a:r>
              <a:rPr lang="en-US" sz="3200" b="0" baseline="0">
                <a:latin typeface="Times New Roman" pitchFamily="18" charset="0"/>
              </a:rPr>
              <a:t> = </a:t>
            </a:r>
            <a:r>
              <a:rPr lang="en-US" sz="3200" b="0" baseline="0">
                <a:solidFill>
                  <a:srgbClr val="418E33"/>
                </a:solidFill>
                <a:latin typeface="Times New Roman" pitchFamily="18" charset="0"/>
              </a:rPr>
              <a:t>26</a:t>
            </a:r>
            <a:r>
              <a:rPr lang="en-US" sz="3200" b="0" baseline="0">
                <a:latin typeface="Times New Roman" pitchFamily="18" charset="0"/>
              </a:rPr>
              <a:t>.</a:t>
            </a:r>
          </a:p>
        </p:txBody>
      </p:sp>
      <p:graphicFrame>
        <p:nvGraphicFramePr>
          <p:cNvPr id="3655689" name="Object 9" descr="Pink tissue paper"/>
          <p:cNvGraphicFramePr>
            <a:graphicFrameLocks noChangeAspect="1"/>
          </p:cNvGraphicFramePr>
          <p:nvPr/>
        </p:nvGraphicFramePr>
        <p:xfrm>
          <a:off x="1263650" y="5562600"/>
          <a:ext cx="6313488" cy="952500"/>
        </p:xfrm>
        <a:graphic>
          <a:graphicData uri="http://schemas.openxmlformats.org/presentationml/2006/ole">
            <mc:AlternateContent xmlns:mc="http://schemas.openxmlformats.org/markup-compatibility/2006">
              <mc:Choice xmlns:v="urn:schemas-microsoft-com:vml" Requires="v">
                <p:oleObj spid="_x0000_s3655698" name="Equation" r:id="rId5" imgW="6311880" imgH="952200" progId="Equation.DSMT4">
                  <p:embed/>
                </p:oleObj>
              </mc:Choice>
              <mc:Fallback>
                <p:oleObj name="Equation" r:id="rId5" imgW="6311880" imgH="952200" progId="Equation.DSMT4">
                  <p:embed/>
                  <p:pic>
                    <p:nvPicPr>
                      <p:cNvPr id="0" name="Object 9" descr="Pink tissue pap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63650" y="5562600"/>
                        <a:ext cx="6313488" cy="9525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0"/>
          </p:nvPr>
        </p:nvSpPr>
        <p:spPr/>
        <p:txBody>
          <a:bodyPr/>
          <a:lstStyle/>
          <a:p>
            <a:fld id="{0CE9CFB2-4906-4FA1-8D01-FBB7F26CBFF8}" type="slidenum">
              <a:rPr lang="en-US"/>
              <a:pPr/>
              <a:t>30</a:t>
            </a:fld>
            <a:endParaRPr lang="en-CA"/>
          </a:p>
        </p:txBody>
      </p:sp>
      <p:sp>
        <p:nvSpPr>
          <p:cNvPr id="13" name="Footer Placeholder 6"/>
          <p:cNvSpPr>
            <a:spLocks noGrp="1"/>
          </p:cNvSpPr>
          <p:nvPr>
            <p:ph type="ftr" sz="quarter" idx="11"/>
          </p:nvPr>
        </p:nvSpPr>
        <p:spPr/>
        <p:txBody>
          <a:bodyPr/>
          <a:lstStyle/>
          <a:p>
            <a:r>
              <a:rPr lang="en-US"/>
              <a:t>© 2010 Pearson Education, Inc.  All rights reserved</a:t>
            </a:r>
          </a:p>
        </p:txBody>
      </p:sp>
      <p:sp>
        <p:nvSpPr>
          <p:cNvPr id="3651586" name="Text Box 2" descr="Pink tissue paper"/>
          <p:cNvSpPr txBox="1">
            <a:spLocks noChangeArrowheads="1"/>
          </p:cNvSpPr>
          <p:nvPr/>
        </p:nvSpPr>
        <p:spPr bwMode="auto">
          <a:xfrm>
            <a:off x="609600" y="990600"/>
            <a:ext cx="3429000" cy="45085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 continued</a:t>
            </a:r>
          </a:p>
        </p:txBody>
      </p:sp>
      <p:graphicFrame>
        <p:nvGraphicFramePr>
          <p:cNvPr id="3651587" name="Object 3" descr="Pink tissue paper"/>
          <p:cNvGraphicFramePr>
            <a:graphicFrameLocks noChangeAspect="1"/>
          </p:cNvGraphicFramePr>
          <p:nvPr/>
        </p:nvGraphicFramePr>
        <p:xfrm>
          <a:off x="2273300" y="2571750"/>
          <a:ext cx="4546600" cy="673100"/>
        </p:xfrm>
        <a:graphic>
          <a:graphicData uri="http://schemas.openxmlformats.org/presentationml/2006/ole">
            <mc:AlternateContent xmlns:mc="http://schemas.openxmlformats.org/markup-compatibility/2006">
              <mc:Choice xmlns:v="urn:schemas-microsoft-com:vml" Requires="v">
                <p:oleObj spid="_x0000_s3651636" name="Equation" r:id="rId5" imgW="4546440" imgH="672840" progId="Equation.DSMT4">
                  <p:embed/>
                </p:oleObj>
              </mc:Choice>
              <mc:Fallback>
                <p:oleObj name="Equation" r:id="rId5" imgW="4546440" imgH="672840" progId="Equation.DSMT4">
                  <p:embed/>
                  <p:pic>
                    <p:nvPicPr>
                      <p:cNvPr id="0" name="Object 3" descr="Pink tissue pap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3300" y="2571750"/>
                        <a:ext cx="4546600" cy="6731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51588" name="Object 4" descr="Pink tissue paper"/>
          <p:cNvGraphicFramePr>
            <a:graphicFrameLocks noChangeAspect="1"/>
          </p:cNvGraphicFramePr>
          <p:nvPr/>
        </p:nvGraphicFramePr>
        <p:xfrm>
          <a:off x="4876800" y="5638800"/>
          <a:ext cx="2438400" cy="330200"/>
        </p:xfrm>
        <a:graphic>
          <a:graphicData uri="http://schemas.openxmlformats.org/presentationml/2006/ole">
            <mc:AlternateContent xmlns:mc="http://schemas.openxmlformats.org/markup-compatibility/2006">
              <mc:Choice xmlns:v="urn:schemas-microsoft-com:vml" Requires="v">
                <p:oleObj spid="_x0000_s3651637" name="Equation" r:id="rId7" imgW="2438400" imgH="330200" progId="Equation.DSMT4">
                  <p:embed/>
                </p:oleObj>
              </mc:Choice>
              <mc:Fallback>
                <p:oleObj name="Equation" r:id="rId7" imgW="2438400" imgH="330200" progId="Equation.DSMT4">
                  <p:embed/>
                  <p:pic>
                    <p:nvPicPr>
                      <p:cNvPr id="0" name="Object 4" descr="Pink tissue pap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76800" y="5638800"/>
                        <a:ext cx="2438400" cy="3302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51589" name="Rectangle 5" descr="Pink tissue paper"/>
          <p:cNvSpPr>
            <a:spLocks noChangeArrowheads="1"/>
          </p:cNvSpPr>
          <p:nvPr/>
        </p:nvSpPr>
        <p:spPr bwMode="auto">
          <a:xfrm>
            <a:off x="609600" y="1524000"/>
            <a:ext cx="8129588" cy="10668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3200" b="0" baseline="0">
                <a:latin typeface="Times New Roman" pitchFamily="18" charset="0"/>
              </a:rPr>
              <a:t>By Heron’s formula, the area </a:t>
            </a:r>
            <a:r>
              <a:rPr lang="en-US" sz="3200" b="0" i="1" baseline="0">
                <a:latin typeface="Times New Roman" pitchFamily="18" charset="0"/>
              </a:rPr>
              <a:t>K</a:t>
            </a:r>
            <a:r>
              <a:rPr lang="en-US" sz="3200" b="0" baseline="0">
                <a:latin typeface="Times New Roman" pitchFamily="18" charset="0"/>
              </a:rPr>
              <a:t> of the triangular surface is</a:t>
            </a:r>
          </a:p>
        </p:txBody>
      </p:sp>
      <p:sp>
        <p:nvSpPr>
          <p:cNvPr id="3651590" name="Rectangle 6"/>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6</a:t>
            </a:r>
          </a:p>
        </p:txBody>
      </p:sp>
      <p:sp>
        <p:nvSpPr>
          <p:cNvPr id="3651591" name="Rectangle 7"/>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Using Heron’s Formula</a:t>
            </a:r>
          </a:p>
        </p:txBody>
      </p:sp>
      <p:graphicFrame>
        <p:nvGraphicFramePr>
          <p:cNvPr id="3651592" name="Object 8" descr="Pink tissue paper"/>
          <p:cNvGraphicFramePr>
            <a:graphicFrameLocks noChangeAspect="1"/>
          </p:cNvGraphicFramePr>
          <p:nvPr/>
        </p:nvGraphicFramePr>
        <p:xfrm>
          <a:off x="2311400" y="3473450"/>
          <a:ext cx="5932488" cy="673100"/>
        </p:xfrm>
        <a:graphic>
          <a:graphicData uri="http://schemas.openxmlformats.org/presentationml/2006/ole">
            <mc:AlternateContent xmlns:mc="http://schemas.openxmlformats.org/markup-compatibility/2006">
              <mc:Choice xmlns:v="urn:schemas-microsoft-com:vml" Requires="v">
                <p:oleObj spid="_x0000_s3651638" name="Equation" r:id="rId9" imgW="5930640" imgH="672840" progId="Equation.DSMT4">
                  <p:embed/>
                </p:oleObj>
              </mc:Choice>
              <mc:Fallback>
                <p:oleObj name="Equation" r:id="rId9" imgW="5930640" imgH="672840" progId="Equation.DSMT4">
                  <p:embed/>
                  <p:pic>
                    <p:nvPicPr>
                      <p:cNvPr id="0" name="Object 8" descr="Pink tissue pape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11400" y="3473450"/>
                        <a:ext cx="5932488" cy="6731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51593" name="Object 9" descr="Pink tissue paper"/>
          <p:cNvGraphicFramePr>
            <a:graphicFrameLocks noChangeAspect="1"/>
          </p:cNvGraphicFramePr>
          <p:nvPr/>
        </p:nvGraphicFramePr>
        <p:xfrm>
          <a:off x="2292350" y="4457700"/>
          <a:ext cx="4127500" cy="419100"/>
        </p:xfrm>
        <a:graphic>
          <a:graphicData uri="http://schemas.openxmlformats.org/presentationml/2006/ole">
            <mc:AlternateContent xmlns:mc="http://schemas.openxmlformats.org/markup-compatibility/2006">
              <mc:Choice xmlns:v="urn:schemas-microsoft-com:vml" Requires="v">
                <p:oleObj spid="_x0000_s3651639" name="Equation" r:id="rId11" imgW="4127500" imgH="419100" progId="Equation.DSMT4">
                  <p:embed/>
                </p:oleObj>
              </mc:Choice>
              <mc:Fallback>
                <p:oleObj name="Equation" r:id="rId11" imgW="4127500" imgH="419100" progId="Equation.DSMT4">
                  <p:embed/>
                  <p:pic>
                    <p:nvPicPr>
                      <p:cNvPr id="0" name="Object 9" descr="Pink tissue pape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92350" y="4457700"/>
                        <a:ext cx="4127500" cy="4191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51594" name="Rectangle 10" descr="Pink tissue paper"/>
          <p:cNvSpPr>
            <a:spLocks noChangeArrowheads="1"/>
          </p:cNvSpPr>
          <p:nvPr/>
        </p:nvSpPr>
        <p:spPr bwMode="auto">
          <a:xfrm>
            <a:off x="709613" y="5029200"/>
            <a:ext cx="8129587" cy="6096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3200" b="0" baseline="0">
                <a:latin typeface="Times New Roman" pitchFamily="18" charset="0"/>
              </a:rPr>
              <a:t>Volume of water in pool = surface area </a:t>
            </a:r>
            <a:r>
              <a:rPr lang="en-US" sz="3200" b="0" baseline="0">
                <a:latin typeface="Times New Roman" pitchFamily="18" charset="0"/>
                <a:sym typeface="Symbol" pitchFamily="18" charset="2"/>
              </a:rPr>
              <a:t></a:t>
            </a:r>
            <a:r>
              <a:rPr lang="en-US" sz="3200" b="0" baseline="0">
                <a:latin typeface="Times New Roman" pitchFamily="18" charset="0"/>
              </a:rPr>
              <a:t> depth</a:t>
            </a:r>
          </a:p>
        </p:txBody>
      </p:sp>
      <p:graphicFrame>
        <p:nvGraphicFramePr>
          <p:cNvPr id="3651595" name="Object 11" descr="Pink tissue paper"/>
          <p:cNvGraphicFramePr>
            <a:graphicFrameLocks noChangeAspect="1"/>
          </p:cNvGraphicFramePr>
          <p:nvPr/>
        </p:nvGraphicFramePr>
        <p:xfrm>
          <a:off x="4889500" y="6121400"/>
          <a:ext cx="3175000" cy="330200"/>
        </p:xfrm>
        <a:graphic>
          <a:graphicData uri="http://schemas.openxmlformats.org/presentationml/2006/ole">
            <mc:AlternateContent xmlns:mc="http://schemas.openxmlformats.org/markup-compatibility/2006">
              <mc:Choice xmlns:v="urn:schemas-microsoft-com:vml" Requires="v">
                <p:oleObj spid="_x0000_s3651640" name="Equation" r:id="rId13" imgW="3175000" imgH="330200" progId="Equation.DSMT4">
                  <p:embed/>
                </p:oleObj>
              </mc:Choice>
              <mc:Fallback>
                <p:oleObj name="Equation" r:id="rId13" imgW="3175000" imgH="330200" progId="Equation.DSMT4">
                  <p:embed/>
                  <p:pic>
                    <p:nvPicPr>
                      <p:cNvPr id="0" name="Object 11" descr="Pink tissue pape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889500" y="6121400"/>
                        <a:ext cx="3175000" cy="330200"/>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0"/>
          </p:nvPr>
        </p:nvSpPr>
        <p:spPr/>
        <p:txBody>
          <a:bodyPr/>
          <a:lstStyle/>
          <a:p>
            <a:fld id="{EAA04064-B8FB-4545-AB81-52BAE4BECB0B}" type="slidenum">
              <a:rPr lang="en-US"/>
              <a:pPr/>
              <a:t>31</a:t>
            </a:fld>
            <a:endParaRPr lang="en-CA"/>
          </a:p>
        </p:txBody>
      </p:sp>
      <p:sp>
        <p:nvSpPr>
          <p:cNvPr id="8" name="Footer Placeholder 6"/>
          <p:cNvSpPr>
            <a:spLocks noGrp="1"/>
          </p:cNvSpPr>
          <p:nvPr>
            <p:ph type="ftr" sz="quarter" idx="11"/>
          </p:nvPr>
        </p:nvSpPr>
        <p:spPr/>
        <p:txBody>
          <a:bodyPr/>
          <a:lstStyle/>
          <a:p>
            <a:r>
              <a:rPr lang="en-US"/>
              <a:t>© 2010 Pearson Education, Inc.  All rights reserved</a:t>
            </a:r>
          </a:p>
        </p:txBody>
      </p:sp>
      <p:sp>
        <p:nvSpPr>
          <p:cNvPr id="3653634" name="Text Box 2" descr="Pink tissue paper"/>
          <p:cNvSpPr txBox="1">
            <a:spLocks noChangeArrowheads="1"/>
          </p:cNvSpPr>
          <p:nvPr/>
        </p:nvSpPr>
        <p:spPr bwMode="auto">
          <a:xfrm>
            <a:off x="609600" y="990600"/>
            <a:ext cx="3429000" cy="45085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800" b="0" baseline="0">
                <a:solidFill>
                  <a:srgbClr val="007DB7"/>
                </a:solidFill>
              </a:rPr>
              <a:t>Solution continued</a:t>
            </a:r>
          </a:p>
        </p:txBody>
      </p:sp>
      <p:sp>
        <p:nvSpPr>
          <p:cNvPr id="3653635" name="Rectangle 3" descr="Pink tissue paper"/>
          <p:cNvSpPr>
            <a:spLocks noChangeArrowheads="1"/>
          </p:cNvSpPr>
          <p:nvPr/>
        </p:nvSpPr>
        <p:spPr bwMode="auto">
          <a:xfrm>
            <a:off x="609600" y="1524000"/>
            <a:ext cx="8129588" cy="10668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3200" b="0" baseline="0">
                <a:latin typeface="Times New Roman" pitchFamily="18" charset="0"/>
              </a:rPr>
              <a:t>One cubic foot contains approximately 7.5 gallons of water.</a:t>
            </a:r>
          </a:p>
        </p:txBody>
      </p:sp>
      <p:sp>
        <p:nvSpPr>
          <p:cNvPr id="3653636" name="Rectangle 4"/>
          <p:cNvSpPr>
            <a:spLocks noChangeArrowheads="1"/>
          </p:cNvSpPr>
          <p:nvPr/>
        </p:nvSpPr>
        <p:spPr bwMode="auto">
          <a:xfrm>
            <a:off x="609600" y="379413"/>
            <a:ext cx="2209800" cy="533400"/>
          </a:xfrm>
          <a:prstGeom prst="rect">
            <a:avLst/>
          </a:prstGeom>
          <a:solidFill>
            <a:srgbClr val="C8225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0" baseline="0">
                <a:solidFill>
                  <a:schemeClr val="bg1"/>
                </a:solidFill>
              </a:rPr>
              <a:t>EXAMPLE 6</a:t>
            </a:r>
          </a:p>
        </p:txBody>
      </p:sp>
      <p:sp>
        <p:nvSpPr>
          <p:cNvPr id="3653637" name="Rectangle 5"/>
          <p:cNvSpPr>
            <a:spLocks noChangeArrowheads="1"/>
          </p:cNvSpPr>
          <p:nvPr/>
        </p:nvSpPr>
        <p:spPr bwMode="auto">
          <a:xfrm>
            <a:off x="2817813" y="381000"/>
            <a:ext cx="6021387" cy="533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E7DA7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b="0" baseline="0"/>
              <a:t>Using Heron’s Formula</a:t>
            </a:r>
          </a:p>
        </p:txBody>
      </p:sp>
      <p:sp>
        <p:nvSpPr>
          <p:cNvPr id="3653638" name="Rectangle 6" descr="Pink tissue paper"/>
          <p:cNvSpPr>
            <a:spLocks noChangeArrowheads="1"/>
          </p:cNvSpPr>
          <p:nvPr/>
        </p:nvSpPr>
        <p:spPr bwMode="auto">
          <a:xfrm>
            <a:off x="709613" y="2895600"/>
            <a:ext cx="8129587" cy="1143000"/>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3200" b="0" baseline="0">
                <a:latin typeface="Times New Roman" pitchFamily="18" charset="0"/>
              </a:rPr>
              <a:t>So  961.25 </a:t>
            </a:r>
            <a:r>
              <a:rPr lang="en-US" sz="3200" b="0" baseline="0">
                <a:latin typeface="Times New Roman" pitchFamily="18" charset="0"/>
                <a:sym typeface="Symbol" pitchFamily="18" charset="2"/>
              </a:rPr>
              <a:t></a:t>
            </a:r>
            <a:r>
              <a:rPr lang="en-US" sz="3200" b="0" baseline="0">
                <a:latin typeface="Times New Roman" pitchFamily="18" charset="0"/>
              </a:rPr>
              <a:t> 7.5  ≈  7209  gallons of water will fill the pool.</a:t>
            </a:r>
          </a:p>
        </p:txBody>
      </p:sp>
    </p:spTree>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63634E82-DC39-4A67-9D22-E9FB98CECE74}" type="slidenum">
              <a:rPr lang="en-US" smtClean="0"/>
              <a:pPr/>
              <a:t>32</a:t>
            </a:fld>
            <a:endParaRPr lang="en-CA"/>
          </a:p>
        </p:txBody>
      </p:sp>
      <p:sp>
        <p:nvSpPr>
          <p:cNvPr id="7" name="Footer Placeholder 6"/>
          <p:cNvSpPr>
            <a:spLocks noGrp="1"/>
          </p:cNvSpPr>
          <p:nvPr>
            <p:ph type="ftr" sz="quarter" idx="11"/>
          </p:nvPr>
        </p:nvSpPr>
        <p:spPr/>
        <p:txBody>
          <a:bodyPr/>
          <a:lstStyle/>
          <a:p>
            <a:r>
              <a:rPr lang="en-US" smtClean="0"/>
              <a:t>© 2010 Pearson Education, Inc.  All rights reserved</a:t>
            </a:r>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7008" y="1819656"/>
            <a:ext cx="6729984" cy="3218688"/>
          </a:xfrm>
          <a:prstGeom prst="rect">
            <a:avLst/>
          </a:prstGeom>
        </p:spPr>
      </p:pic>
    </p:spTree>
    <p:extLst>
      <p:ext uri="{BB962C8B-B14F-4D97-AF65-F5344CB8AC3E}">
        <p14:creationId xmlns:p14="http://schemas.microsoft.com/office/powerpoint/2010/main" val="4092032763"/>
      </p:ext>
    </p:extLst>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1" i="0" u="none" strike="noStrike" cap="none" normalizeH="0" baseline="30000" smtClean="0">
            <a:ln>
              <a:noFill/>
            </a:ln>
            <a:solidFill>
              <a:schemeClr val="tx1"/>
            </a:solidFill>
            <a:effectLst/>
            <a:latin typeface="Arial"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1" i="0" u="none" strike="noStrike" cap="none" normalizeH="0" baseline="30000" smtClean="0">
            <a:ln>
              <a:noFill/>
            </a:ln>
            <a:solidFill>
              <a:schemeClr val="tx1"/>
            </a:solidFill>
            <a:effectLst/>
            <a:latin typeface="Arial"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29554</TotalTime>
  <Words>1200</Words>
  <Application>Microsoft Office PowerPoint</Application>
  <PresentationFormat>Letter Paper (8.5x11 in)</PresentationFormat>
  <Paragraphs>205</Paragraphs>
  <Slides>32</Slides>
  <Notes>21</Notes>
  <HiddenSlides>3</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Blends</vt:lpstr>
      <vt:lpstr>Equation</vt:lpstr>
      <vt:lpstr>PowerPoint Presentation</vt:lpstr>
      <vt:lpstr>The Law of Cosines</vt:lpstr>
      <vt:lpstr>LAW OF COSINES</vt:lpstr>
      <vt:lpstr>LAW OF COSINES</vt:lpstr>
      <vt:lpstr>PowerPoint Presentation</vt:lpstr>
      <vt:lpstr>PowerPoint Presentation</vt:lpstr>
      <vt:lpstr>PowerPoint Presentation</vt:lpstr>
      <vt:lpstr>SOLVING SAS TRIANGLES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SOLVING SSS TRIANGLES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HERON’S FORMULA FOR SSS TRIANGLES</vt:lpstr>
      <vt:lpstr>PowerPoint Presentation</vt:lpstr>
      <vt:lpstr>PowerPoint Presentation</vt:lpstr>
      <vt:lpstr>PowerPoint Presentation</vt:lpstr>
      <vt:lpstr>PowerPoint Presentation</vt:lpstr>
      <vt:lpstr>PowerPoint Presentation</vt:lpstr>
      <vt:lpstr>PowerPoint Presentation</vt:lpstr>
    </vt:vector>
  </TitlesOfParts>
  <Company>© 2010 Pearson Education, Inc.  All rights reserved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6.3</dc:title>
  <dc:subject>The Law of Cosines</dc:subject>
  <dc:creator>Accumedia jbooze@accumediaps.com</dc:creator>
  <cp:lastModifiedBy>milligan</cp:lastModifiedBy>
  <cp:revision>1621</cp:revision>
  <cp:lastPrinted>2001-11-04T00:51:13Z</cp:lastPrinted>
  <dcterms:created xsi:type="dcterms:W3CDTF">2005-02-25T19:46:41Z</dcterms:created>
  <dcterms:modified xsi:type="dcterms:W3CDTF">2010-12-30T18:53:07Z</dcterms:modified>
</cp:coreProperties>
</file>