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51"/>
  </p:notesMasterIdLst>
  <p:handoutMasterIdLst>
    <p:handoutMasterId r:id="rId52"/>
  </p:handoutMasterIdLst>
  <p:sldIdLst>
    <p:sldId id="813" r:id="rId2"/>
    <p:sldId id="840" r:id="rId3"/>
    <p:sldId id="841" r:id="rId4"/>
    <p:sldId id="842" r:id="rId5"/>
    <p:sldId id="843" r:id="rId6"/>
    <p:sldId id="844" r:id="rId7"/>
    <p:sldId id="877" r:id="rId8"/>
    <p:sldId id="878" r:id="rId9"/>
    <p:sldId id="885" r:id="rId10"/>
    <p:sldId id="848" r:id="rId11"/>
    <p:sldId id="849" r:id="rId12"/>
    <p:sldId id="850" r:id="rId13"/>
    <p:sldId id="851" r:id="rId14"/>
    <p:sldId id="852" r:id="rId15"/>
    <p:sldId id="886" r:id="rId16"/>
    <p:sldId id="853" r:id="rId17"/>
    <p:sldId id="854" r:id="rId18"/>
    <p:sldId id="855" r:id="rId19"/>
    <p:sldId id="887" r:id="rId20"/>
    <p:sldId id="856" r:id="rId21"/>
    <p:sldId id="857" r:id="rId22"/>
    <p:sldId id="858" r:id="rId23"/>
    <p:sldId id="888" r:id="rId24"/>
    <p:sldId id="859" r:id="rId25"/>
    <p:sldId id="860" r:id="rId26"/>
    <p:sldId id="861" r:id="rId27"/>
    <p:sldId id="862" r:id="rId28"/>
    <p:sldId id="863" r:id="rId29"/>
    <p:sldId id="889" r:id="rId30"/>
    <p:sldId id="890" r:id="rId31"/>
    <p:sldId id="864" r:id="rId32"/>
    <p:sldId id="884" r:id="rId33"/>
    <p:sldId id="867" r:id="rId34"/>
    <p:sldId id="868" r:id="rId35"/>
    <p:sldId id="869" r:id="rId36"/>
    <p:sldId id="865" r:id="rId37"/>
    <p:sldId id="866" r:id="rId38"/>
    <p:sldId id="879" r:id="rId39"/>
    <p:sldId id="880" r:id="rId40"/>
    <p:sldId id="881" r:id="rId41"/>
    <p:sldId id="882" r:id="rId42"/>
    <p:sldId id="883" r:id="rId43"/>
    <p:sldId id="870" r:id="rId44"/>
    <p:sldId id="871" r:id="rId45"/>
    <p:sldId id="872" r:id="rId46"/>
    <p:sldId id="873" r:id="rId47"/>
    <p:sldId id="874" r:id="rId48"/>
    <p:sldId id="875" r:id="rId49"/>
    <p:sldId id="876" r:id="rId50"/>
  </p:sldIdLst>
  <p:sldSz cx="9144000" cy="6858000" type="letter"/>
  <p:notesSz cx="6858000" cy="9144000"/>
  <p:defaultTextStyle>
    <a:defPPr>
      <a:defRPr lang="en-CA"/>
    </a:defPPr>
    <a:lvl1pPr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b="1" kern="1200" baseline="300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018D"/>
    <a:srgbClr val="BED4B2"/>
    <a:srgbClr val="C8225D"/>
    <a:srgbClr val="007DB7"/>
    <a:srgbClr val="8EBEE6"/>
    <a:srgbClr val="EC008D"/>
    <a:srgbClr val="00ADEE"/>
    <a:srgbClr val="418E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495" autoAdjust="0"/>
    <p:restoredTop sz="94737" autoAdjust="0"/>
  </p:normalViewPr>
  <p:slideViewPr>
    <p:cSldViewPr snapToObjects="1">
      <p:cViewPr>
        <p:scale>
          <a:sx n="66" d="100"/>
          <a:sy n="66" d="100"/>
        </p:scale>
        <p:origin x="-576" y="-126"/>
      </p:cViewPr>
      <p:guideLst>
        <p:guide orient="horz" pos="129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>
        <p:scale>
          <a:sx n="100" d="100"/>
          <a:sy n="100" d="100"/>
        </p:scale>
        <p:origin x="-1140" y="172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4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13" Type="http://schemas.openxmlformats.org/officeDocument/2006/relationships/image" Target="../media/image30.wmf"/><Relationship Id="rId3" Type="http://schemas.openxmlformats.org/officeDocument/2006/relationships/image" Target="../media/image20.wmf"/><Relationship Id="rId7" Type="http://schemas.openxmlformats.org/officeDocument/2006/relationships/image" Target="../media/image24.wmf"/><Relationship Id="rId12" Type="http://schemas.openxmlformats.org/officeDocument/2006/relationships/image" Target="../media/image29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6" Type="http://schemas.openxmlformats.org/officeDocument/2006/relationships/image" Target="../media/image23.wmf"/><Relationship Id="rId11" Type="http://schemas.openxmlformats.org/officeDocument/2006/relationships/image" Target="../media/image28.wmf"/><Relationship Id="rId5" Type="http://schemas.openxmlformats.org/officeDocument/2006/relationships/image" Target="../media/image22.wmf"/><Relationship Id="rId10" Type="http://schemas.openxmlformats.org/officeDocument/2006/relationships/image" Target="../media/image27.wmf"/><Relationship Id="rId4" Type="http://schemas.openxmlformats.org/officeDocument/2006/relationships/image" Target="../media/image21.wmf"/><Relationship Id="rId9" Type="http://schemas.openxmlformats.org/officeDocument/2006/relationships/image" Target="../media/image26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3" Type="http://schemas.openxmlformats.org/officeDocument/2006/relationships/image" Target="../media/image32.wmf"/><Relationship Id="rId7" Type="http://schemas.openxmlformats.org/officeDocument/2006/relationships/image" Target="../media/image36.wmf"/><Relationship Id="rId2" Type="http://schemas.openxmlformats.org/officeDocument/2006/relationships/image" Target="../media/image31.wmf"/><Relationship Id="rId1" Type="http://schemas.openxmlformats.org/officeDocument/2006/relationships/image" Target="../media/image18.wmf"/><Relationship Id="rId6" Type="http://schemas.openxmlformats.org/officeDocument/2006/relationships/image" Target="../media/image35.wmf"/><Relationship Id="rId11" Type="http://schemas.openxmlformats.org/officeDocument/2006/relationships/image" Target="../media/image40.wmf"/><Relationship Id="rId5" Type="http://schemas.openxmlformats.org/officeDocument/2006/relationships/image" Target="../media/image34.wmf"/><Relationship Id="rId10" Type="http://schemas.openxmlformats.org/officeDocument/2006/relationships/image" Target="../media/image39.wmf"/><Relationship Id="rId4" Type="http://schemas.openxmlformats.org/officeDocument/2006/relationships/image" Target="../media/image33.wmf"/><Relationship Id="rId9" Type="http://schemas.openxmlformats.org/officeDocument/2006/relationships/image" Target="../media/image38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7" Type="http://schemas.openxmlformats.org/officeDocument/2006/relationships/image" Target="../media/image49.wmf"/><Relationship Id="rId2" Type="http://schemas.openxmlformats.org/officeDocument/2006/relationships/image" Target="../media/image42.wmf"/><Relationship Id="rId1" Type="http://schemas.openxmlformats.org/officeDocument/2006/relationships/image" Target="../media/image44.wmf"/><Relationship Id="rId6" Type="http://schemas.openxmlformats.org/officeDocument/2006/relationships/image" Target="../media/image48.wmf"/><Relationship Id="rId5" Type="http://schemas.openxmlformats.org/officeDocument/2006/relationships/image" Target="../media/image47.wmf"/><Relationship Id="rId4" Type="http://schemas.openxmlformats.org/officeDocument/2006/relationships/image" Target="../media/image46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7" Type="http://schemas.openxmlformats.org/officeDocument/2006/relationships/image" Target="../media/image55.wmf"/><Relationship Id="rId2" Type="http://schemas.openxmlformats.org/officeDocument/2006/relationships/image" Target="../media/image50.wmf"/><Relationship Id="rId1" Type="http://schemas.openxmlformats.org/officeDocument/2006/relationships/image" Target="../media/image15.wmf"/><Relationship Id="rId6" Type="http://schemas.openxmlformats.org/officeDocument/2006/relationships/image" Target="../media/image54.wmf"/><Relationship Id="rId5" Type="http://schemas.openxmlformats.org/officeDocument/2006/relationships/image" Target="../media/image53.wmf"/><Relationship Id="rId4" Type="http://schemas.openxmlformats.org/officeDocument/2006/relationships/image" Target="../media/image52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image" Target="../media/image58.wmf"/><Relationship Id="rId1" Type="http://schemas.openxmlformats.org/officeDocument/2006/relationships/image" Target="../media/image57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wmf"/><Relationship Id="rId2" Type="http://schemas.openxmlformats.org/officeDocument/2006/relationships/image" Target="../media/image61.wmf"/><Relationship Id="rId1" Type="http://schemas.openxmlformats.org/officeDocument/2006/relationships/image" Target="../media/image60.wmf"/><Relationship Id="rId5" Type="http://schemas.openxmlformats.org/officeDocument/2006/relationships/image" Target="../media/image64.wmf"/><Relationship Id="rId4" Type="http://schemas.openxmlformats.org/officeDocument/2006/relationships/image" Target="../media/image63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image" Target="../media/image67.wmf"/><Relationship Id="rId1" Type="http://schemas.openxmlformats.org/officeDocument/2006/relationships/image" Target="../media/image66.wmf"/><Relationship Id="rId4" Type="http://schemas.openxmlformats.org/officeDocument/2006/relationships/image" Target="../media/image69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7" Type="http://schemas.openxmlformats.org/officeDocument/2006/relationships/image" Target="../media/image76.wmf"/><Relationship Id="rId2" Type="http://schemas.openxmlformats.org/officeDocument/2006/relationships/image" Target="../media/image71.wmf"/><Relationship Id="rId1" Type="http://schemas.openxmlformats.org/officeDocument/2006/relationships/image" Target="../media/image70.wmf"/><Relationship Id="rId6" Type="http://schemas.openxmlformats.org/officeDocument/2006/relationships/image" Target="../media/image75.wmf"/><Relationship Id="rId5" Type="http://schemas.openxmlformats.org/officeDocument/2006/relationships/image" Target="../media/image74.wmf"/><Relationship Id="rId4" Type="http://schemas.openxmlformats.org/officeDocument/2006/relationships/image" Target="../media/image73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9.wmf"/><Relationship Id="rId2" Type="http://schemas.openxmlformats.org/officeDocument/2006/relationships/image" Target="../media/image78.wmf"/><Relationship Id="rId1" Type="http://schemas.openxmlformats.org/officeDocument/2006/relationships/image" Target="../media/image71.wmf"/><Relationship Id="rId4" Type="http://schemas.openxmlformats.org/officeDocument/2006/relationships/image" Target="../media/image80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3.wmf"/><Relationship Id="rId2" Type="http://schemas.openxmlformats.org/officeDocument/2006/relationships/image" Target="../media/image82.wmf"/><Relationship Id="rId1" Type="http://schemas.openxmlformats.org/officeDocument/2006/relationships/image" Target="../media/image72.wmf"/><Relationship Id="rId4" Type="http://schemas.openxmlformats.org/officeDocument/2006/relationships/image" Target="../media/image84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7.wmf"/><Relationship Id="rId2" Type="http://schemas.openxmlformats.org/officeDocument/2006/relationships/image" Target="../media/image86.wmf"/><Relationship Id="rId1" Type="http://schemas.openxmlformats.org/officeDocument/2006/relationships/image" Target="../media/image73.wmf"/><Relationship Id="rId6" Type="http://schemas.openxmlformats.org/officeDocument/2006/relationships/image" Target="../media/image90.wmf"/><Relationship Id="rId5" Type="http://schemas.openxmlformats.org/officeDocument/2006/relationships/image" Target="../media/image89.wmf"/><Relationship Id="rId4" Type="http://schemas.openxmlformats.org/officeDocument/2006/relationships/image" Target="../media/image88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4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6.wmf"/></Relationships>
</file>

<file path=ppt/drawings/_rels/vmlDrawing17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wmf"/><Relationship Id="rId13" Type="http://schemas.openxmlformats.org/officeDocument/2006/relationships/image" Target="../media/image111.wmf"/><Relationship Id="rId3" Type="http://schemas.openxmlformats.org/officeDocument/2006/relationships/image" Target="../media/image101.wmf"/><Relationship Id="rId7" Type="http://schemas.openxmlformats.org/officeDocument/2006/relationships/image" Target="../media/image105.wmf"/><Relationship Id="rId12" Type="http://schemas.openxmlformats.org/officeDocument/2006/relationships/image" Target="../media/image110.wmf"/><Relationship Id="rId2" Type="http://schemas.openxmlformats.org/officeDocument/2006/relationships/image" Target="../media/image100.wmf"/><Relationship Id="rId16" Type="http://schemas.openxmlformats.org/officeDocument/2006/relationships/image" Target="../media/image114.wmf"/><Relationship Id="rId1" Type="http://schemas.openxmlformats.org/officeDocument/2006/relationships/image" Target="../media/image99.wmf"/><Relationship Id="rId6" Type="http://schemas.openxmlformats.org/officeDocument/2006/relationships/image" Target="../media/image104.wmf"/><Relationship Id="rId11" Type="http://schemas.openxmlformats.org/officeDocument/2006/relationships/image" Target="../media/image109.wmf"/><Relationship Id="rId5" Type="http://schemas.openxmlformats.org/officeDocument/2006/relationships/image" Target="../media/image103.wmf"/><Relationship Id="rId15" Type="http://schemas.openxmlformats.org/officeDocument/2006/relationships/image" Target="../media/image113.wmf"/><Relationship Id="rId10" Type="http://schemas.openxmlformats.org/officeDocument/2006/relationships/image" Target="../media/image108.wmf"/><Relationship Id="rId4" Type="http://schemas.openxmlformats.org/officeDocument/2006/relationships/image" Target="../media/image102.wmf"/><Relationship Id="rId9" Type="http://schemas.openxmlformats.org/officeDocument/2006/relationships/image" Target="../media/image107.wmf"/><Relationship Id="rId14" Type="http://schemas.openxmlformats.org/officeDocument/2006/relationships/image" Target="../media/image112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5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6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6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9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9.w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wmf"/><Relationship Id="rId1" Type="http://schemas.openxmlformats.org/officeDocument/2006/relationships/image" Target="../media/image133.w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wmf"/><Relationship Id="rId1" Type="http://schemas.openxmlformats.org/officeDocument/2006/relationships/image" Target="../media/image136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wmf"/><Relationship Id="rId2" Type="http://schemas.openxmlformats.org/officeDocument/2006/relationships/image" Target="../media/image140.wmf"/><Relationship Id="rId1" Type="http://schemas.openxmlformats.org/officeDocument/2006/relationships/image" Target="../media/image13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latin typeface="Tahoma" pitchFamily="34" charset="0"/>
              </a:defRPr>
            </a:lvl1pPr>
          </a:lstStyle>
          <a:p>
            <a:fld id="{2A06DA08-1993-46CE-B7A7-C711D2951FEA}" type="slidenum">
              <a:rPr lang="en-CA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450551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14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latin typeface="Tahoma" pitchFamily="34" charset="0"/>
              </a:defRPr>
            </a:lvl1pPr>
          </a:lstStyle>
          <a:p>
            <a:fld id="{84B505B5-9902-4E09-99D2-F2B996B4D770}" type="slidenum">
              <a:rPr lang="en-CA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82605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B6986F-31C0-49DA-9B41-398174CE9F92}" type="slidenum">
              <a:rPr lang="en-CA"/>
              <a:pPr/>
              <a:t>1</a:t>
            </a:fld>
            <a:endParaRPr lang="en-CA"/>
          </a:p>
        </p:txBody>
      </p:sp>
      <p:sp>
        <p:nvSpPr>
          <p:cNvPr id="1587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BA0140-204E-4EB9-8A3D-80ED30D46916}" type="slidenum">
              <a:rPr lang="en-CA"/>
              <a:pPr/>
              <a:t>2</a:t>
            </a:fld>
            <a:endParaRPr lang="en-CA"/>
          </a:p>
        </p:txBody>
      </p:sp>
      <p:sp>
        <p:nvSpPr>
          <p:cNvPr id="2411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1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30844E-09E6-4B3E-92A5-79F0C92A3229}" type="slidenum">
              <a:rPr lang="en-CA"/>
              <a:pPr/>
              <a:t>3</a:t>
            </a:fld>
            <a:endParaRPr lang="en-CA"/>
          </a:p>
        </p:txBody>
      </p:sp>
      <p:sp>
        <p:nvSpPr>
          <p:cNvPr id="3808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08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AE9EBA-0EEA-41F9-A8B6-10963C9E1D26}" type="slidenum">
              <a:rPr lang="en-CA"/>
              <a:pPr/>
              <a:t>4</a:t>
            </a:fld>
            <a:endParaRPr lang="en-CA"/>
          </a:p>
        </p:txBody>
      </p:sp>
      <p:sp>
        <p:nvSpPr>
          <p:cNvPr id="3810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10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8AE41C-D760-4FF5-8C64-D71D51B9D809}" type="slidenum">
              <a:rPr lang="en-CA"/>
              <a:pPr/>
              <a:t>5</a:t>
            </a:fld>
            <a:endParaRPr lang="en-CA"/>
          </a:p>
        </p:txBody>
      </p:sp>
      <p:sp>
        <p:nvSpPr>
          <p:cNvPr id="3812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12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3E6A00-99C4-40F3-A543-B9CF4ED72594}" type="slidenum">
              <a:rPr lang="en-CA"/>
              <a:pPr/>
              <a:t>6</a:t>
            </a:fld>
            <a:endParaRPr lang="en-CA"/>
          </a:p>
        </p:txBody>
      </p:sp>
      <p:sp>
        <p:nvSpPr>
          <p:cNvPr id="3814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14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CF0C84-3A1A-4A13-AE88-EDC44CE14959}" type="slidenum">
              <a:rPr lang="en-CA"/>
              <a:pPr/>
              <a:t>7</a:t>
            </a:fld>
            <a:endParaRPr lang="en-CA"/>
          </a:p>
        </p:txBody>
      </p:sp>
      <p:sp>
        <p:nvSpPr>
          <p:cNvPr id="388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8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398FC2-67E5-4878-8C86-1E37AF65BC16}" type="slidenum">
              <a:rPr lang="en-CA"/>
              <a:pPr/>
              <a:t>8</a:t>
            </a:fld>
            <a:endParaRPr lang="en-CA"/>
          </a:p>
        </p:txBody>
      </p:sp>
      <p:sp>
        <p:nvSpPr>
          <p:cNvPr id="388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8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6E87E7-3C18-4C91-8A6B-1F43282EE81E}" type="slidenum">
              <a:rPr lang="en-CA"/>
              <a:pPr/>
              <a:t>10</a:t>
            </a:fld>
            <a:endParaRPr lang="en-CA"/>
          </a:p>
        </p:txBody>
      </p:sp>
      <p:sp>
        <p:nvSpPr>
          <p:cNvPr id="3822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22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A0B184-47EC-4081-A3F6-A100756735DE}" type="slidenum">
              <a:rPr lang="en-CA"/>
              <a:pPr/>
              <a:t>11</a:t>
            </a:fld>
            <a:endParaRPr lang="en-CA"/>
          </a:p>
        </p:txBody>
      </p:sp>
      <p:sp>
        <p:nvSpPr>
          <p:cNvPr id="3824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24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F492E6-CE91-4473-A524-95E19D454442}" type="slidenum">
              <a:rPr lang="en-CA"/>
              <a:pPr/>
              <a:t>12</a:t>
            </a:fld>
            <a:endParaRPr lang="en-CA"/>
          </a:p>
        </p:txBody>
      </p:sp>
      <p:sp>
        <p:nvSpPr>
          <p:cNvPr id="3826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26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75185B-0B6D-452B-B499-A3A40975D007}" type="slidenum">
              <a:rPr lang="en-CA"/>
              <a:pPr/>
              <a:t>13</a:t>
            </a:fld>
            <a:endParaRPr lang="en-CA"/>
          </a:p>
        </p:txBody>
      </p:sp>
      <p:sp>
        <p:nvSpPr>
          <p:cNvPr id="3828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28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064F3E-2A38-426D-A976-EEFA5F8658EE}" type="slidenum">
              <a:rPr lang="en-CA"/>
              <a:pPr/>
              <a:t>14</a:t>
            </a:fld>
            <a:endParaRPr lang="en-CA"/>
          </a:p>
        </p:txBody>
      </p:sp>
      <p:sp>
        <p:nvSpPr>
          <p:cNvPr id="3830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30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07DED8-1C81-40FB-A457-1305FBD3C98C}" type="slidenum">
              <a:rPr lang="en-CA"/>
              <a:pPr/>
              <a:t>16</a:t>
            </a:fld>
            <a:endParaRPr lang="en-CA"/>
          </a:p>
        </p:txBody>
      </p:sp>
      <p:sp>
        <p:nvSpPr>
          <p:cNvPr id="3832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32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3E90C6-6569-4A08-83A6-9BDF2708B997}" type="slidenum">
              <a:rPr lang="en-CA"/>
              <a:pPr/>
              <a:t>17</a:t>
            </a:fld>
            <a:endParaRPr lang="en-CA"/>
          </a:p>
        </p:txBody>
      </p:sp>
      <p:sp>
        <p:nvSpPr>
          <p:cNvPr id="3834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34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F6C42B-FCF1-4EED-B699-C933672B4413}" type="slidenum">
              <a:rPr lang="en-CA"/>
              <a:pPr/>
              <a:t>18</a:t>
            </a:fld>
            <a:endParaRPr lang="en-CA"/>
          </a:p>
        </p:txBody>
      </p:sp>
      <p:sp>
        <p:nvSpPr>
          <p:cNvPr id="3836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36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0160EE-808D-41D9-B49A-3AC4817B8378}" type="slidenum">
              <a:rPr lang="en-CA"/>
              <a:pPr/>
              <a:t>20</a:t>
            </a:fld>
            <a:endParaRPr lang="en-CA"/>
          </a:p>
        </p:txBody>
      </p:sp>
      <p:sp>
        <p:nvSpPr>
          <p:cNvPr id="3838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38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DD81AD-2BFD-49AB-8703-8FEEF1701892}" type="slidenum">
              <a:rPr lang="en-CA"/>
              <a:pPr/>
              <a:t>21</a:t>
            </a:fld>
            <a:endParaRPr lang="en-CA"/>
          </a:p>
        </p:txBody>
      </p:sp>
      <p:sp>
        <p:nvSpPr>
          <p:cNvPr id="3841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41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158381-3C41-4B2D-9498-B8CD6F3CEE28}" type="slidenum">
              <a:rPr lang="en-CA"/>
              <a:pPr/>
              <a:t>22</a:t>
            </a:fld>
            <a:endParaRPr lang="en-CA"/>
          </a:p>
        </p:txBody>
      </p:sp>
      <p:sp>
        <p:nvSpPr>
          <p:cNvPr id="3843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4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D081FC-8F8E-4969-A962-108FE1DF0373}" type="slidenum">
              <a:rPr lang="en-CA"/>
              <a:pPr/>
              <a:t>24</a:t>
            </a:fld>
            <a:endParaRPr lang="en-CA"/>
          </a:p>
        </p:txBody>
      </p:sp>
      <p:sp>
        <p:nvSpPr>
          <p:cNvPr id="384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4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420FCE-C7A6-4702-8BAB-A30AE8D9B5DC}" type="slidenum">
              <a:rPr lang="en-CA"/>
              <a:pPr/>
              <a:t>25</a:t>
            </a:fld>
            <a:endParaRPr lang="en-CA"/>
          </a:p>
        </p:txBody>
      </p:sp>
      <p:sp>
        <p:nvSpPr>
          <p:cNvPr id="384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4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2C4C7B-0330-470E-832A-B584405EB478}" type="slidenum">
              <a:rPr lang="en-CA"/>
              <a:pPr/>
              <a:t>26</a:t>
            </a:fld>
            <a:endParaRPr lang="en-CA"/>
          </a:p>
        </p:txBody>
      </p:sp>
      <p:sp>
        <p:nvSpPr>
          <p:cNvPr id="384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4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1DE5D5-3265-4F52-801D-12DF8E3C9661}" type="slidenum">
              <a:rPr lang="en-CA"/>
              <a:pPr/>
              <a:t>27</a:t>
            </a:fld>
            <a:endParaRPr lang="en-CA"/>
          </a:p>
        </p:txBody>
      </p:sp>
      <p:sp>
        <p:nvSpPr>
          <p:cNvPr id="385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5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2A75B9-4DD8-4994-B3D6-82417BA0D719}" type="slidenum">
              <a:rPr lang="en-CA"/>
              <a:pPr/>
              <a:t>28</a:t>
            </a:fld>
            <a:endParaRPr lang="en-CA"/>
          </a:p>
        </p:txBody>
      </p:sp>
      <p:sp>
        <p:nvSpPr>
          <p:cNvPr id="385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5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6C181A-C480-4917-9F71-4D77F473692D}" type="slidenum">
              <a:rPr lang="en-CA"/>
              <a:pPr/>
              <a:t>31</a:t>
            </a:fld>
            <a:endParaRPr lang="en-CA"/>
          </a:p>
        </p:txBody>
      </p:sp>
      <p:sp>
        <p:nvSpPr>
          <p:cNvPr id="385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5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20AEBC-E282-4A3F-A1B3-203B7D22F333}" type="slidenum">
              <a:rPr lang="en-CA"/>
              <a:pPr/>
              <a:t>33</a:t>
            </a:fld>
            <a:endParaRPr lang="en-CA"/>
          </a:p>
        </p:txBody>
      </p:sp>
      <p:sp>
        <p:nvSpPr>
          <p:cNvPr id="386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6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375844-6743-4685-A2AB-A58027BDBA90}" type="slidenum">
              <a:rPr lang="en-CA"/>
              <a:pPr/>
              <a:t>34</a:t>
            </a:fld>
            <a:endParaRPr lang="en-CA"/>
          </a:p>
        </p:txBody>
      </p:sp>
      <p:sp>
        <p:nvSpPr>
          <p:cNvPr id="386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6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6AC4D1-987F-4CE1-B674-9BB3A9A8D440}" type="slidenum">
              <a:rPr lang="en-CA"/>
              <a:pPr/>
              <a:t>35</a:t>
            </a:fld>
            <a:endParaRPr lang="en-CA"/>
          </a:p>
        </p:txBody>
      </p:sp>
      <p:sp>
        <p:nvSpPr>
          <p:cNvPr id="386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6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10993E-81BA-4A56-B64C-F54D789242E1}" type="slidenum">
              <a:rPr lang="en-CA"/>
              <a:pPr/>
              <a:t>36</a:t>
            </a:fld>
            <a:endParaRPr lang="en-CA"/>
          </a:p>
        </p:txBody>
      </p:sp>
      <p:sp>
        <p:nvSpPr>
          <p:cNvPr id="385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5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01DF77-0B25-4A7C-A4A9-3D724D4C7906}" type="slidenum">
              <a:rPr lang="en-CA"/>
              <a:pPr/>
              <a:t>37</a:t>
            </a:fld>
            <a:endParaRPr lang="en-CA"/>
          </a:p>
        </p:txBody>
      </p:sp>
      <p:sp>
        <p:nvSpPr>
          <p:cNvPr id="385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5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1AD4BB-8350-48F3-9AC3-D501619E6520}" type="slidenum">
              <a:rPr lang="en-CA"/>
              <a:pPr/>
              <a:t>38</a:t>
            </a:fld>
            <a:endParaRPr lang="en-CA"/>
          </a:p>
        </p:txBody>
      </p:sp>
      <p:sp>
        <p:nvSpPr>
          <p:cNvPr id="3888130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1A8B4179-8850-4F96-9CFB-E2E40D5B8A3E}" type="slidenum">
              <a:rPr lang="en-CA" sz="1200" b="0" baseline="0">
                <a:latin typeface="Tahoma" pitchFamily="34" charset="0"/>
              </a:rPr>
              <a:pPr algn="r"/>
              <a:t>38</a:t>
            </a:fld>
            <a:endParaRPr lang="en-CA" sz="1200" b="0" baseline="0">
              <a:latin typeface="Tahoma" pitchFamily="34" charset="0"/>
            </a:endParaRPr>
          </a:p>
        </p:txBody>
      </p:sp>
      <p:sp>
        <p:nvSpPr>
          <p:cNvPr id="388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881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280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76D4EC-CC70-4C36-9BA2-B94CE518AD25}" type="slidenum">
              <a:rPr lang="en-CA"/>
              <a:pPr/>
              <a:t>39</a:t>
            </a:fld>
            <a:endParaRPr lang="en-CA"/>
          </a:p>
        </p:txBody>
      </p:sp>
      <p:sp>
        <p:nvSpPr>
          <p:cNvPr id="389017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228DCD19-AF59-41DF-9DBB-01FDAB629DA9}" type="slidenum">
              <a:rPr lang="en-CA" sz="1200" b="0" baseline="0">
                <a:latin typeface="Tahoma" pitchFamily="34" charset="0"/>
              </a:rPr>
              <a:pPr algn="r"/>
              <a:t>39</a:t>
            </a:fld>
            <a:endParaRPr lang="en-CA" sz="1200" b="0" baseline="0">
              <a:latin typeface="Tahoma" pitchFamily="34" charset="0"/>
            </a:endParaRPr>
          </a:p>
        </p:txBody>
      </p:sp>
      <p:sp>
        <p:nvSpPr>
          <p:cNvPr id="389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018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280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A6828B-5DD3-4D6A-B3FC-6035598F7873}" type="slidenum">
              <a:rPr lang="en-CA"/>
              <a:pPr/>
              <a:t>40</a:t>
            </a:fld>
            <a:endParaRPr lang="en-CA"/>
          </a:p>
        </p:txBody>
      </p:sp>
      <p:sp>
        <p:nvSpPr>
          <p:cNvPr id="389222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BF3BD81A-570C-4957-9BE3-436478BDC62C}" type="slidenum">
              <a:rPr lang="en-CA" sz="1200" b="0" baseline="0">
                <a:latin typeface="Tahoma" pitchFamily="34" charset="0"/>
              </a:rPr>
              <a:pPr algn="r"/>
              <a:t>40</a:t>
            </a:fld>
            <a:endParaRPr lang="en-CA" sz="1200" b="0" baseline="0">
              <a:latin typeface="Tahoma" pitchFamily="34" charset="0"/>
            </a:endParaRPr>
          </a:p>
        </p:txBody>
      </p:sp>
      <p:sp>
        <p:nvSpPr>
          <p:cNvPr id="389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22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280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51A91C-7B17-45A2-8076-ED65D7E180A5}" type="slidenum">
              <a:rPr lang="en-CA"/>
              <a:pPr/>
              <a:t>41</a:t>
            </a:fld>
            <a:endParaRPr lang="en-CA"/>
          </a:p>
        </p:txBody>
      </p:sp>
      <p:sp>
        <p:nvSpPr>
          <p:cNvPr id="389427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B513F63B-246C-4B7F-85B5-050FB7618405}" type="slidenum">
              <a:rPr lang="en-CA" sz="1200" b="0" baseline="0">
                <a:latin typeface="Tahoma" pitchFamily="34" charset="0"/>
              </a:rPr>
              <a:pPr algn="r"/>
              <a:t>41</a:t>
            </a:fld>
            <a:endParaRPr lang="en-CA" sz="1200" b="0" baseline="0">
              <a:latin typeface="Tahoma" pitchFamily="34" charset="0"/>
            </a:endParaRPr>
          </a:p>
        </p:txBody>
      </p:sp>
      <p:sp>
        <p:nvSpPr>
          <p:cNvPr id="389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42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280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3C9C68-A232-42F7-933D-6D85688C4D17}" type="slidenum">
              <a:rPr lang="en-CA"/>
              <a:pPr/>
              <a:t>42</a:t>
            </a:fld>
            <a:endParaRPr lang="en-CA"/>
          </a:p>
        </p:txBody>
      </p:sp>
      <p:sp>
        <p:nvSpPr>
          <p:cNvPr id="3896322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EC7B45A4-7F5C-4A5E-86F5-995EC170D173}" type="slidenum">
              <a:rPr lang="en-CA" sz="1200" b="0" baseline="0">
                <a:latin typeface="Tahoma" pitchFamily="34" charset="0"/>
              </a:rPr>
              <a:pPr algn="r"/>
              <a:t>42</a:t>
            </a:fld>
            <a:endParaRPr lang="en-CA" sz="1200" b="0" baseline="0">
              <a:latin typeface="Tahoma" pitchFamily="34" charset="0"/>
            </a:endParaRPr>
          </a:p>
        </p:txBody>
      </p:sp>
      <p:sp>
        <p:nvSpPr>
          <p:cNvPr id="389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63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280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00BF43-DDC1-4BC5-B6BB-FD0BAF3BCF1C}" type="slidenum">
              <a:rPr lang="en-CA"/>
              <a:pPr/>
              <a:t>43</a:t>
            </a:fld>
            <a:endParaRPr lang="en-CA"/>
          </a:p>
        </p:txBody>
      </p:sp>
      <p:sp>
        <p:nvSpPr>
          <p:cNvPr id="386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6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A13BD2-5817-43AB-AD86-D579E58BCDF6}" type="slidenum">
              <a:rPr lang="en-CA"/>
              <a:pPr/>
              <a:t>44</a:t>
            </a:fld>
            <a:endParaRPr lang="en-CA"/>
          </a:p>
        </p:txBody>
      </p:sp>
      <p:sp>
        <p:nvSpPr>
          <p:cNvPr id="386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6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BA017D-81F3-43D0-8E16-9FD647F2C165}" type="slidenum">
              <a:rPr lang="en-CA"/>
              <a:pPr/>
              <a:t>45</a:t>
            </a:fld>
            <a:endParaRPr lang="en-CA"/>
          </a:p>
        </p:txBody>
      </p:sp>
      <p:sp>
        <p:nvSpPr>
          <p:cNvPr id="387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7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016C56-B90C-41E0-BEC8-9C2106EB0D64}" type="slidenum">
              <a:rPr lang="en-CA"/>
              <a:pPr/>
              <a:t>46</a:t>
            </a:fld>
            <a:endParaRPr lang="en-CA"/>
          </a:p>
        </p:txBody>
      </p:sp>
      <p:sp>
        <p:nvSpPr>
          <p:cNvPr id="387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7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967153-76C7-498A-BDE0-16DD26E79C66}" type="slidenum">
              <a:rPr lang="en-CA"/>
              <a:pPr/>
              <a:t>47</a:t>
            </a:fld>
            <a:endParaRPr lang="en-CA"/>
          </a:p>
        </p:txBody>
      </p:sp>
      <p:sp>
        <p:nvSpPr>
          <p:cNvPr id="387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7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C544A6-7B88-416E-B3DC-F0BAED6F68A3}" type="slidenum">
              <a:rPr lang="en-CA"/>
              <a:pPr/>
              <a:t>48</a:t>
            </a:fld>
            <a:endParaRPr lang="en-CA"/>
          </a:p>
        </p:txBody>
      </p:sp>
      <p:sp>
        <p:nvSpPr>
          <p:cNvPr id="387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7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61C79D-64BB-4724-8082-F0A4CD66D2E5}" type="slidenum">
              <a:rPr lang="en-CA"/>
              <a:pPr/>
              <a:t>49</a:t>
            </a:fld>
            <a:endParaRPr lang="en-CA"/>
          </a:p>
        </p:txBody>
      </p:sp>
      <p:sp>
        <p:nvSpPr>
          <p:cNvPr id="387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7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6" name="Rectangle 70"/>
          <p:cNvSpPr>
            <a:spLocks noChangeArrowheads="1"/>
          </p:cNvSpPr>
          <p:nvPr userDrawn="1"/>
        </p:nvSpPr>
        <p:spPr bwMode="auto">
          <a:xfrm>
            <a:off x="0" y="0"/>
            <a:ext cx="9144000" cy="6861175"/>
          </a:xfrm>
          <a:prstGeom prst="rect">
            <a:avLst/>
          </a:prstGeom>
          <a:solidFill>
            <a:srgbClr val="FAF2D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b="0" baseline="0"/>
          </a:p>
        </p:txBody>
      </p:sp>
      <p:sp>
        <p:nvSpPr>
          <p:cNvPr id="4132" name="Rectangle 36"/>
          <p:cNvSpPr>
            <a:spLocks noChangeArrowheads="1"/>
          </p:cNvSpPr>
          <p:nvPr/>
        </p:nvSpPr>
        <p:spPr bwMode="gray">
          <a:xfrm rot="-5400000">
            <a:off x="4306094" y="2377281"/>
            <a:ext cx="274638" cy="8683625"/>
          </a:xfrm>
          <a:prstGeom prst="rect">
            <a:avLst/>
          </a:prstGeom>
          <a:solidFill>
            <a:srgbClr val="8EBE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99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kumimoji="1" lang="en-US" sz="3200" b="0" baseline="0">
              <a:latin typeface="Tahoma" pitchFamily="34" charset="0"/>
            </a:endParaRPr>
          </a:p>
        </p:txBody>
      </p:sp>
      <p:sp>
        <p:nvSpPr>
          <p:cNvPr id="4125" name="Rectangle 29"/>
          <p:cNvSpPr>
            <a:spLocks noGrp="1" noChangeArrowheads="1"/>
          </p:cNvSpPr>
          <p:nvPr>
            <p:ph type="ftr" sz="quarter" idx="3"/>
          </p:nvPr>
        </p:nvSpPr>
        <p:spPr>
          <a:xfrm>
            <a:off x="942975" y="6354763"/>
            <a:ext cx="6067425" cy="457200"/>
          </a:xfrm>
        </p:spPr>
        <p:txBody>
          <a:bodyPr/>
          <a:lstStyle>
            <a:lvl1pPr>
              <a:defRPr sz="1100"/>
            </a:lvl1pPr>
          </a:lstStyle>
          <a:p>
            <a:r>
              <a:rPr lang="en-US"/>
              <a:t>© 2010 Pearson Education, Inc.  All rights reserved</a:t>
            </a:r>
          </a:p>
        </p:txBody>
      </p:sp>
      <p:sp>
        <p:nvSpPr>
          <p:cNvPr id="4152" name="Rectangle 56"/>
          <p:cNvSpPr>
            <a:spLocks noChangeArrowheads="1"/>
          </p:cNvSpPr>
          <p:nvPr userDrawn="1"/>
        </p:nvSpPr>
        <p:spPr bwMode="auto">
          <a:xfrm>
            <a:off x="0" y="6540500"/>
            <a:ext cx="9144000" cy="46038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5" name="Rectangle 69"/>
          <p:cNvSpPr>
            <a:spLocks noChangeAspect="1" noChangeArrowheads="1"/>
          </p:cNvSpPr>
          <p:nvPr userDrawn="1"/>
        </p:nvSpPr>
        <p:spPr bwMode="auto">
          <a:xfrm>
            <a:off x="6350" y="6445250"/>
            <a:ext cx="209550" cy="20955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7" name="Rectangle 71"/>
          <p:cNvSpPr>
            <a:spLocks noChangeArrowheads="1"/>
          </p:cNvSpPr>
          <p:nvPr userDrawn="1"/>
        </p:nvSpPr>
        <p:spPr bwMode="auto">
          <a:xfrm>
            <a:off x="0" y="0"/>
            <a:ext cx="2438400" cy="685800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8" name="Rectangle 72"/>
          <p:cNvSpPr>
            <a:spLocks noChangeArrowheads="1"/>
          </p:cNvSpPr>
          <p:nvPr userDrawn="1"/>
        </p:nvSpPr>
        <p:spPr bwMode="auto">
          <a:xfrm>
            <a:off x="2489200" y="0"/>
            <a:ext cx="6672263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7DB7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9" name="Rectangle 73"/>
          <p:cNvSpPr>
            <a:spLocks noChangeArrowheads="1"/>
          </p:cNvSpPr>
          <p:nvPr userDrawn="1"/>
        </p:nvSpPr>
        <p:spPr bwMode="auto">
          <a:xfrm>
            <a:off x="2438400" y="0"/>
            <a:ext cx="46038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0" name="Rectangle 74"/>
          <p:cNvSpPr>
            <a:spLocks noChangeArrowheads="1"/>
          </p:cNvSpPr>
          <p:nvPr userDrawn="1"/>
        </p:nvSpPr>
        <p:spPr bwMode="auto">
          <a:xfrm>
            <a:off x="0" y="685800"/>
            <a:ext cx="9144000" cy="46038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1" name="Rectangle 75"/>
          <p:cNvSpPr>
            <a:spLocks noChangeAspect="1" noChangeArrowheads="1"/>
          </p:cNvSpPr>
          <p:nvPr userDrawn="1"/>
        </p:nvSpPr>
        <p:spPr bwMode="auto">
          <a:xfrm>
            <a:off x="2368550" y="596900"/>
            <a:ext cx="209550" cy="209550"/>
          </a:xfrm>
          <a:prstGeom prst="rect">
            <a:avLst/>
          </a:prstGeom>
          <a:solidFill>
            <a:srgbClr val="C8225D"/>
          </a:solidFill>
          <a:ln w="9525">
            <a:solidFill>
              <a:srgbClr val="BED4B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3" name="Rectangle 77"/>
          <p:cNvSpPr>
            <a:spLocks noChangeArrowheads="1"/>
          </p:cNvSpPr>
          <p:nvPr userDrawn="1"/>
        </p:nvSpPr>
        <p:spPr bwMode="auto">
          <a:xfrm>
            <a:off x="495300" y="1168400"/>
            <a:ext cx="7769225" cy="46038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4" name="Rectangle 78"/>
          <p:cNvSpPr>
            <a:spLocks noChangeArrowheads="1"/>
          </p:cNvSpPr>
          <p:nvPr userDrawn="1"/>
        </p:nvSpPr>
        <p:spPr bwMode="gray">
          <a:xfrm rot="-5400000">
            <a:off x="4154488" y="-2446338"/>
            <a:ext cx="457200" cy="77692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99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kumimoji="1" lang="en-US" sz="3200" b="0" baseline="0">
              <a:latin typeface="Tahoma" pitchFamily="34" charset="0"/>
            </a:endParaRPr>
          </a:p>
        </p:txBody>
      </p:sp>
      <p:sp>
        <p:nvSpPr>
          <p:cNvPr id="4172" name="Rectangle 76"/>
          <p:cNvSpPr>
            <a:spLocks noChangeAspect="1" noChangeArrowheads="1"/>
          </p:cNvSpPr>
          <p:nvPr userDrawn="1"/>
        </p:nvSpPr>
        <p:spPr bwMode="auto">
          <a:xfrm>
            <a:off x="393700" y="1066800"/>
            <a:ext cx="209550" cy="20955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6" name="Text Box 80" descr="Pink tissue paper"/>
          <p:cNvSpPr txBox="1">
            <a:spLocks noChangeArrowheads="1"/>
          </p:cNvSpPr>
          <p:nvPr userDrawn="1"/>
        </p:nvSpPr>
        <p:spPr bwMode="auto">
          <a:xfrm>
            <a:off x="633413" y="1200150"/>
            <a:ext cx="1739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2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0" baseline="0">
                <a:solidFill>
                  <a:schemeClr val="bg1"/>
                </a:solidFill>
                <a:latin typeface="Arial Narrow" pitchFamily="34" charset="0"/>
              </a:rPr>
              <a:t>OBJECTIVES</a:t>
            </a:r>
          </a:p>
        </p:txBody>
      </p:sp>
      <p:sp>
        <p:nvSpPr>
          <p:cNvPr id="4177" name="Rectangle 8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003391C-9E24-4268-949D-9A199C93E535}" type="slidenum">
              <a:rPr lang="en-US"/>
              <a:pPr/>
              <a:t>‹#›</a:t>
            </a:fld>
            <a:endParaRPr lang="en-CA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2BDEFA0-9F91-4D0E-93A2-7D248A27053C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980976102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D3246D6-DFB4-4972-AEB0-C88C8102984A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928798144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3113" y="1600200"/>
            <a:ext cx="390525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0763" y="1600200"/>
            <a:ext cx="390525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2CC3B10-045B-4C38-B49C-2DCDC318F97B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662959186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374D759-A040-4915-A561-C1121767EAE8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865089161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9A4746B-5968-4405-8E9A-4A860025E8D0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712988583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C71590F-4D63-4895-9687-991F85D77030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024379672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C9259C2-7569-4157-84FB-3D24E42E4537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789414334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1D330D2-A181-4B0E-98B5-792B16CAB507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437067822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5FE408C-B0CB-48E6-8A61-C56994CA3CD3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719311261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533400"/>
            <a:ext cx="1992313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533400"/>
            <a:ext cx="58293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D90C10D-93B0-4D70-A135-9EF76DF34F11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343181812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974013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3113" y="1600200"/>
            <a:ext cx="390525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30763" y="1600200"/>
            <a:ext cx="390525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830763" y="3962400"/>
            <a:ext cx="390525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2390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583B004-E066-496B-BB09-DA7D344D2AFB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286000" y="6397625"/>
            <a:ext cx="44958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76071955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33400"/>
            <a:ext cx="7974013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solidFill>
                  <a:srgbClr val="007DB7"/>
                </a:solidFill>
              </a:defRPr>
            </a:lvl1pPr>
          </a:lstStyle>
          <a:p>
            <a:fld id="{16E54119-543E-42E4-BAC5-7F514AC0805A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3093" name="Rectangle 21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3113" y="1600200"/>
            <a:ext cx="79629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97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397625"/>
            <a:ext cx="449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900" b="0" baseline="0"/>
            </a:lvl1pPr>
          </a:lstStyle>
          <a:p>
            <a:r>
              <a:rPr lang="en-US"/>
              <a:t>© 2010 Pearson Education, Inc.  All rights reserved</a:t>
            </a:r>
          </a:p>
        </p:txBody>
      </p:sp>
      <p:sp>
        <p:nvSpPr>
          <p:cNvPr id="3099" name="Rectangle 27"/>
          <p:cNvSpPr>
            <a:spLocks noChangeArrowheads="1"/>
          </p:cNvSpPr>
          <p:nvPr/>
        </p:nvSpPr>
        <p:spPr bwMode="gray">
          <a:xfrm rot="-5400000">
            <a:off x="-3281362" y="3281362"/>
            <a:ext cx="6858000" cy="295275"/>
          </a:xfrm>
          <a:prstGeom prst="rect">
            <a:avLst/>
          </a:prstGeom>
          <a:gradFill rotWithShape="1">
            <a:gsLst>
              <a:gs pos="0">
                <a:srgbClr val="007DB7"/>
              </a:gs>
              <a:gs pos="100000">
                <a:srgbClr val="CCEEF8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99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kumimoji="1" lang="en-US" sz="3200" b="0" baseline="0">
              <a:latin typeface="Tahom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/>
  <p:hf hdr="0" dt="0"/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10000"/>
        </a:spcBef>
        <a:spcAft>
          <a:spcPct val="0"/>
        </a:spcAft>
        <a:buClr>
          <a:srgbClr val="CC0066"/>
        </a:buClr>
        <a:buSzPct val="60000"/>
        <a:buFont typeface="Wingdings" pitchFamily="2" charset="2"/>
        <a:defRPr sz="2800">
          <a:solidFill>
            <a:srgbClr val="007DB7"/>
          </a:solidFill>
          <a:latin typeface="+mn-lt"/>
          <a:ea typeface="+mn-ea"/>
          <a:cs typeface="+mn-cs"/>
        </a:defRPr>
      </a:lvl1pPr>
      <a:lvl2pPr marL="742950" indent="-28575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F0C200"/>
        </a:buClr>
        <a:buSzPct val="55000"/>
        <a:buFont typeface="Wingdings" pitchFamily="2" charset="2"/>
        <a:defRPr sz="2800">
          <a:solidFill>
            <a:srgbClr val="007DB7"/>
          </a:solidFill>
          <a:latin typeface="+mn-lt"/>
        </a:defRPr>
      </a:lvl2pPr>
      <a:lvl3pPr marL="11430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400">
          <a:solidFill>
            <a:srgbClr val="007DB7"/>
          </a:solidFill>
          <a:latin typeface="+mn-lt"/>
        </a:defRPr>
      </a:lvl3pPr>
      <a:lvl4pPr marL="16002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F0C200"/>
        </a:buClr>
        <a:buSzPct val="55000"/>
        <a:buFont typeface="Wingdings" pitchFamily="2" charset="2"/>
        <a:defRPr sz="2000">
          <a:solidFill>
            <a:srgbClr val="007DB7"/>
          </a:solidFill>
          <a:latin typeface="+mn-lt"/>
        </a:defRPr>
      </a:lvl4pPr>
      <a:lvl5pPr marL="20574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5pPr>
      <a:lvl6pPr marL="25146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6pPr>
      <a:lvl7pPr marL="29718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7pPr>
      <a:lvl8pPr marL="34290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8pPr>
      <a:lvl9pPr marL="38862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jpe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13" Type="http://schemas.openxmlformats.org/officeDocument/2006/relationships/image" Target="../media/image15.wmf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.jpeg"/><Relationship Id="rId12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wmf"/><Relationship Id="rId11" Type="http://schemas.openxmlformats.org/officeDocument/2006/relationships/image" Target="../media/image14.wmf"/><Relationship Id="rId5" Type="http://schemas.openxmlformats.org/officeDocument/2006/relationships/oleObject" Target="../embeddings/oleObject1.bin"/><Relationship Id="rId10" Type="http://schemas.openxmlformats.org/officeDocument/2006/relationships/oleObject" Target="../embeddings/oleObject3.bin"/><Relationship Id="rId4" Type="http://schemas.openxmlformats.org/officeDocument/2006/relationships/image" Target="../media/image11.png"/><Relationship Id="rId9" Type="http://schemas.openxmlformats.org/officeDocument/2006/relationships/image" Target="../media/image13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notesSlide" Target="../notesSlides/notesSlide11.xml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jpeg"/><Relationship Id="rId5" Type="http://schemas.openxmlformats.org/officeDocument/2006/relationships/image" Target="../media/image16.wmf"/><Relationship Id="rId4" Type="http://schemas.openxmlformats.org/officeDocument/2006/relationships/oleObject" Target="../embeddings/oleObject5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13" Type="http://schemas.openxmlformats.org/officeDocument/2006/relationships/oleObject" Target="../embeddings/oleObject11.bin"/><Relationship Id="rId18" Type="http://schemas.openxmlformats.org/officeDocument/2006/relationships/image" Target="../media/image24.wmf"/><Relationship Id="rId26" Type="http://schemas.openxmlformats.org/officeDocument/2006/relationships/image" Target="../media/image28.wmf"/><Relationship Id="rId3" Type="http://schemas.openxmlformats.org/officeDocument/2006/relationships/notesSlide" Target="../notesSlides/notesSlide12.xml"/><Relationship Id="rId21" Type="http://schemas.openxmlformats.org/officeDocument/2006/relationships/oleObject" Target="../embeddings/oleObject15.bin"/><Relationship Id="rId7" Type="http://schemas.openxmlformats.org/officeDocument/2006/relationships/oleObject" Target="../embeddings/oleObject8.bin"/><Relationship Id="rId12" Type="http://schemas.openxmlformats.org/officeDocument/2006/relationships/image" Target="../media/image21.wmf"/><Relationship Id="rId17" Type="http://schemas.openxmlformats.org/officeDocument/2006/relationships/oleObject" Target="../embeddings/oleObject13.bin"/><Relationship Id="rId25" Type="http://schemas.openxmlformats.org/officeDocument/2006/relationships/oleObject" Target="../embeddings/oleObject17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23.wmf"/><Relationship Id="rId20" Type="http://schemas.openxmlformats.org/officeDocument/2006/relationships/image" Target="../media/image25.wmf"/><Relationship Id="rId29" Type="http://schemas.openxmlformats.org/officeDocument/2006/relationships/oleObject" Target="../embeddings/oleObject19.bin"/><Relationship Id="rId1" Type="http://schemas.openxmlformats.org/officeDocument/2006/relationships/vmlDrawing" Target="../drawings/vmlDrawing3.vml"/><Relationship Id="rId6" Type="http://schemas.openxmlformats.org/officeDocument/2006/relationships/image" Target="../media/image18.wmf"/><Relationship Id="rId11" Type="http://schemas.openxmlformats.org/officeDocument/2006/relationships/oleObject" Target="../embeddings/oleObject10.bin"/><Relationship Id="rId24" Type="http://schemas.openxmlformats.org/officeDocument/2006/relationships/image" Target="../media/image27.wmf"/><Relationship Id="rId5" Type="http://schemas.openxmlformats.org/officeDocument/2006/relationships/oleObject" Target="../embeddings/oleObject7.bin"/><Relationship Id="rId15" Type="http://schemas.openxmlformats.org/officeDocument/2006/relationships/oleObject" Target="../embeddings/oleObject12.bin"/><Relationship Id="rId23" Type="http://schemas.openxmlformats.org/officeDocument/2006/relationships/oleObject" Target="../embeddings/oleObject16.bin"/><Relationship Id="rId28" Type="http://schemas.openxmlformats.org/officeDocument/2006/relationships/image" Target="../media/image29.wmf"/><Relationship Id="rId10" Type="http://schemas.openxmlformats.org/officeDocument/2006/relationships/image" Target="../media/image20.wmf"/><Relationship Id="rId19" Type="http://schemas.openxmlformats.org/officeDocument/2006/relationships/oleObject" Target="../embeddings/oleObject14.bin"/><Relationship Id="rId4" Type="http://schemas.openxmlformats.org/officeDocument/2006/relationships/image" Target="../media/image1.jpeg"/><Relationship Id="rId9" Type="http://schemas.openxmlformats.org/officeDocument/2006/relationships/oleObject" Target="../embeddings/oleObject9.bin"/><Relationship Id="rId14" Type="http://schemas.openxmlformats.org/officeDocument/2006/relationships/image" Target="../media/image22.wmf"/><Relationship Id="rId22" Type="http://schemas.openxmlformats.org/officeDocument/2006/relationships/image" Target="../media/image26.wmf"/><Relationship Id="rId27" Type="http://schemas.openxmlformats.org/officeDocument/2006/relationships/oleObject" Target="../embeddings/oleObject18.bin"/><Relationship Id="rId30" Type="http://schemas.openxmlformats.org/officeDocument/2006/relationships/image" Target="../media/image30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13" Type="http://schemas.openxmlformats.org/officeDocument/2006/relationships/oleObject" Target="../embeddings/oleObject24.bin"/><Relationship Id="rId18" Type="http://schemas.openxmlformats.org/officeDocument/2006/relationships/image" Target="../media/image36.wmf"/><Relationship Id="rId26" Type="http://schemas.openxmlformats.org/officeDocument/2006/relationships/image" Target="../media/image40.wmf"/><Relationship Id="rId3" Type="http://schemas.openxmlformats.org/officeDocument/2006/relationships/notesSlide" Target="../notesSlides/notesSlide13.xml"/><Relationship Id="rId21" Type="http://schemas.openxmlformats.org/officeDocument/2006/relationships/oleObject" Target="../embeddings/oleObject28.bin"/><Relationship Id="rId7" Type="http://schemas.openxmlformats.org/officeDocument/2006/relationships/oleObject" Target="../embeddings/oleObject21.bin"/><Relationship Id="rId12" Type="http://schemas.openxmlformats.org/officeDocument/2006/relationships/image" Target="../media/image33.wmf"/><Relationship Id="rId17" Type="http://schemas.openxmlformats.org/officeDocument/2006/relationships/oleObject" Target="../embeddings/oleObject26.bin"/><Relationship Id="rId25" Type="http://schemas.openxmlformats.org/officeDocument/2006/relationships/oleObject" Target="../embeddings/oleObject30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35.wmf"/><Relationship Id="rId20" Type="http://schemas.openxmlformats.org/officeDocument/2006/relationships/image" Target="../media/image37.w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1.jpeg"/><Relationship Id="rId11" Type="http://schemas.openxmlformats.org/officeDocument/2006/relationships/oleObject" Target="../embeddings/oleObject23.bin"/><Relationship Id="rId24" Type="http://schemas.openxmlformats.org/officeDocument/2006/relationships/image" Target="../media/image39.wmf"/><Relationship Id="rId5" Type="http://schemas.openxmlformats.org/officeDocument/2006/relationships/image" Target="../media/image18.wmf"/><Relationship Id="rId15" Type="http://schemas.openxmlformats.org/officeDocument/2006/relationships/oleObject" Target="../embeddings/oleObject25.bin"/><Relationship Id="rId23" Type="http://schemas.openxmlformats.org/officeDocument/2006/relationships/oleObject" Target="../embeddings/oleObject29.bin"/><Relationship Id="rId10" Type="http://schemas.openxmlformats.org/officeDocument/2006/relationships/image" Target="../media/image32.wmf"/><Relationship Id="rId19" Type="http://schemas.openxmlformats.org/officeDocument/2006/relationships/oleObject" Target="../embeddings/oleObject27.bin"/><Relationship Id="rId4" Type="http://schemas.openxmlformats.org/officeDocument/2006/relationships/oleObject" Target="../embeddings/oleObject20.bin"/><Relationship Id="rId9" Type="http://schemas.openxmlformats.org/officeDocument/2006/relationships/oleObject" Target="../embeddings/oleObject22.bin"/><Relationship Id="rId14" Type="http://schemas.openxmlformats.org/officeDocument/2006/relationships/image" Target="../media/image34.wmf"/><Relationship Id="rId22" Type="http://schemas.openxmlformats.org/officeDocument/2006/relationships/image" Target="../media/image38.w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3" Type="http://schemas.openxmlformats.org/officeDocument/2006/relationships/notesSlide" Target="../notesSlides/notesSlide14.xml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.jpeg"/><Relationship Id="rId5" Type="http://schemas.openxmlformats.org/officeDocument/2006/relationships/image" Target="../media/image42.wmf"/><Relationship Id="rId4" Type="http://schemas.openxmlformats.org/officeDocument/2006/relationships/oleObject" Target="../embeddings/oleObject31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13" Type="http://schemas.openxmlformats.org/officeDocument/2006/relationships/oleObject" Target="../embeddings/oleObject37.bin"/><Relationship Id="rId18" Type="http://schemas.openxmlformats.org/officeDocument/2006/relationships/image" Target="../media/image49.wmf"/><Relationship Id="rId3" Type="http://schemas.openxmlformats.org/officeDocument/2006/relationships/notesSlide" Target="../notesSlides/notesSlide15.xml"/><Relationship Id="rId7" Type="http://schemas.openxmlformats.org/officeDocument/2006/relationships/oleObject" Target="../embeddings/oleObject34.bin"/><Relationship Id="rId12" Type="http://schemas.openxmlformats.org/officeDocument/2006/relationships/image" Target="../media/image46.wmf"/><Relationship Id="rId17" Type="http://schemas.openxmlformats.org/officeDocument/2006/relationships/oleObject" Target="../embeddings/oleObject39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48.wmf"/><Relationship Id="rId1" Type="http://schemas.openxmlformats.org/officeDocument/2006/relationships/vmlDrawing" Target="../drawings/vmlDrawing6.vml"/><Relationship Id="rId6" Type="http://schemas.openxmlformats.org/officeDocument/2006/relationships/image" Target="../media/image44.wmf"/><Relationship Id="rId11" Type="http://schemas.openxmlformats.org/officeDocument/2006/relationships/oleObject" Target="../embeddings/oleObject36.bin"/><Relationship Id="rId5" Type="http://schemas.openxmlformats.org/officeDocument/2006/relationships/oleObject" Target="../embeddings/oleObject33.bin"/><Relationship Id="rId15" Type="http://schemas.openxmlformats.org/officeDocument/2006/relationships/oleObject" Target="../embeddings/oleObject38.bin"/><Relationship Id="rId10" Type="http://schemas.openxmlformats.org/officeDocument/2006/relationships/image" Target="../media/image45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35.bin"/><Relationship Id="rId14" Type="http://schemas.openxmlformats.org/officeDocument/2006/relationships/image" Target="../media/image47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13" Type="http://schemas.openxmlformats.org/officeDocument/2006/relationships/oleObject" Target="../embeddings/oleObject44.bin"/><Relationship Id="rId18" Type="http://schemas.openxmlformats.org/officeDocument/2006/relationships/image" Target="../media/image55.wmf"/><Relationship Id="rId3" Type="http://schemas.openxmlformats.org/officeDocument/2006/relationships/notesSlide" Target="../notesSlides/notesSlide16.xml"/><Relationship Id="rId7" Type="http://schemas.openxmlformats.org/officeDocument/2006/relationships/oleObject" Target="../embeddings/oleObject41.bin"/><Relationship Id="rId12" Type="http://schemas.openxmlformats.org/officeDocument/2006/relationships/image" Target="../media/image52.wmf"/><Relationship Id="rId17" Type="http://schemas.openxmlformats.org/officeDocument/2006/relationships/oleObject" Target="../embeddings/oleObject46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54.w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1.jpeg"/><Relationship Id="rId11" Type="http://schemas.openxmlformats.org/officeDocument/2006/relationships/oleObject" Target="../embeddings/oleObject43.bin"/><Relationship Id="rId5" Type="http://schemas.openxmlformats.org/officeDocument/2006/relationships/image" Target="../media/image15.wmf"/><Relationship Id="rId15" Type="http://schemas.openxmlformats.org/officeDocument/2006/relationships/oleObject" Target="../embeddings/oleObject45.bin"/><Relationship Id="rId10" Type="http://schemas.openxmlformats.org/officeDocument/2006/relationships/image" Target="../media/image51.wmf"/><Relationship Id="rId4" Type="http://schemas.openxmlformats.org/officeDocument/2006/relationships/oleObject" Target="../embeddings/oleObject40.bin"/><Relationship Id="rId9" Type="http://schemas.openxmlformats.org/officeDocument/2006/relationships/oleObject" Target="../embeddings/oleObject42.bin"/><Relationship Id="rId14" Type="http://schemas.openxmlformats.org/officeDocument/2006/relationships/image" Target="../media/image53.w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3" Type="http://schemas.openxmlformats.org/officeDocument/2006/relationships/notesSlide" Target="../notesSlides/notesSlide17.xml"/><Relationship Id="rId7" Type="http://schemas.openxmlformats.org/officeDocument/2006/relationships/oleObject" Target="../embeddings/oleObject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.jpeg"/><Relationship Id="rId5" Type="http://schemas.openxmlformats.org/officeDocument/2006/relationships/image" Target="../media/image57.wmf"/><Relationship Id="rId10" Type="http://schemas.openxmlformats.org/officeDocument/2006/relationships/image" Target="../media/image59.wmf"/><Relationship Id="rId4" Type="http://schemas.openxmlformats.org/officeDocument/2006/relationships/oleObject" Target="../embeddings/oleObject47.bin"/><Relationship Id="rId9" Type="http://schemas.openxmlformats.org/officeDocument/2006/relationships/oleObject" Target="../embeddings/oleObject49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wmf"/><Relationship Id="rId13" Type="http://schemas.openxmlformats.org/officeDocument/2006/relationships/oleObject" Target="../embeddings/oleObject54.bin"/><Relationship Id="rId3" Type="http://schemas.openxmlformats.org/officeDocument/2006/relationships/notesSlide" Target="../notesSlides/notesSlide19.xml"/><Relationship Id="rId7" Type="http://schemas.openxmlformats.org/officeDocument/2006/relationships/oleObject" Target="../embeddings/oleObject51.bin"/><Relationship Id="rId12" Type="http://schemas.openxmlformats.org/officeDocument/2006/relationships/image" Target="../media/image63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60.wmf"/><Relationship Id="rId11" Type="http://schemas.openxmlformats.org/officeDocument/2006/relationships/oleObject" Target="../embeddings/oleObject53.bin"/><Relationship Id="rId5" Type="http://schemas.openxmlformats.org/officeDocument/2006/relationships/oleObject" Target="../embeddings/oleObject50.bin"/><Relationship Id="rId15" Type="http://schemas.openxmlformats.org/officeDocument/2006/relationships/oleObject" Target="../embeddings/oleObject55.bin"/><Relationship Id="rId10" Type="http://schemas.openxmlformats.org/officeDocument/2006/relationships/image" Target="../media/image62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52.bin"/><Relationship Id="rId14" Type="http://schemas.openxmlformats.org/officeDocument/2006/relationships/image" Target="../media/image64.w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wmf"/><Relationship Id="rId3" Type="http://schemas.openxmlformats.org/officeDocument/2006/relationships/notesSlide" Target="../notesSlides/notesSlide20.xml"/><Relationship Id="rId7" Type="http://schemas.openxmlformats.org/officeDocument/2006/relationships/oleObject" Target="../embeddings/oleObject57.bin"/><Relationship Id="rId12" Type="http://schemas.openxmlformats.org/officeDocument/2006/relationships/image" Target="../media/image6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66.wmf"/><Relationship Id="rId11" Type="http://schemas.openxmlformats.org/officeDocument/2006/relationships/oleObject" Target="../embeddings/oleObject59.bin"/><Relationship Id="rId5" Type="http://schemas.openxmlformats.org/officeDocument/2006/relationships/oleObject" Target="../embeddings/oleObject56.bin"/><Relationship Id="rId10" Type="http://schemas.openxmlformats.org/officeDocument/2006/relationships/image" Target="../media/image68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58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wmf"/><Relationship Id="rId13" Type="http://schemas.openxmlformats.org/officeDocument/2006/relationships/oleObject" Target="../embeddings/oleObject64.bin"/><Relationship Id="rId18" Type="http://schemas.openxmlformats.org/officeDocument/2006/relationships/image" Target="../media/image76.wmf"/><Relationship Id="rId3" Type="http://schemas.openxmlformats.org/officeDocument/2006/relationships/notesSlide" Target="../notesSlides/notesSlide21.xml"/><Relationship Id="rId7" Type="http://schemas.openxmlformats.org/officeDocument/2006/relationships/oleObject" Target="../embeddings/oleObject61.bin"/><Relationship Id="rId12" Type="http://schemas.openxmlformats.org/officeDocument/2006/relationships/image" Target="../media/image73.wmf"/><Relationship Id="rId17" Type="http://schemas.openxmlformats.org/officeDocument/2006/relationships/oleObject" Target="../embeddings/oleObject66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75.wmf"/><Relationship Id="rId1" Type="http://schemas.openxmlformats.org/officeDocument/2006/relationships/vmlDrawing" Target="../drawings/vmlDrawing11.vml"/><Relationship Id="rId6" Type="http://schemas.openxmlformats.org/officeDocument/2006/relationships/image" Target="../media/image70.wmf"/><Relationship Id="rId11" Type="http://schemas.openxmlformats.org/officeDocument/2006/relationships/oleObject" Target="../embeddings/oleObject63.bin"/><Relationship Id="rId5" Type="http://schemas.openxmlformats.org/officeDocument/2006/relationships/oleObject" Target="../embeddings/oleObject60.bin"/><Relationship Id="rId15" Type="http://schemas.openxmlformats.org/officeDocument/2006/relationships/oleObject" Target="../embeddings/oleObject65.bin"/><Relationship Id="rId10" Type="http://schemas.openxmlformats.org/officeDocument/2006/relationships/image" Target="../media/image72.wmf"/><Relationship Id="rId19" Type="http://schemas.openxmlformats.org/officeDocument/2006/relationships/image" Target="../media/image77.png"/><Relationship Id="rId4" Type="http://schemas.openxmlformats.org/officeDocument/2006/relationships/image" Target="../media/image1.jpeg"/><Relationship Id="rId9" Type="http://schemas.openxmlformats.org/officeDocument/2006/relationships/oleObject" Target="../embeddings/oleObject62.bin"/><Relationship Id="rId14" Type="http://schemas.openxmlformats.org/officeDocument/2006/relationships/image" Target="../media/image74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wmf"/><Relationship Id="rId13" Type="http://schemas.openxmlformats.org/officeDocument/2006/relationships/image" Target="../media/image80.wmf"/><Relationship Id="rId3" Type="http://schemas.openxmlformats.org/officeDocument/2006/relationships/notesSlide" Target="../notesSlides/notesSlide22.xml"/><Relationship Id="rId7" Type="http://schemas.openxmlformats.org/officeDocument/2006/relationships/oleObject" Target="../embeddings/oleObject68.bin"/><Relationship Id="rId12" Type="http://schemas.openxmlformats.org/officeDocument/2006/relationships/oleObject" Target="../embeddings/oleObject7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.jpeg"/><Relationship Id="rId11" Type="http://schemas.openxmlformats.org/officeDocument/2006/relationships/image" Target="../media/image81.png"/><Relationship Id="rId5" Type="http://schemas.openxmlformats.org/officeDocument/2006/relationships/image" Target="../media/image71.wmf"/><Relationship Id="rId10" Type="http://schemas.openxmlformats.org/officeDocument/2006/relationships/image" Target="../media/image79.wmf"/><Relationship Id="rId4" Type="http://schemas.openxmlformats.org/officeDocument/2006/relationships/oleObject" Target="../embeddings/oleObject67.bin"/><Relationship Id="rId9" Type="http://schemas.openxmlformats.org/officeDocument/2006/relationships/oleObject" Target="../embeddings/oleObject69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wmf"/><Relationship Id="rId13" Type="http://schemas.openxmlformats.org/officeDocument/2006/relationships/image" Target="../media/image85.png"/><Relationship Id="rId3" Type="http://schemas.openxmlformats.org/officeDocument/2006/relationships/notesSlide" Target="../notesSlides/notesSlide23.xml"/><Relationship Id="rId7" Type="http://schemas.openxmlformats.org/officeDocument/2006/relationships/oleObject" Target="../embeddings/oleObject72.bin"/><Relationship Id="rId12" Type="http://schemas.openxmlformats.org/officeDocument/2006/relationships/image" Target="../media/image84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.jpeg"/><Relationship Id="rId11" Type="http://schemas.openxmlformats.org/officeDocument/2006/relationships/oleObject" Target="../embeddings/oleObject74.bin"/><Relationship Id="rId5" Type="http://schemas.openxmlformats.org/officeDocument/2006/relationships/image" Target="../media/image72.wmf"/><Relationship Id="rId10" Type="http://schemas.openxmlformats.org/officeDocument/2006/relationships/image" Target="../media/image83.wmf"/><Relationship Id="rId4" Type="http://schemas.openxmlformats.org/officeDocument/2006/relationships/oleObject" Target="../embeddings/oleObject71.bin"/><Relationship Id="rId9" Type="http://schemas.openxmlformats.org/officeDocument/2006/relationships/oleObject" Target="../embeddings/oleObject73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wmf"/><Relationship Id="rId13" Type="http://schemas.openxmlformats.org/officeDocument/2006/relationships/image" Target="../media/image91.png"/><Relationship Id="rId3" Type="http://schemas.openxmlformats.org/officeDocument/2006/relationships/notesSlide" Target="../notesSlides/notesSlide24.xml"/><Relationship Id="rId7" Type="http://schemas.openxmlformats.org/officeDocument/2006/relationships/oleObject" Target="../embeddings/oleObject76.bin"/><Relationship Id="rId12" Type="http://schemas.openxmlformats.org/officeDocument/2006/relationships/image" Target="../media/image88.wmf"/><Relationship Id="rId17" Type="http://schemas.openxmlformats.org/officeDocument/2006/relationships/image" Target="../media/image90.wmf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80.bin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.jpeg"/><Relationship Id="rId11" Type="http://schemas.openxmlformats.org/officeDocument/2006/relationships/oleObject" Target="../embeddings/oleObject78.bin"/><Relationship Id="rId5" Type="http://schemas.openxmlformats.org/officeDocument/2006/relationships/image" Target="../media/image73.wmf"/><Relationship Id="rId15" Type="http://schemas.openxmlformats.org/officeDocument/2006/relationships/image" Target="../media/image89.wmf"/><Relationship Id="rId10" Type="http://schemas.openxmlformats.org/officeDocument/2006/relationships/image" Target="../media/image87.wmf"/><Relationship Id="rId4" Type="http://schemas.openxmlformats.org/officeDocument/2006/relationships/oleObject" Target="../embeddings/oleObject75.bin"/><Relationship Id="rId9" Type="http://schemas.openxmlformats.org/officeDocument/2006/relationships/oleObject" Target="../embeddings/oleObject77.bin"/><Relationship Id="rId14" Type="http://schemas.openxmlformats.org/officeDocument/2006/relationships/oleObject" Target="../embeddings/oleObject79.bin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94.wmf"/><Relationship Id="rId5" Type="http://schemas.openxmlformats.org/officeDocument/2006/relationships/oleObject" Target="../embeddings/oleObject81.bin"/><Relationship Id="rId4" Type="http://schemas.openxmlformats.org/officeDocument/2006/relationships/image" Target="../media/image1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9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82.bin"/><Relationship Id="rId5" Type="http://schemas.openxmlformats.org/officeDocument/2006/relationships/image" Target="../media/image97.png"/><Relationship Id="rId4" Type="http://schemas.openxmlformats.org/officeDocument/2006/relationships/image" Target="../media/image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wmf"/><Relationship Id="rId13" Type="http://schemas.openxmlformats.org/officeDocument/2006/relationships/oleObject" Target="../embeddings/oleObject87.bin"/><Relationship Id="rId18" Type="http://schemas.openxmlformats.org/officeDocument/2006/relationships/image" Target="../media/image105.wmf"/><Relationship Id="rId26" Type="http://schemas.openxmlformats.org/officeDocument/2006/relationships/image" Target="../media/image109.wmf"/><Relationship Id="rId3" Type="http://schemas.openxmlformats.org/officeDocument/2006/relationships/notesSlide" Target="../notesSlides/notesSlide29.xml"/><Relationship Id="rId21" Type="http://schemas.openxmlformats.org/officeDocument/2006/relationships/oleObject" Target="../embeddings/oleObject91.bin"/><Relationship Id="rId34" Type="http://schemas.openxmlformats.org/officeDocument/2006/relationships/image" Target="../media/image113.wmf"/><Relationship Id="rId7" Type="http://schemas.openxmlformats.org/officeDocument/2006/relationships/oleObject" Target="../embeddings/oleObject84.bin"/><Relationship Id="rId12" Type="http://schemas.openxmlformats.org/officeDocument/2006/relationships/image" Target="../media/image102.wmf"/><Relationship Id="rId17" Type="http://schemas.openxmlformats.org/officeDocument/2006/relationships/oleObject" Target="../embeddings/oleObject89.bin"/><Relationship Id="rId25" Type="http://schemas.openxmlformats.org/officeDocument/2006/relationships/oleObject" Target="../embeddings/oleObject93.bin"/><Relationship Id="rId33" Type="http://schemas.openxmlformats.org/officeDocument/2006/relationships/oleObject" Target="../embeddings/oleObject97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104.wmf"/><Relationship Id="rId20" Type="http://schemas.openxmlformats.org/officeDocument/2006/relationships/image" Target="../media/image106.wmf"/><Relationship Id="rId29" Type="http://schemas.openxmlformats.org/officeDocument/2006/relationships/oleObject" Target="../embeddings/oleObject95.bin"/><Relationship Id="rId1" Type="http://schemas.openxmlformats.org/officeDocument/2006/relationships/vmlDrawing" Target="../drawings/vmlDrawing17.vml"/><Relationship Id="rId6" Type="http://schemas.openxmlformats.org/officeDocument/2006/relationships/image" Target="../media/image99.wmf"/><Relationship Id="rId11" Type="http://schemas.openxmlformats.org/officeDocument/2006/relationships/oleObject" Target="../embeddings/oleObject86.bin"/><Relationship Id="rId24" Type="http://schemas.openxmlformats.org/officeDocument/2006/relationships/image" Target="../media/image108.wmf"/><Relationship Id="rId32" Type="http://schemas.openxmlformats.org/officeDocument/2006/relationships/image" Target="../media/image112.wmf"/><Relationship Id="rId37" Type="http://schemas.openxmlformats.org/officeDocument/2006/relationships/image" Target="../media/image114.wmf"/><Relationship Id="rId5" Type="http://schemas.openxmlformats.org/officeDocument/2006/relationships/oleObject" Target="../embeddings/oleObject83.bin"/><Relationship Id="rId15" Type="http://schemas.openxmlformats.org/officeDocument/2006/relationships/oleObject" Target="../embeddings/oleObject88.bin"/><Relationship Id="rId23" Type="http://schemas.openxmlformats.org/officeDocument/2006/relationships/oleObject" Target="../embeddings/oleObject92.bin"/><Relationship Id="rId28" Type="http://schemas.openxmlformats.org/officeDocument/2006/relationships/image" Target="../media/image110.wmf"/><Relationship Id="rId36" Type="http://schemas.openxmlformats.org/officeDocument/2006/relationships/oleObject" Target="../embeddings/oleObject99.bin"/><Relationship Id="rId10" Type="http://schemas.openxmlformats.org/officeDocument/2006/relationships/image" Target="../media/image101.wmf"/><Relationship Id="rId19" Type="http://schemas.openxmlformats.org/officeDocument/2006/relationships/oleObject" Target="../embeddings/oleObject90.bin"/><Relationship Id="rId31" Type="http://schemas.openxmlformats.org/officeDocument/2006/relationships/oleObject" Target="../embeddings/oleObject96.bin"/><Relationship Id="rId4" Type="http://schemas.openxmlformats.org/officeDocument/2006/relationships/image" Target="../media/image1.jpeg"/><Relationship Id="rId9" Type="http://schemas.openxmlformats.org/officeDocument/2006/relationships/oleObject" Target="../embeddings/oleObject85.bin"/><Relationship Id="rId14" Type="http://schemas.openxmlformats.org/officeDocument/2006/relationships/image" Target="../media/image103.wmf"/><Relationship Id="rId22" Type="http://schemas.openxmlformats.org/officeDocument/2006/relationships/image" Target="../media/image107.wmf"/><Relationship Id="rId27" Type="http://schemas.openxmlformats.org/officeDocument/2006/relationships/oleObject" Target="../embeddings/oleObject94.bin"/><Relationship Id="rId30" Type="http://schemas.openxmlformats.org/officeDocument/2006/relationships/image" Target="../media/image111.wmf"/><Relationship Id="rId35" Type="http://schemas.openxmlformats.org/officeDocument/2006/relationships/oleObject" Target="../embeddings/oleObject98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115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100.bin"/><Relationship Id="rId5" Type="http://schemas.openxmlformats.org/officeDocument/2006/relationships/image" Target="../media/image1.jpeg"/><Relationship Id="rId4" Type="http://schemas.openxmlformats.org/officeDocument/2006/relationships/image" Target="../media/image11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openxmlformats.org/officeDocument/2006/relationships/image" Target="../media/image1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3.png"/><Relationship Id="rId4" Type="http://schemas.openxmlformats.org/officeDocument/2006/relationships/image" Target="../media/image1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5.png"/><Relationship Id="rId4" Type="http://schemas.openxmlformats.org/officeDocument/2006/relationships/image" Target="../media/image1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7" Type="http://schemas.openxmlformats.org/officeDocument/2006/relationships/image" Target="../media/image12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1.jpeg"/><Relationship Id="rId5" Type="http://schemas.openxmlformats.org/officeDocument/2006/relationships/image" Target="../media/image126.wmf"/><Relationship Id="rId4" Type="http://schemas.openxmlformats.org/officeDocument/2006/relationships/oleObject" Target="../embeddings/oleObject101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7" Type="http://schemas.openxmlformats.org/officeDocument/2006/relationships/image" Target="../media/image12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1.jpeg"/><Relationship Id="rId5" Type="http://schemas.openxmlformats.org/officeDocument/2006/relationships/image" Target="../media/image126.wmf"/><Relationship Id="rId4" Type="http://schemas.openxmlformats.org/officeDocument/2006/relationships/oleObject" Target="../embeddings/oleObject102.bin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png"/><Relationship Id="rId3" Type="http://schemas.openxmlformats.org/officeDocument/2006/relationships/notesSlide" Target="../notesSlides/notesSlide38.xml"/><Relationship Id="rId7" Type="http://schemas.openxmlformats.org/officeDocument/2006/relationships/image" Target="../media/image13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1.jpeg"/><Relationship Id="rId5" Type="http://schemas.openxmlformats.org/officeDocument/2006/relationships/image" Target="../media/image129.wmf"/><Relationship Id="rId4" Type="http://schemas.openxmlformats.org/officeDocument/2006/relationships/oleObject" Target="../embeddings/oleObject103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7" Type="http://schemas.openxmlformats.org/officeDocument/2006/relationships/image" Target="../media/image13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1.jpeg"/><Relationship Id="rId5" Type="http://schemas.openxmlformats.org/officeDocument/2006/relationships/image" Target="../media/image129.wmf"/><Relationship Id="rId4" Type="http://schemas.openxmlformats.org/officeDocument/2006/relationships/oleObject" Target="../embeddings/oleObject104.bin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wmf"/><Relationship Id="rId3" Type="http://schemas.openxmlformats.org/officeDocument/2006/relationships/notesSlide" Target="../notesSlides/notesSlide40.xml"/><Relationship Id="rId7" Type="http://schemas.openxmlformats.org/officeDocument/2006/relationships/oleObject" Target="../embeddings/oleObject10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1.jpeg"/><Relationship Id="rId5" Type="http://schemas.openxmlformats.org/officeDocument/2006/relationships/image" Target="../media/image133.wmf"/><Relationship Id="rId4" Type="http://schemas.openxmlformats.org/officeDocument/2006/relationships/oleObject" Target="../embeddings/oleObject105.bin"/><Relationship Id="rId9" Type="http://schemas.openxmlformats.org/officeDocument/2006/relationships/image" Target="../media/image135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wmf"/><Relationship Id="rId3" Type="http://schemas.openxmlformats.org/officeDocument/2006/relationships/notesSlide" Target="../notesSlides/notesSlide41.xml"/><Relationship Id="rId7" Type="http://schemas.openxmlformats.org/officeDocument/2006/relationships/oleObject" Target="../embeddings/oleObject10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1.jpeg"/><Relationship Id="rId5" Type="http://schemas.openxmlformats.org/officeDocument/2006/relationships/image" Target="../media/image136.wmf"/><Relationship Id="rId4" Type="http://schemas.openxmlformats.org/officeDocument/2006/relationships/oleObject" Target="../embeddings/oleObject107.bin"/><Relationship Id="rId9" Type="http://schemas.openxmlformats.org/officeDocument/2006/relationships/image" Target="../media/image138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0.bin"/><Relationship Id="rId3" Type="http://schemas.openxmlformats.org/officeDocument/2006/relationships/notesSlide" Target="../notesSlides/notesSlide42.xml"/><Relationship Id="rId7" Type="http://schemas.openxmlformats.org/officeDocument/2006/relationships/image" Target="../media/image14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1.jpeg"/><Relationship Id="rId11" Type="http://schemas.openxmlformats.org/officeDocument/2006/relationships/image" Target="../media/image141.wmf"/><Relationship Id="rId5" Type="http://schemas.openxmlformats.org/officeDocument/2006/relationships/image" Target="../media/image139.wmf"/><Relationship Id="rId10" Type="http://schemas.openxmlformats.org/officeDocument/2006/relationships/oleObject" Target="../embeddings/oleObject111.bin"/><Relationship Id="rId4" Type="http://schemas.openxmlformats.org/officeDocument/2006/relationships/oleObject" Target="../embeddings/oleObject109.bin"/><Relationship Id="rId9" Type="http://schemas.openxmlformats.org/officeDocument/2006/relationships/image" Target="../media/image140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FAEC6-C10A-4F43-A501-83DD8D93EF24}" type="slidenum">
              <a:rPr lang="en-US"/>
              <a:pPr/>
              <a:t>1</a:t>
            </a:fld>
            <a:endParaRPr lang="en-CA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586178" name="Rectangle 2"/>
          <p:cNvSpPr>
            <a:spLocks noChangeAspect="1" noChangeArrowheads="1"/>
          </p:cNvSpPr>
          <p:nvPr/>
        </p:nvSpPr>
        <p:spPr bwMode="auto">
          <a:xfrm>
            <a:off x="0" y="1588"/>
            <a:ext cx="9242425" cy="6932612"/>
          </a:xfrm>
          <a:prstGeom prst="rect">
            <a:avLst/>
          </a:prstGeom>
          <a:solidFill>
            <a:srgbClr val="CCEEF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800" b="0"/>
          </a:p>
        </p:txBody>
      </p:sp>
      <p:pic>
        <p:nvPicPr>
          <p:cNvPr id="1586179" name="Picture 3" descr="Ratti_precal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42900"/>
            <a:ext cx="5000625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86180" name="Rectangle 4"/>
          <p:cNvSpPr>
            <a:spLocks noChangeArrowheads="1"/>
          </p:cNvSpPr>
          <p:nvPr/>
        </p:nvSpPr>
        <p:spPr bwMode="auto">
          <a:xfrm>
            <a:off x="1219200" y="6354763"/>
            <a:ext cx="579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r>
              <a:rPr lang="en-US" sz="1100" b="0" baseline="0"/>
              <a:t>© 2010 Pearson Education, Inc.  </a:t>
            </a:r>
          </a:p>
          <a:p>
            <a:r>
              <a:rPr lang="en-US" sz="1100" b="0" baseline="0"/>
              <a:t>All rights reserved</a:t>
            </a:r>
          </a:p>
        </p:txBody>
      </p:sp>
      <p:sp>
        <p:nvSpPr>
          <p:cNvPr id="1586181" name="Text Box 5" descr="Pink tissue paper"/>
          <p:cNvSpPr txBox="1">
            <a:spLocks noChangeArrowheads="1"/>
          </p:cNvSpPr>
          <p:nvPr/>
        </p:nvSpPr>
        <p:spPr bwMode="auto">
          <a:xfrm>
            <a:off x="228600" y="882650"/>
            <a:ext cx="3686175" cy="283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3600" b="0" baseline="0"/>
              <a:t>Chapter 6</a:t>
            </a:r>
          </a:p>
          <a:p>
            <a:pPr algn="ctr"/>
            <a:endParaRPr lang="en-US" sz="3600" b="0" baseline="0"/>
          </a:p>
          <a:p>
            <a:pPr algn="ctr"/>
            <a:r>
              <a:rPr lang="en-US" sz="3600" b="0" baseline="0">
                <a:solidFill>
                  <a:srgbClr val="007DB7"/>
                </a:solidFill>
              </a:rPr>
              <a:t>Applications of</a:t>
            </a:r>
          </a:p>
          <a:p>
            <a:pPr algn="ctr"/>
            <a:r>
              <a:rPr lang="en-US" sz="3600" b="0" baseline="0">
                <a:solidFill>
                  <a:srgbClr val="007DB7"/>
                </a:solidFill>
              </a:rPr>
              <a:t>Trigonometric Functions</a:t>
            </a:r>
          </a:p>
        </p:txBody>
      </p:sp>
      <p:pic>
        <p:nvPicPr>
          <p:cNvPr id="1586182" name="Picture 2" descr="Pearson-framed-logo_2color_PMS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00800"/>
            <a:ext cx="1143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0" name="Rectangle 8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6EDA131A-2923-4F02-BD0D-806E9C04F3AA}" type="slidenum">
              <a:rPr lang="en-US"/>
              <a:pPr/>
              <a:t>2</a:t>
            </a:fld>
            <a:endParaRPr lang="en-CA"/>
          </a:p>
        </p:txBody>
      </p:sp>
      <p:sp>
        <p:nvSpPr>
          <p:cNvPr id="2410498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2422525" y="119063"/>
            <a:ext cx="6692900" cy="4476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solidFill>
                  <a:schemeClr val="tx1"/>
                </a:solidFill>
                <a:latin typeface="Arial Narrow" pitchFamily="34" charset="0"/>
              </a:rPr>
              <a:t>Polar Coordinates</a:t>
            </a:r>
          </a:p>
        </p:txBody>
      </p:sp>
      <p:sp>
        <p:nvSpPr>
          <p:cNvPr id="2410499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181100" y="1828800"/>
            <a:ext cx="7810500" cy="4495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/>
            <a:r>
              <a:rPr lang="en-US" sz="3600" dirty="0">
                <a:latin typeface="Arial Narrow" pitchFamily="34" charset="0"/>
              </a:rPr>
              <a:t>Plot points using polar coordinates.</a:t>
            </a:r>
          </a:p>
          <a:p>
            <a:pPr marL="0" indent="0"/>
            <a:r>
              <a:rPr lang="en-US" sz="3600" dirty="0">
                <a:latin typeface="Arial Narrow" pitchFamily="34" charset="0"/>
              </a:rPr>
              <a:t>Convert points between polar and rectangular forms.</a:t>
            </a:r>
          </a:p>
          <a:p>
            <a:pPr marL="0" indent="0"/>
            <a:r>
              <a:rPr lang="en-US" sz="3600" dirty="0">
                <a:latin typeface="Arial Narrow" pitchFamily="34" charset="0"/>
              </a:rPr>
              <a:t>Convert equations between rectangular and polar forms.</a:t>
            </a:r>
          </a:p>
          <a:p>
            <a:pPr marL="0" indent="0"/>
            <a:r>
              <a:rPr lang="en-US" sz="3600" strike="sngStrike" dirty="0">
                <a:latin typeface="Arial Narrow" pitchFamily="34" charset="0"/>
              </a:rPr>
              <a:t>Graph</a:t>
            </a:r>
            <a:r>
              <a:rPr lang="en-US" sz="3600" dirty="0">
                <a:latin typeface="Arial Narrow" pitchFamily="34" charset="0"/>
              </a:rPr>
              <a:t> </a:t>
            </a:r>
            <a:r>
              <a:rPr lang="en-US" sz="3600" dirty="0" smtClean="0">
                <a:latin typeface="Arial Narrow" pitchFamily="34" charset="0"/>
              </a:rPr>
              <a:t>Observe the symmetry in polar equations and their graphs.</a:t>
            </a:r>
            <a:endParaRPr lang="en-US" sz="3600" dirty="0">
              <a:latin typeface="Arial Narrow" pitchFamily="34" charset="0"/>
            </a:endParaRPr>
          </a:p>
        </p:txBody>
      </p:sp>
      <p:sp>
        <p:nvSpPr>
          <p:cNvPr id="2410500" name="Text Box 4" descr="Pink tissue paper"/>
          <p:cNvSpPr txBox="1">
            <a:spLocks noChangeArrowheads="1"/>
          </p:cNvSpPr>
          <p:nvPr/>
        </p:nvSpPr>
        <p:spPr bwMode="auto">
          <a:xfrm>
            <a:off x="414338" y="166688"/>
            <a:ext cx="21034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0" baseline="0">
                <a:solidFill>
                  <a:schemeClr val="bg1"/>
                </a:solidFill>
                <a:latin typeface="Arial Narrow" pitchFamily="34" charset="0"/>
              </a:rPr>
              <a:t>SECTION 6.6</a:t>
            </a:r>
          </a:p>
        </p:txBody>
      </p:sp>
      <p:sp>
        <p:nvSpPr>
          <p:cNvPr id="2410501" name="Rectangle 5"/>
          <p:cNvSpPr>
            <a:spLocks noChangeAspect="1" noChangeArrowheads="1"/>
          </p:cNvSpPr>
          <p:nvPr/>
        </p:nvSpPr>
        <p:spPr bwMode="auto">
          <a:xfrm>
            <a:off x="633413" y="1968500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410502" name="Rectangle 6"/>
          <p:cNvSpPr>
            <a:spLocks noChangeAspect="1" noChangeArrowheads="1"/>
          </p:cNvSpPr>
          <p:nvPr/>
        </p:nvSpPr>
        <p:spPr bwMode="auto">
          <a:xfrm>
            <a:off x="635000" y="2590800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410511" name="Rectangle 15"/>
          <p:cNvSpPr>
            <a:spLocks noChangeAspect="1" noChangeArrowheads="1"/>
          </p:cNvSpPr>
          <p:nvPr/>
        </p:nvSpPr>
        <p:spPr bwMode="auto">
          <a:xfrm>
            <a:off x="642938" y="4906963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410517" name="Rectangle 21"/>
          <p:cNvSpPr>
            <a:spLocks noChangeAspect="1" noChangeArrowheads="1"/>
          </p:cNvSpPr>
          <p:nvPr/>
        </p:nvSpPr>
        <p:spPr bwMode="auto">
          <a:xfrm>
            <a:off x="639763" y="3749675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3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1EACC-FBDC-4768-8A83-358AB7852023}" type="slidenum">
              <a:rPr lang="en-US"/>
              <a:pPr/>
              <a:t>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80723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153400" cy="7620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POLAR COORDINATES</a:t>
            </a:r>
          </a:p>
        </p:txBody>
      </p:sp>
      <p:sp>
        <p:nvSpPr>
          <p:cNvPr id="3807236" name="Text Box 4" descr="Pink tissue paper"/>
          <p:cNvSpPr txBox="1">
            <a:spLocks noChangeArrowheads="1"/>
          </p:cNvSpPr>
          <p:nvPr/>
        </p:nvSpPr>
        <p:spPr bwMode="auto">
          <a:xfrm>
            <a:off x="1333500" y="1981200"/>
            <a:ext cx="68961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200" b="0" baseline="0">
                <a:latin typeface="Times New Roman" pitchFamily="18" charset="0"/>
              </a:rPr>
              <a:t>In a polar coordinate system, we draw a horizontal ray, called the </a:t>
            </a:r>
            <a:r>
              <a:rPr lang="en-US" sz="3200" baseline="0">
                <a:latin typeface="Times New Roman" pitchFamily="18" charset="0"/>
              </a:rPr>
              <a:t>polar axis</a:t>
            </a:r>
            <a:r>
              <a:rPr lang="en-US" sz="3200" b="0" baseline="0">
                <a:latin typeface="Times New Roman" pitchFamily="18" charset="0"/>
              </a:rPr>
              <a:t>, in the plane; its endpoint is called the </a:t>
            </a:r>
            <a:r>
              <a:rPr lang="en-US" sz="3200" baseline="0">
                <a:latin typeface="Times New Roman" pitchFamily="18" charset="0"/>
              </a:rPr>
              <a:t>pole</a:t>
            </a:r>
            <a:r>
              <a:rPr lang="en-US" sz="3200" b="0" baseline="0">
                <a:latin typeface="Times New Roman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endParaRPr lang="en-US" sz="3200" b="0" baseline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3200" b="0" baseline="0">
                <a:latin typeface="Times New Roman" pitchFamily="18" charset="0"/>
              </a:rPr>
              <a:t>A point </a:t>
            </a:r>
            <a:r>
              <a:rPr lang="en-US" sz="3200" b="0" i="1" baseline="0">
                <a:latin typeface="Times New Roman" pitchFamily="18" charset="0"/>
              </a:rPr>
              <a:t>P</a:t>
            </a:r>
            <a:r>
              <a:rPr lang="en-US" sz="3200" b="0" baseline="0">
                <a:latin typeface="Times New Roman" pitchFamily="18" charset="0"/>
              </a:rPr>
              <a:t> in the plane is described by an ordered pair of numbers (</a:t>
            </a:r>
            <a:r>
              <a:rPr lang="en-US" sz="3200" b="0" i="1" baseline="0">
                <a:latin typeface="Times New Roman" pitchFamily="18" charset="0"/>
              </a:rPr>
              <a:t>r</a:t>
            </a:r>
            <a:r>
              <a:rPr lang="en-US" sz="3200" b="0" baseline="0">
                <a:latin typeface="Times New Roman" pitchFamily="18" charset="0"/>
              </a:rPr>
              <a:t>, </a:t>
            </a:r>
            <a:r>
              <a:rPr lang="en-US" sz="3200" b="0" i="1" baseline="0">
                <a:latin typeface="Symbol" pitchFamily="18" charset="2"/>
                <a:sym typeface="Symbol" pitchFamily="18" charset="2"/>
              </a:rPr>
              <a:t></a:t>
            </a:r>
            <a:r>
              <a:rPr lang="en-US" sz="3200" b="0" baseline="0">
                <a:latin typeface="Times New Roman" pitchFamily="18" charset="0"/>
              </a:rPr>
              <a:t>), the </a:t>
            </a:r>
            <a:r>
              <a:rPr lang="en-US" sz="3200" baseline="0">
                <a:latin typeface="Times New Roman" pitchFamily="18" charset="0"/>
              </a:rPr>
              <a:t>polar coordinates</a:t>
            </a:r>
            <a:r>
              <a:rPr lang="en-US" sz="3200" b="0" baseline="0">
                <a:latin typeface="Times New Roman" pitchFamily="18" charset="0"/>
              </a:rPr>
              <a:t> of </a:t>
            </a:r>
            <a:r>
              <a:rPr lang="en-US" sz="3200" b="0" i="1" baseline="0">
                <a:latin typeface="Times New Roman" pitchFamily="18" charset="0"/>
              </a:rPr>
              <a:t>P</a:t>
            </a:r>
            <a:r>
              <a:rPr lang="en-US" sz="3200" b="0" baseline="0">
                <a:latin typeface="Times New Roman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endParaRPr lang="en-US" sz="3200" b="0" baseline="0">
              <a:latin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E57C3-AE18-4033-9A9D-1B83373CA0B5}" type="slidenum">
              <a:rPr lang="en-US"/>
              <a:pPr/>
              <a:t>4</a:t>
            </a:fld>
            <a:endParaRPr lang="en-C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80928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153400" cy="7620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POLAR COORDINATES</a:t>
            </a:r>
          </a:p>
        </p:txBody>
      </p:sp>
      <p:sp>
        <p:nvSpPr>
          <p:cNvPr id="3809284" name="Text Box 4" descr="Pink tissue paper"/>
          <p:cNvSpPr txBox="1">
            <a:spLocks noChangeArrowheads="1"/>
          </p:cNvSpPr>
          <p:nvPr/>
        </p:nvSpPr>
        <p:spPr bwMode="auto">
          <a:xfrm>
            <a:off x="647700" y="1295400"/>
            <a:ext cx="81153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200" b="0" baseline="0">
                <a:latin typeface="Times New Roman" pitchFamily="18" charset="0"/>
              </a:rPr>
              <a:t>The point </a:t>
            </a:r>
            <a:r>
              <a:rPr lang="en-US" sz="3200" b="0" i="1" baseline="0">
                <a:latin typeface="Times New Roman" pitchFamily="18" charset="0"/>
              </a:rPr>
              <a:t>P</a:t>
            </a:r>
            <a:r>
              <a:rPr lang="en-US" sz="3200" b="0" baseline="0">
                <a:latin typeface="Times New Roman" pitchFamily="18" charset="0"/>
              </a:rPr>
              <a:t>(</a:t>
            </a:r>
            <a:r>
              <a:rPr lang="en-US" sz="3200" b="0" i="1" baseline="0">
                <a:latin typeface="Times New Roman" pitchFamily="18" charset="0"/>
              </a:rPr>
              <a:t>r</a:t>
            </a:r>
            <a:r>
              <a:rPr lang="en-US" sz="3200" b="0" baseline="0">
                <a:latin typeface="Times New Roman" pitchFamily="18" charset="0"/>
              </a:rPr>
              <a:t>, </a:t>
            </a:r>
            <a:r>
              <a:rPr lang="en-US" sz="3200" b="0" i="1" baseline="0">
                <a:latin typeface="Symbol" pitchFamily="18" charset="2"/>
                <a:sym typeface="Symbol" pitchFamily="18" charset="2"/>
              </a:rPr>
              <a:t></a:t>
            </a:r>
            <a:r>
              <a:rPr lang="en-US" sz="3200" b="0" baseline="0">
                <a:latin typeface="Times New Roman" pitchFamily="18" charset="0"/>
              </a:rPr>
              <a:t>) in the polar coordinate system.</a:t>
            </a:r>
          </a:p>
        </p:txBody>
      </p:sp>
      <p:pic>
        <p:nvPicPr>
          <p:cNvPr id="3809285" name="Picture 5" descr="Picture 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2713" y="2092325"/>
            <a:ext cx="3836987" cy="1757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09286" name="Text Box 6" descr="Pink tissue paper"/>
          <p:cNvSpPr txBox="1">
            <a:spLocks noChangeArrowheads="1"/>
          </p:cNvSpPr>
          <p:nvPr/>
        </p:nvSpPr>
        <p:spPr bwMode="auto">
          <a:xfrm>
            <a:off x="647700" y="4038600"/>
            <a:ext cx="81153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200" b="0" i="1" baseline="0">
                <a:latin typeface="Times New Roman" pitchFamily="18" charset="0"/>
              </a:rPr>
              <a:t>r</a:t>
            </a:r>
            <a:r>
              <a:rPr lang="en-US" sz="3200" b="0" baseline="0">
                <a:latin typeface="Times New Roman" pitchFamily="18" charset="0"/>
              </a:rPr>
              <a:t> is the “directed distance” from the pole </a:t>
            </a:r>
            <a:r>
              <a:rPr lang="en-US" sz="3200" b="0" i="1" baseline="0">
                <a:latin typeface="Times New Roman" pitchFamily="18" charset="0"/>
              </a:rPr>
              <a:t>O</a:t>
            </a:r>
            <a:r>
              <a:rPr lang="en-US" sz="3200" b="0" baseline="0">
                <a:latin typeface="Times New Roman" pitchFamily="18" charset="0"/>
              </a:rPr>
              <a:t> to the point </a:t>
            </a:r>
            <a:r>
              <a:rPr lang="en-US" sz="3200" b="0" i="1" baseline="0">
                <a:latin typeface="Times New Roman" pitchFamily="18" charset="0"/>
              </a:rPr>
              <a:t>P</a:t>
            </a:r>
            <a:r>
              <a:rPr lang="en-US" sz="3200" b="0" baseline="0">
                <a:latin typeface="Times New Roman" pitchFamily="18" charset="0"/>
              </a:rPr>
              <a:t>.</a:t>
            </a:r>
          </a:p>
        </p:txBody>
      </p:sp>
      <p:sp>
        <p:nvSpPr>
          <p:cNvPr id="3809287" name="Text Box 7" descr="Pink tissue paper"/>
          <p:cNvSpPr txBox="1">
            <a:spLocks noChangeArrowheads="1"/>
          </p:cNvSpPr>
          <p:nvPr/>
        </p:nvSpPr>
        <p:spPr bwMode="auto">
          <a:xfrm>
            <a:off x="647700" y="5029200"/>
            <a:ext cx="81153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200" b="0" i="1" baseline="0">
                <a:latin typeface="Symbol" pitchFamily="18" charset="2"/>
                <a:sym typeface="Symbol" pitchFamily="18" charset="2"/>
              </a:rPr>
              <a:t></a:t>
            </a:r>
            <a:r>
              <a:rPr lang="en-US" sz="3200" b="0" baseline="0">
                <a:latin typeface="Times New Roman" pitchFamily="18" charset="0"/>
              </a:rPr>
              <a:t> is a directed angle from the polar axis to the line segment </a:t>
            </a:r>
            <a:r>
              <a:rPr lang="en-US" sz="3200" b="0" i="1" baseline="0">
                <a:latin typeface="Times New Roman" pitchFamily="18" charset="0"/>
              </a:rPr>
              <a:t>OP</a:t>
            </a:r>
            <a:r>
              <a:rPr lang="en-US" sz="3200" b="0" baseline="0">
                <a:latin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EB8BB-72F5-466A-B3C3-5DF0D0B513E1}" type="slidenum">
              <a:rPr lang="en-US"/>
              <a:pPr/>
              <a:t>5</a:t>
            </a:fld>
            <a:endParaRPr lang="en-C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81133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153400" cy="7620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POLAR COORDINATES</a:t>
            </a:r>
          </a:p>
        </p:txBody>
      </p:sp>
      <p:sp>
        <p:nvSpPr>
          <p:cNvPr id="3811332" name="Text Box 4" descr="Pink tissue paper"/>
          <p:cNvSpPr txBox="1">
            <a:spLocks noChangeArrowheads="1"/>
          </p:cNvSpPr>
          <p:nvPr/>
        </p:nvSpPr>
        <p:spPr bwMode="auto">
          <a:xfrm>
            <a:off x="647700" y="1295400"/>
            <a:ext cx="81153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00" b="0" baseline="0">
                <a:latin typeface="Times New Roman" pitchFamily="18" charset="0"/>
              </a:rPr>
              <a:t>The polar coordinates of a point are not unique. The polar coordinates (3, 60º), (3, 420º), and (3,</a:t>
            </a:r>
            <a:r>
              <a:rPr lang="en-US" sz="3000" b="0" baseline="0">
                <a:latin typeface="Times New Roman" pitchFamily="18" charset="0"/>
                <a:cs typeface="Times New Roman" pitchFamily="18" charset="0"/>
              </a:rPr>
              <a:t> −</a:t>
            </a:r>
            <a:r>
              <a:rPr lang="en-US" sz="3000" b="0" baseline="0">
                <a:latin typeface="Times New Roman" pitchFamily="18" charset="0"/>
              </a:rPr>
              <a:t>300º) all represent the same point.</a:t>
            </a:r>
          </a:p>
          <a:p>
            <a:pPr>
              <a:lnSpc>
                <a:spcPct val="90000"/>
              </a:lnSpc>
            </a:pPr>
            <a:endParaRPr lang="en-US" sz="3000" b="0" baseline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3000" b="0" baseline="0">
                <a:latin typeface="Times New Roman" pitchFamily="18" charset="0"/>
              </a:rPr>
              <a:t>In general, if a point </a:t>
            </a:r>
            <a:r>
              <a:rPr lang="en-US" sz="3000" b="0" i="1" baseline="0">
                <a:latin typeface="Times New Roman" pitchFamily="18" charset="0"/>
              </a:rPr>
              <a:t>P</a:t>
            </a:r>
            <a:r>
              <a:rPr lang="en-US" sz="3000" b="0" baseline="0">
                <a:latin typeface="Times New Roman" pitchFamily="18" charset="0"/>
              </a:rPr>
              <a:t> has polar coordinates (</a:t>
            </a:r>
            <a:r>
              <a:rPr lang="en-US" sz="3000" b="0" i="1" baseline="0">
                <a:latin typeface="Times New Roman" pitchFamily="18" charset="0"/>
              </a:rPr>
              <a:t>r</a:t>
            </a:r>
            <a:r>
              <a:rPr lang="en-US" sz="3000" b="0" baseline="0">
                <a:latin typeface="Times New Roman" pitchFamily="18" charset="0"/>
              </a:rPr>
              <a:t>, </a:t>
            </a:r>
            <a:r>
              <a:rPr lang="en-US" sz="3000" b="0" i="1" baseline="0">
                <a:latin typeface="Symbol" pitchFamily="18" charset="2"/>
                <a:sym typeface="Symbol" pitchFamily="18" charset="2"/>
              </a:rPr>
              <a:t></a:t>
            </a:r>
            <a:r>
              <a:rPr lang="en-US" sz="3000" b="0" baseline="0">
                <a:latin typeface="Times New Roman" pitchFamily="18" charset="0"/>
              </a:rPr>
              <a:t>), then for any integer </a:t>
            </a:r>
            <a:r>
              <a:rPr lang="en-US" sz="3000" b="0" i="1" baseline="0">
                <a:latin typeface="Times New Roman" pitchFamily="18" charset="0"/>
              </a:rPr>
              <a:t>n</a:t>
            </a:r>
            <a:r>
              <a:rPr lang="en-US" sz="3000" b="0" baseline="0">
                <a:latin typeface="Times New Roman" pitchFamily="18" charset="0"/>
              </a:rPr>
              <a:t>,</a:t>
            </a:r>
            <a:r>
              <a:rPr lang="en-US" sz="3200" b="0" baseline="0">
                <a:latin typeface="Times New Roman" pitchFamily="18" charset="0"/>
              </a:rPr>
              <a:t> </a:t>
            </a:r>
          </a:p>
        </p:txBody>
      </p:sp>
      <p:sp>
        <p:nvSpPr>
          <p:cNvPr id="3811333" name="Text Box 5" descr="Pink tissue paper"/>
          <p:cNvSpPr txBox="1">
            <a:spLocks noChangeArrowheads="1"/>
          </p:cNvSpPr>
          <p:nvPr/>
        </p:nvSpPr>
        <p:spPr bwMode="auto">
          <a:xfrm>
            <a:off x="1524000" y="3838575"/>
            <a:ext cx="6400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00" b="0" baseline="0">
                <a:latin typeface="Times New Roman" pitchFamily="18" charset="0"/>
              </a:rPr>
              <a:t>(</a:t>
            </a:r>
            <a:r>
              <a:rPr lang="en-US" sz="3000" b="0" i="1" baseline="0">
                <a:latin typeface="Times New Roman" pitchFamily="18" charset="0"/>
              </a:rPr>
              <a:t>r</a:t>
            </a:r>
            <a:r>
              <a:rPr lang="en-US" sz="3000" b="0" baseline="0">
                <a:latin typeface="Times New Roman" pitchFamily="18" charset="0"/>
              </a:rPr>
              <a:t>, </a:t>
            </a:r>
            <a:r>
              <a:rPr lang="en-US" sz="3000" b="0" i="1" baseline="0">
                <a:latin typeface="Symbol" pitchFamily="18" charset="2"/>
                <a:sym typeface="Symbol" pitchFamily="18" charset="2"/>
              </a:rPr>
              <a:t></a:t>
            </a:r>
            <a:r>
              <a:rPr lang="en-US" sz="3000" b="0" baseline="0">
                <a:latin typeface="Times New Roman" pitchFamily="18" charset="0"/>
              </a:rPr>
              <a:t> + </a:t>
            </a:r>
            <a:r>
              <a:rPr lang="en-US" sz="3000" b="0" i="1" baseline="0">
                <a:latin typeface="Times New Roman" pitchFamily="18" charset="0"/>
              </a:rPr>
              <a:t>n </a:t>
            </a:r>
            <a:r>
              <a:rPr lang="en-US" sz="3000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·</a:t>
            </a:r>
            <a:r>
              <a:rPr lang="en-US" sz="3000" b="0" baseline="0">
                <a:latin typeface="Times New Roman" pitchFamily="18" charset="0"/>
              </a:rPr>
              <a:t> 360º)      or      (</a:t>
            </a:r>
            <a:r>
              <a:rPr lang="en-US" sz="3000" b="0" i="1" baseline="0">
                <a:latin typeface="Times New Roman" pitchFamily="18" charset="0"/>
              </a:rPr>
              <a:t>r</a:t>
            </a:r>
            <a:r>
              <a:rPr lang="en-US" sz="3000" b="0" baseline="0">
                <a:latin typeface="Times New Roman" pitchFamily="18" charset="0"/>
              </a:rPr>
              <a:t>, </a:t>
            </a:r>
            <a:r>
              <a:rPr lang="en-US" sz="3000" b="0" i="1" baseline="0">
                <a:latin typeface="Symbol" pitchFamily="18" charset="2"/>
                <a:sym typeface="Symbol" pitchFamily="18" charset="2"/>
              </a:rPr>
              <a:t></a:t>
            </a:r>
            <a:r>
              <a:rPr lang="en-US" sz="3000" b="0" baseline="0">
                <a:latin typeface="Times New Roman" pitchFamily="18" charset="0"/>
              </a:rPr>
              <a:t> + 2</a:t>
            </a:r>
            <a:r>
              <a:rPr lang="en-US" sz="3000" b="0" i="1" baseline="0">
                <a:latin typeface="Times New Roman" pitchFamily="18" charset="0"/>
              </a:rPr>
              <a:t>nπ</a:t>
            </a:r>
            <a:r>
              <a:rPr lang="en-US" sz="3000" b="0" baseline="0">
                <a:latin typeface="Times New Roman" pitchFamily="18" charset="0"/>
              </a:rPr>
              <a:t>)</a:t>
            </a:r>
          </a:p>
        </p:txBody>
      </p:sp>
      <p:sp>
        <p:nvSpPr>
          <p:cNvPr id="3811334" name="Text Box 6" descr="Pink tissue paper"/>
          <p:cNvSpPr txBox="1">
            <a:spLocks noChangeArrowheads="1"/>
          </p:cNvSpPr>
          <p:nvPr/>
        </p:nvSpPr>
        <p:spPr bwMode="auto">
          <a:xfrm>
            <a:off x="647700" y="4267200"/>
            <a:ext cx="81153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00" b="0" baseline="0">
                <a:latin typeface="Times New Roman" pitchFamily="18" charset="0"/>
              </a:rPr>
              <a:t>are also polar coordinates of</a:t>
            </a:r>
            <a:r>
              <a:rPr lang="en-US" sz="3000" b="0" i="1" baseline="0">
                <a:latin typeface="Times New Roman" pitchFamily="18" charset="0"/>
              </a:rPr>
              <a:t> P</a:t>
            </a:r>
            <a:r>
              <a:rPr lang="en-US" sz="3000" b="0" baseline="0">
                <a:latin typeface="Times New Roman" pitchFamily="18" charset="0"/>
              </a:rPr>
              <a:t>.</a:t>
            </a:r>
          </a:p>
        </p:txBody>
      </p:sp>
      <p:pic>
        <p:nvPicPr>
          <p:cNvPr id="3811335" name="Picture 7" descr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933950"/>
            <a:ext cx="6351588" cy="169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8F9D31-5054-4998-8E1C-CF1842D355EE}" type="slidenum">
              <a:rPr lang="en-US"/>
              <a:pPr/>
              <a:t>6</a:t>
            </a:fld>
            <a:endParaRPr lang="en-CA"/>
          </a:p>
        </p:txBody>
      </p:sp>
      <p:sp>
        <p:nvSpPr>
          <p:cNvPr id="6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813378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1</a:t>
            </a:r>
          </a:p>
        </p:txBody>
      </p:sp>
      <p:sp>
        <p:nvSpPr>
          <p:cNvPr id="3813379" name="Rectangle 3"/>
          <p:cNvSpPr>
            <a:spLocks noChangeArrowheads="1"/>
          </p:cNvSpPr>
          <p:nvPr/>
        </p:nvSpPr>
        <p:spPr bwMode="auto">
          <a:xfrm>
            <a:off x="2817813" y="381000"/>
            <a:ext cx="60213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Different Polar Coordinates</a:t>
            </a:r>
          </a:p>
        </p:txBody>
      </p:sp>
      <p:sp>
        <p:nvSpPr>
          <p:cNvPr id="3813380" name="Text Box 4" descr="Pink tissue paper"/>
          <p:cNvSpPr txBox="1">
            <a:spLocks noChangeArrowheads="1"/>
          </p:cNvSpPr>
          <p:nvPr/>
        </p:nvSpPr>
        <p:spPr bwMode="auto">
          <a:xfrm>
            <a:off x="647700" y="1143000"/>
            <a:ext cx="81915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65138" indent="-465138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36638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8138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9638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51138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833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6553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2273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993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a.  </a:t>
            </a:r>
            <a:r>
              <a:rPr lang="en-US" sz="3200" b="0" baseline="0">
                <a:latin typeface="Times New Roman" pitchFamily="18" charset="0"/>
              </a:rPr>
              <a:t>Plot the point </a:t>
            </a:r>
            <a:r>
              <a:rPr lang="en-US" sz="3200" b="0" i="1" baseline="0">
                <a:latin typeface="Times New Roman" pitchFamily="18" charset="0"/>
              </a:rPr>
              <a:t>P</a:t>
            </a:r>
            <a:r>
              <a:rPr lang="en-US" sz="3200" b="0" baseline="0">
                <a:latin typeface="Times New Roman" pitchFamily="18" charset="0"/>
              </a:rPr>
              <a:t> with polar coordinates (3,</a:t>
            </a:r>
            <a:r>
              <a:rPr lang="en-US" sz="3200" b="0" baseline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3200" b="0" baseline="0">
                <a:latin typeface="Times New Roman" pitchFamily="18" charset="0"/>
              </a:rPr>
              <a:t>225º). </a:t>
            </a:r>
          </a:p>
          <a:p>
            <a:endParaRPr lang="en-US" sz="3200" b="0" baseline="0">
              <a:latin typeface="Times New Roman" pitchFamily="18" charset="0"/>
            </a:endParaRPr>
          </a:p>
          <a:p>
            <a:r>
              <a:rPr lang="en-US" sz="3200" b="0" baseline="0">
                <a:latin typeface="Times New Roman" pitchFamily="18" charset="0"/>
              </a:rPr>
              <a:t>	Find another pair of polar coordinates of </a:t>
            </a:r>
            <a:r>
              <a:rPr lang="en-US" sz="3200" b="0" i="1" baseline="0">
                <a:latin typeface="Times New Roman" pitchFamily="18" charset="0"/>
              </a:rPr>
              <a:t>P</a:t>
            </a:r>
            <a:r>
              <a:rPr lang="en-US" sz="3200" b="0" baseline="0">
                <a:latin typeface="Times New Roman" pitchFamily="18" charset="0"/>
              </a:rPr>
              <a:t> for which the following is true.</a:t>
            </a:r>
          </a:p>
          <a:p>
            <a:endParaRPr lang="en-US" sz="3200" b="0" baseline="0">
              <a:latin typeface="Times New Roman" pitchFamily="18" charset="0"/>
            </a:endParaRPr>
          </a:p>
          <a:p>
            <a:r>
              <a:rPr lang="en-US" sz="3200" baseline="0">
                <a:latin typeface="Times New Roman" pitchFamily="18" charset="0"/>
              </a:rPr>
              <a:t>	b.</a:t>
            </a:r>
            <a:r>
              <a:rPr lang="en-US" sz="3200" b="0" baseline="0">
                <a:latin typeface="Times New Roman" pitchFamily="18" charset="0"/>
              </a:rPr>
              <a:t>  </a:t>
            </a:r>
            <a:r>
              <a:rPr lang="en-US" sz="3200" b="0" i="1" baseline="0">
                <a:latin typeface="Times New Roman" pitchFamily="18" charset="0"/>
              </a:rPr>
              <a:t>r</a:t>
            </a:r>
            <a:r>
              <a:rPr lang="en-US" sz="3200" b="0" baseline="0">
                <a:latin typeface="Times New Roman" pitchFamily="18" charset="0"/>
              </a:rPr>
              <a:t> &lt; 0  and  0º &lt; </a:t>
            </a:r>
            <a:r>
              <a:rPr lang="en-US" sz="3200" b="0" i="1" baseline="0">
                <a:latin typeface="Symbol" pitchFamily="18" charset="2"/>
                <a:sym typeface="Symbol" pitchFamily="18" charset="2"/>
              </a:rPr>
              <a:t></a:t>
            </a:r>
            <a:r>
              <a:rPr lang="en-US" sz="3200" b="0" baseline="0">
                <a:latin typeface="Times New Roman" pitchFamily="18" charset="0"/>
              </a:rPr>
              <a:t> &lt; 360º </a:t>
            </a:r>
          </a:p>
          <a:p>
            <a:r>
              <a:rPr lang="en-US" sz="3200" baseline="0">
                <a:latin typeface="Times New Roman" pitchFamily="18" charset="0"/>
              </a:rPr>
              <a:t>	c.</a:t>
            </a:r>
            <a:r>
              <a:rPr lang="en-US" sz="3200" b="0" baseline="0">
                <a:latin typeface="Times New Roman" pitchFamily="18" charset="0"/>
              </a:rPr>
              <a:t>   </a:t>
            </a:r>
            <a:r>
              <a:rPr lang="en-US" sz="3200" b="0" i="1" baseline="0">
                <a:latin typeface="Times New Roman" pitchFamily="18" charset="0"/>
              </a:rPr>
              <a:t>r</a:t>
            </a:r>
            <a:r>
              <a:rPr lang="en-US" sz="3200" b="0" baseline="0">
                <a:latin typeface="Times New Roman" pitchFamily="18" charset="0"/>
              </a:rPr>
              <a:t> &lt; 0  and  –360º &lt; </a:t>
            </a:r>
            <a:r>
              <a:rPr lang="en-US" sz="3200" b="0" i="1" baseline="0">
                <a:latin typeface="Symbol" pitchFamily="18" charset="2"/>
                <a:sym typeface="Symbol" pitchFamily="18" charset="2"/>
              </a:rPr>
              <a:t></a:t>
            </a:r>
            <a:r>
              <a:rPr lang="en-US" sz="3200" b="0" baseline="0">
                <a:latin typeface="Times New Roman" pitchFamily="18" charset="0"/>
              </a:rPr>
              <a:t> &lt; 0º</a:t>
            </a:r>
          </a:p>
          <a:p>
            <a:r>
              <a:rPr lang="en-US" sz="3200" baseline="0">
                <a:latin typeface="Times New Roman" pitchFamily="18" charset="0"/>
              </a:rPr>
              <a:t>	d.</a:t>
            </a:r>
            <a:r>
              <a:rPr lang="en-US" sz="3200" b="0" baseline="0">
                <a:latin typeface="Times New Roman" pitchFamily="18" charset="0"/>
              </a:rPr>
              <a:t>  </a:t>
            </a:r>
            <a:r>
              <a:rPr lang="en-US" sz="3200" b="0" i="1" baseline="0">
                <a:latin typeface="Times New Roman" pitchFamily="18" charset="0"/>
              </a:rPr>
              <a:t>r</a:t>
            </a:r>
            <a:r>
              <a:rPr lang="en-US" sz="3200" b="0" baseline="0">
                <a:latin typeface="Times New Roman" pitchFamily="18" charset="0"/>
              </a:rPr>
              <a:t> &gt; 0  and  –360º &lt; </a:t>
            </a:r>
            <a:r>
              <a:rPr lang="en-US" sz="3200" b="0" i="1" baseline="0">
                <a:latin typeface="Symbol" pitchFamily="18" charset="2"/>
                <a:sym typeface="Symbol" pitchFamily="18" charset="2"/>
              </a:rPr>
              <a:t></a:t>
            </a:r>
            <a:r>
              <a:rPr lang="en-US" sz="3200" b="0" baseline="0">
                <a:latin typeface="Times New Roman" pitchFamily="18" charset="0"/>
              </a:rPr>
              <a:t> &lt; 0º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C7827A-B78E-4F67-A9EB-584C3CFF79AE}" type="slidenum">
              <a:rPr lang="en-US"/>
              <a:pPr/>
              <a:t>7</a:t>
            </a:fld>
            <a:endParaRPr lang="en-CA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3880970" name="Picture 10" descr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925" y="3348038"/>
            <a:ext cx="4079875" cy="3281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80962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1</a:t>
            </a:r>
          </a:p>
        </p:txBody>
      </p:sp>
      <p:sp>
        <p:nvSpPr>
          <p:cNvPr id="3880963" name="Rectangle 3"/>
          <p:cNvSpPr>
            <a:spLocks noChangeArrowheads="1"/>
          </p:cNvSpPr>
          <p:nvPr/>
        </p:nvSpPr>
        <p:spPr bwMode="auto">
          <a:xfrm>
            <a:off x="2817813" y="381000"/>
            <a:ext cx="60213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Different Polar Coordinates</a:t>
            </a:r>
          </a:p>
        </p:txBody>
      </p:sp>
      <p:pic>
        <p:nvPicPr>
          <p:cNvPr id="3880966" name="Picture 6" descr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313" y="1752600"/>
            <a:ext cx="4141787" cy="2411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80967" name="Text Box 7" descr="Pink tissue paper"/>
          <p:cNvSpPr txBox="1">
            <a:spLocks noChangeArrowheads="1"/>
          </p:cNvSpPr>
          <p:nvPr/>
        </p:nvSpPr>
        <p:spPr bwMode="auto">
          <a:xfrm>
            <a:off x="647700" y="1066800"/>
            <a:ext cx="152400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5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</a:t>
            </a:r>
          </a:p>
        </p:txBody>
      </p:sp>
      <p:sp>
        <p:nvSpPr>
          <p:cNvPr id="3880968" name="Rectangle 8" descr="Pink tissue paper"/>
          <p:cNvSpPr>
            <a:spLocks noChangeArrowheads="1"/>
          </p:cNvSpPr>
          <p:nvPr/>
        </p:nvSpPr>
        <p:spPr bwMode="auto">
          <a:xfrm>
            <a:off x="750888" y="4373563"/>
            <a:ext cx="484346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5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 sz="3200" baseline="0">
                <a:latin typeface="Times New Roman" pitchFamily="18" charset="0"/>
              </a:rPr>
              <a:t>b.</a:t>
            </a:r>
            <a:r>
              <a:rPr lang="en-US" sz="3200" b="0" baseline="0">
                <a:latin typeface="Times New Roman" pitchFamily="18" charset="0"/>
              </a:rPr>
              <a:t>   </a:t>
            </a:r>
            <a:r>
              <a:rPr lang="en-US" sz="3200" b="0" i="1" baseline="0">
                <a:latin typeface="Times New Roman" pitchFamily="18" charset="0"/>
              </a:rPr>
              <a:t>r</a:t>
            </a:r>
            <a:r>
              <a:rPr lang="en-US" sz="3200" b="0" baseline="0">
                <a:latin typeface="Times New Roman" pitchFamily="18" charset="0"/>
              </a:rPr>
              <a:t> &lt; 0  and  0º &lt; </a:t>
            </a:r>
            <a:r>
              <a:rPr lang="en-US" sz="3200" b="0" i="1" baseline="0">
                <a:latin typeface="Symbol" pitchFamily="18" charset="2"/>
                <a:sym typeface="Symbol" pitchFamily="18" charset="2"/>
              </a:rPr>
              <a:t></a:t>
            </a:r>
            <a:r>
              <a:rPr lang="en-US" sz="3200" b="0" baseline="0">
                <a:latin typeface="Times New Roman" pitchFamily="18" charset="0"/>
              </a:rPr>
              <a:t> &lt; 360º </a:t>
            </a:r>
          </a:p>
        </p:txBody>
      </p:sp>
      <p:sp>
        <p:nvSpPr>
          <p:cNvPr id="3880969" name="Rectangle 9" descr="Pink tissue paper"/>
          <p:cNvSpPr>
            <a:spLocks noChangeArrowheads="1"/>
          </p:cNvSpPr>
          <p:nvPr/>
        </p:nvSpPr>
        <p:spPr bwMode="auto">
          <a:xfrm>
            <a:off x="762000" y="1782763"/>
            <a:ext cx="4889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5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n-US" sz="3200" baseline="0">
                <a:latin typeface="Times New Roman" pitchFamily="18" charset="0"/>
              </a:rPr>
              <a:t>a.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37603-EED3-4937-8FB0-CD86C259F3D7}" type="slidenum">
              <a:rPr lang="en-US"/>
              <a:pPr/>
              <a:t>8</a:t>
            </a:fld>
            <a:endParaRPr lang="en-CA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3883014" name="Picture 6" descr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3" y="1044575"/>
            <a:ext cx="4052887" cy="329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83010" name="Text Box 2" descr="Pink tissue paper"/>
          <p:cNvSpPr txBox="1">
            <a:spLocks noChangeArrowheads="1"/>
          </p:cNvSpPr>
          <p:nvPr/>
        </p:nvSpPr>
        <p:spPr bwMode="auto">
          <a:xfrm>
            <a:off x="609600" y="990600"/>
            <a:ext cx="449580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3883011" name="Rectangle 3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1</a:t>
            </a:r>
          </a:p>
        </p:txBody>
      </p:sp>
      <p:sp>
        <p:nvSpPr>
          <p:cNvPr id="3883012" name="Rectangle 4"/>
          <p:cNvSpPr>
            <a:spLocks noChangeArrowheads="1"/>
          </p:cNvSpPr>
          <p:nvPr/>
        </p:nvSpPr>
        <p:spPr bwMode="auto">
          <a:xfrm>
            <a:off x="2817813" y="381000"/>
            <a:ext cx="60213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Finding Different Polar Coordinates</a:t>
            </a:r>
          </a:p>
        </p:txBody>
      </p:sp>
      <p:sp>
        <p:nvSpPr>
          <p:cNvPr id="3883013" name="Rectangle 5" descr="Pink tissue paper"/>
          <p:cNvSpPr>
            <a:spLocks noChangeArrowheads="1"/>
          </p:cNvSpPr>
          <p:nvPr/>
        </p:nvSpPr>
        <p:spPr bwMode="auto">
          <a:xfrm>
            <a:off x="609600" y="2438400"/>
            <a:ext cx="49006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 sz="3200" baseline="0">
                <a:latin typeface="Times New Roman" pitchFamily="18" charset="0"/>
              </a:rPr>
              <a:t>c.</a:t>
            </a:r>
            <a:r>
              <a:rPr lang="en-US" sz="3200" b="0" baseline="0">
                <a:latin typeface="Times New Roman" pitchFamily="18" charset="0"/>
              </a:rPr>
              <a:t>   </a:t>
            </a:r>
            <a:r>
              <a:rPr lang="en-US" sz="3200" b="0" i="1" baseline="0">
                <a:latin typeface="Times New Roman" pitchFamily="18" charset="0"/>
              </a:rPr>
              <a:t>r</a:t>
            </a:r>
            <a:r>
              <a:rPr lang="en-US" sz="3200" b="0" baseline="0">
                <a:latin typeface="Times New Roman" pitchFamily="18" charset="0"/>
              </a:rPr>
              <a:t> &lt; 0  and  –360º &lt; </a:t>
            </a:r>
            <a:r>
              <a:rPr lang="en-US" sz="3200" b="0" i="1" baseline="0">
                <a:latin typeface="Symbol" pitchFamily="18" charset="2"/>
                <a:sym typeface="Symbol" pitchFamily="18" charset="2"/>
              </a:rPr>
              <a:t></a:t>
            </a:r>
            <a:r>
              <a:rPr lang="en-US" sz="3200" b="0" baseline="0">
                <a:latin typeface="Times New Roman" pitchFamily="18" charset="0"/>
              </a:rPr>
              <a:t> &lt; 0º</a:t>
            </a:r>
          </a:p>
        </p:txBody>
      </p:sp>
      <p:pic>
        <p:nvPicPr>
          <p:cNvPr id="3883015" name="Picture 7" descr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473575"/>
            <a:ext cx="4043363" cy="192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83016" name="Rectangle 8" descr="Pink tissue paper"/>
          <p:cNvSpPr>
            <a:spLocks noChangeArrowheads="1"/>
          </p:cNvSpPr>
          <p:nvPr/>
        </p:nvSpPr>
        <p:spPr bwMode="auto">
          <a:xfrm>
            <a:off x="3886200" y="5668963"/>
            <a:ext cx="49450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 sz="3200" baseline="0">
                <a:latin typeface="Times New Roman" pitchFamily="18" charset="0"/>
              </a:rPr>
              <a:t>d.</a:t>
            </a:r>
            <a:r>
              <a:rPr lang="en-US" sz="3200" b="0" baseline="0">
                <a:latin typeface="Times New Roman" pitchFamily="18" charset="0"/>
              </a:rPr>
              <a:t>   </a:t>
            </a:r>
            <a:r>
              <a:rPr lang="en-US" sz="3200" b="0" i="1" baseline="0">
                <a:latin typeface="Times New Roman" pitchFamily="18" charset="0"/>
              </a:rPr>
              <a:t>r</a:t>
            </a:r>
            <a:r>
              <a:rPr lang="en-US" sz="3200" b="0" baseline="0">
                <a:latin typeface="Times New Roman" pitchFamily="18" charset="0"/>
              </a:rPr>
              <a:t> &gt; 0  and  –360º &lt; </a:t>
            </a:r>
            <a:r>
              <a:rPr lang="en-US" sz="3200" b="0" i="1" baseline="0">
                <a:latin typeface="Symbol" pitchFamily="18" charset="2"/>
                <a:sym typeface="Symbol" pitchFamily="18" charset="2"/>
              </a:rPr>
              <a:t></a:t>
            </a:r>
            <a:r>
              <a:rPr lang="en-US" sz="3200" b="0" baseline="0">
                <a:latin typeface="Times New Roman" pitchFamily="18" charset="0"/>
              </a:rPr>
              <a:t> &lt; 0º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34E82-DC39-4A67-9D22-E9FB98CECE74}" type="slidenum">
              <a:rPr lang="en-US" smtClean="0"/>
              <a:pPr/>
              <a:t>9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008" y="868680"/>
            <a:ext cx="6729984" cy="512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032763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2F075-47C7-4CBD-8D61-AB2F9E1579F6}" type="slidenum">
              <a:rPr lang="en-US"/>
              <a:pPr/>
              <a:t>10</a:t>
            </a:fld>
            <a:endParaRPr lang="en-CA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82157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153400" cy="12192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POLAR AND RECTANGULAR COORDINATES</a:t>
            </a:r>
          </a:p>
        </p:txBody>
      </p:sp>
      <p:sp>
        <p:nvSpPr>
          <p:cNvPr id="3821572" name="Text Box 4" descr="Pink tissue paper"/>
          <p:cNvSpPr txBox="1">
            <a:spLocks noChangeArrowheads="1"/>
          </p:cNvSpPr>
          <p:nvPr/>
        </p:nvSpPr>
        <p:spPr bwMode="auto">
          <a:xfrm>
            <a:off x="609600" y="1600200"/>
            <a:ext cx="76962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200" b="0" baseline="0">
                <a:latin typeface="Times New Roman" pitchFamily="18" charset="0"/>
              </a:rPr>
              <a:t>Let the positive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-axis of the rectangular coordinate system serve as the polar axis and the origin as the pole for the polar coordinate system.</a:t>
            </a:r>
          </a:p>
        </p:txBody>
      </p:sp>
      <p:sp>
        <p:nvSpPr>
          <p:cNvPr id="3821573" name="Text Box 5" descr="Pink tissue paper"/>
          <p:cNvSpPr txBox="1">
            <a:spLocks noChangeArrowheads="1"/>
          </p:cNvSpPr>
          <p:nvPr/>
        </p:nvSpPr>
        <p:spPr bwMode="auto">
          <a:xfrm>
            <a:off x="609600" y="3733800"/>
            <a:ext cx="3960813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200" b="0" baseline="0">
                <a:latin typeface="Times New Roman" pitchFamily="18" charset="0"/>
              </a:rPr>
              <a:t>Each point </a:t>
            </a:r>
            <a:r>
              <a:rPr lang="en-US" sz="3200" b="0" i="1" baseline="0">
                <a:latin typeface="Times New Roman" pitchFamily="18" charset="0"/>
              </a:rPr>
              <a:t>P</a:t>
            </a:r>
            <a:r>
              <a:rPr lang="en-US" sz="3200" b="0" baseline="0">
                <a:latin typeface="Times New Roman" pitchFamily="18" charset="0"/>
              </a:rPr>
              <a:t> has both polar coordinates (</a:t>
            </a:r>
            <a:r>
              <a:rPr lang="en-US" sz="3200" b="0" i="1" baseline="0">
                <a:latin typeface="Times New Roman" pitchFamily="18" charset="0"/>
              </a:rPr>
              <a:t>r</a:t>
            </a:r>
            <a:r>
              <a:rPr lang="en-US" sz="3200" b="0" baseline="0">
                <a:latin typeface="Times New Roman" pitchFamily="18" charset="0"/>
              </a:rPr>
              <a:t>, </a:t>
            </a:r>
            <a:r>
              <a:rPr lang="en-US" sz="3200" b="0" i="1" baseline="0">
                <a:latin typeface="Symbol" pitchFamily="18" charset="2"/>
                <a:sym typeface="Symbol" pitchFamily="18" charset="2"/>
              </a:rPr>
              <a:t></a:t>
            </a:r>
            <a:r>
              <a:rPr lang="en-US" sz="3200" b="0" baseline="0">
                <a:latin typeface="Times New Roman" pitchFamily="18" charset="0"/>
              </a:rPr>
              <a:t>) and rectangular coordinates (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,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).</a:t>
            </a:r>
          </a:p>
        </p:txBody>
      </p:sp>
      <p:pic>
        <p:nvPicPr>
          <p:cNvPr id="3821574" name="Picture 6" descr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413" y="3352800"/>
            <a:ext cx="4249737" cy="303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02AD2C-61F3-453C-84F1-28C6379BC89D}" type="slidenum">
              <a:rPr lang="en-US"/>
              <a:pPr/>
              <a:t>11</a:t>
            </a:fld>
            <a:endParaRPr lang="en-CA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82361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153400" cy="13716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RELATIONSHIP BETWEEN</a:t>
            </a:r>
            <a:br>
              <a:rPr lang="en-US">
                <a:latin typeface="Arial Narrow" pitchFamily="34" charset="0"/>
              </a:rPr>
            </a:br>
            <a:r>
              <a:rPr lang="en-US">
                <a:latin typeface="Arial Narrow" pitchFamily="34" charset="0"/>
              </a:rPr>
              <a:t>POLAR AND RECTANGULAR COORDINATES</a:t>
            </a:r>
          </a:p>
        </p:txBody>
      </p:sp>
      <p:pic>
        <p:nvPicPr>
          <p:cNvPr id="3823620" name="Picture 4" descr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863" y="2379663"/>
            <a:ext cx="4249737" cy="3030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823621" name="Object 5" descr="Pink tissue paper"/>
          <p:cNvGraphicFramePr>
            <a:graphicFrameLocks noChangeAspect="1"/>
          </p:cNvGraphicFramePr>
          <p:nvPr/>
        </p:nvGraphicFramePr>
        <p:xfrm>
          <a:off x="1358900" y="2057400"/>
          <a:ext cx="19177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3641" name="Equation" r:id="rId5" imgW="1917700" imgH="508000" progId="Equation.DSMT4">
                  <p:embed/>
                </p:oleObj>
              </mc:Choice>
              <mc:Fallback>
                <p:oleObj name="Equation" r:id="rId5" imgW="1917700" imgH="50800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8900" y="2057400"/>
                        <a:ext cx="19177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7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23622" name="Object 6" descr="Pink tissue paper"/>
          <p:cNvGraphicFramePr>
            <a:graphicFrameLocks noChangeAspect="1"/>
          </p:cNvGraphicFramePr>
          <p:nvPr/>
        </p:nvGraphicFramePr>
        <p:xfrm>
          <a:off x="1765300" y="2819400"/>
          <a:ext cx="14351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3642" name="Equation" r:id="rId8" imgW="1435100" imgH="939800" progId="Equation.DSMT4">
                  <p:embed/>
                </p:oleObj>
              </mc:Choice>
              <mc:Fallback>
                <p:oleObj name="Equation" r:id="rId8" imgW="1435100" imgH="93980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5300" y="2819400"/>
                        <a:ext cx="14351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7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23623" name="Object 7" descr="Pink tissue paper"/>
          <p:cNvGraphicFramePr>
            <a:graphicFrameLocks noChangeAspect="1"/>
          </p:cNvGraphicFramePr>
          <p:nvPr/>
        </p:nvGraphicFramePr>
        <p:xfrm>
          <a:off x="1720850" y="4038600"/>
          <a:ext cx="15240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3643" name="Equation" r:id="rId10" imgW="1524000" imgH="939800" progId="Equation.DSMT4">
                  <p:embed/>
                </p:oleObj>
              </mc:Choice>
              <mc:Fallback>
                <p:oleObj name="Equation" r:id="rId10" imgW="1524000" imgH="939800" progId="Equation.DSMT4">
                  <p:embed/>
                  <p:pic>
                    <p:nvPicPr>
                      <p:cNvPr id="0" name="Object 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0850" y="4038600"/>
                        <a:ext cx="15240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7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23624" name="Object 8" descr="Pink tissue paper"/>
          <p:cNvGraphicFramePr>
            <a:graphicFrameLocks noChangeAspect="1"/>
          </p:cNvGraphicFramePr>
          <p:nvPr/>
        </p:nvGraphicFramePr>
        <p:xfrm>
          <a:off x="1739900" y="5232400"/>
          <a:ext cx="14859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3644" name="Equation" r:id="rId12" imgW="1485900" imgH="939800" progId="Equation.DSMT4">
                  <p:embed/>
                </p:oleObj>
              </mc:Choice>
              <mc:Fallback>
                <p:oleObj name="Equation" r:id="rId12" imgW="1485900" imgH="939800" progId="Equation.DSMT4">
                  <p:embed/>
                  <p:pic>
                    <p:nvPicPr>
                      <p:cNvPr id="0" name="Object 8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9900" y="5232400"/>
                        <a:ext cx="14859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7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901C5-80D9-4A1A-AB3C-36F34261874E}" type="slidenum">
              <a:rPr lang="en-US"/>
              <a:pPr/>
              <a:t>12</a:t>
            </a:fld>
            <a:endParaRPr lang="en-CA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8256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153400" cy="13716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CONVERTING FROM</a:t>
            </a:r>
            <a:br>
              <a:rPr lang="en-US">
                <a:latin typeface="Arial Narrow" pitchFamily="34" charset="0"/>
              </a:rPr>
            </a:br>
            <a:r>
              <a:rPr lang="en-US">
                <a:latin typeface="Arial Narrow" pitchFamily="34" charset="0"/>
              </a:rPr>
              <a:t>POLAR TO RECTANGULAR COORDINATES</a:t>
            </a:r>
          </a:p>
        </p:txBody>
      </p:sp>
      <p:graphicFrame>
        <p:nvGraphicFramePr>
          <p:cNvPr id="3825668" name="Object 4" descr="Pink tissue paper"/>
          <p:cNvGraphicFramePr>
            <a:graphicFrameLocks noChangeAspect="1"/>
          </p:cNvGraphicFramePr>
          <p:nvPr/>
        </p:nvGraphicFramePr>
        <p:xfrm>
          <a:off x="4356100" y="3962400"/>
          <a:ext cx="34163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5679" name="Equation" r:id="rId4" imgW="3416300" imgH="431800" progId="Equation.DSMT4">
                  <p:embed/>
                </p:oleObj>
              </mc:Choice>
              <mc:Fallback>
                <p:oleObj name="Equation" r:id="rId4" imgW="3416300" imgH="431800" progId="Equation.DSMT4">
                  <p:embed/>
                  <p:pic>
                    <p:nvPicPr>
                      <p:cNvPr id="0" name="Object 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6100" y="3962400"/>
                        <a:ext cx="34163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25669" name="Object 5" descr="Pink tissue paper"/>
          <p:cNvGraphicFramePr>
            <a:graphicFrameLocks noChangeAspect="1"/>
          </p:cNvGraphicFramePr>
          <p:nvPr/>
        </p:nvGraphicFramePr>
        <p:xfrm>
          <a:off x="1689100" y="3968750"/>
          <a:ext cx="16764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5680" name="Equation" r:id="rId7" imgW="1676400" imgH="342900" progId="Equation.DSMT4">
                  <p:embed/>
                </p:oleObj>
              </mc:Choice>
              <mc:Fallback>
                <p:oleObj name="Equation" r:id="rId7" imgW="1676400" imgH="34290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9100" y="3968750"/>
                        <a:ext cx="16764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25670" name="Text Box 6" descr="Pink tissue paper"/>
          <p:cNvSpPr txBox="1">
            <a:spLocks noChangeArrowheads="1"/>
          </p:cNvSpPr>
          <p:nvPr/>
        </p:nvSpPr>
        <p:spPr bwMode="auto">
          <a:xfrm>
            <a:off x="609600" y="2393950"/>
            <a:ext cx="81534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6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200" b="0" baseline="0">
                <a:latin typeface="Times New Roman" pitchFamily="18" charset="0"/>
              </a:rPr>
              <a:t>To convert the polar coordinates (</a:t>
            </a:r>
            <a:r>
              <a:rPr lang="en-US" sz="3200" b="0" i="1" baseline="0">
                <a:latin typeface="Times New Roman" pitchFamily="18" charset="0"/>
              </a:rPr>
              <a:t>r</a:t>
            </a:r>
            <a:r>
              <a:rPr lang="en-US" sz="3200" b="0" baseline="0">
                <a:latin typeface="Times New Roman" pitchFamily="18" charset="0"/>
              </a:rPr>
              <a:t>, </a:t>
            </a:r>
            <a:r>
              <a:rPr lang="en-US" sz="3200" b="0" i="1" baseline="0">
                <a:latin typeface="Symbol" pitchFamily="18" charset="2"/>
                <a:sym typeface="Symbol" pitchFamily="18" charset="2"/>
              </a:rPr>
              <a:t></a:t>
            </a:r>
            <a:r>
              <a:rPr lang="en-US" sz="3200" b="0" baseline="0">
                <a:latin typeface="Times New Roman" pitchFamily="18" charset="0"/>
              </a:rPr>
              <a:t>) of a point to rectangular coordinates, use the equations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96BE9E-0396-4CC0-B604-E20E27247B3E}" type="slidenum">
              <a:rPr lang="en-US"/>
              <a:pPr/>
              <a:t>13</a:t>
            </a:fld>
            <a:endParaRPr lang="en-CA"/>
          </a:p>
        </p:txBody>
      </p:sp>
      <p:sp>
        <p:nvSpPr>
          <p:cNvPr id="22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827714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2</a:t>
            </a:r>
          </a:p>
        </p:txBody>
      </p:sp>
      <p:sp>
        <p:nvSpPr>
          <p:cNvPr id="3827715" name="Rectangle 3"/>
          <p:cNvSpPr>
            <a:spLocks noChangeArrowheads="1"/>
          </p:cNvSpPr>
          <p:nvPr/>
        </p:nvSpPr>
        <p:spPr bwMode="auto">
          <a:xfrm>
            <a:off x="2817813" y="228600"/>
            <a:ext cx="6021387" cy="838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Converting from Polar to Rectangular Coordinates</a:t>
            </a:r>
          </a:p>
        </p:txBody>
      </p:sp>
      <p:sp>
        <p:nvSpPr>
          <p:cNvPr id="3827716" name="Text Box 4" descr="Pink tissue paper"/>
          <p:cNvSpPr txBox="1">
            <a:spLocks noChangeArrowheads="1"/>
          </p:cNvSpPr>
          <p:nvPr/>
        </p:nvSpPr>
        <p:spPr bwMode="auto">
          <a:xfrm>
            <a:off x="533400" y="1054100"/>
            <a:ext cx="7848600" cy="100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200" b="0" baseline="0">
                <a:latin typeface="Times New Roman" pitchFamily="18" charset="0"/>
              </a:rPr>
              <a:t>Convert the polar coordinates of each point to rectangular coordinates. </a:t>
            </a:r>
          </a:p>
        </p:txBody>
      </p:sp>
      <p:graphicFrame>
        <p:nvGraphicFramePr>
          <p:cNvPr id="3827717" name="Object 5" descr="Pink tissue paper"/>
          <p:cNvGraphicFramePr>
            <a:graphicFrameLocks noChangeAspect="1"/>
          </p:cNvGraphicFramePr>
          <p:nvPr/>
        </p:nvGraphicFramePr>
        <p:xfrm>
          <a:off x="4546600" y="1981200"/>
          <a:ext cx="20828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7786" name="Equation" r:id="rId5" imgW="2082800" imgH="1054100" progId="Equation.DSMT4">
                  <p:embed/>
                </p:oleObj>
              </mc:Choice>
              <mc:Fallback>
                <p:oleObj name="Equation" r:id="rId5" imgW="2082800" imgH="105410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6600" y="1981200"/>
                        <a:ext cx="2082800" cy="1054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27718" name="Object 6" descr="Pink tissue paper"/>
          <p:cNvGraphicFramePr>
            <a:graphicFrameLocks noChangeAspect="1"/>
          </p:cNvGraphicFramePr>
          <p:nvPr/>
        </p:nvGraphicFramePr>
        <p:xfrm>
          <a:off x="1187450" y="2266950"/>
          <a:ext cx="20955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7787" name="Equation" r:id="rId7" imgW="2095200" imgH="558720" progId="Equation.DSMT4">
                  <p:embed/>
                </p:oleObj>
              </mc:Choice>
              <mc:Fallback>
                <p:oleObj name="Equation" r:id="rId7" imgW="2095200" imgH="55872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2266950"/>
                        <a:ext cx="2095500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27720" name="Text Box 8" descr="Pink tissue paper"/>
          <p:cNvSpPr txBox="1">
            <a:spLocks noChangeArrowheads="1"/>
          </p:cNvSpPr>
          <p:nvPr/>
        </p:nvSpPr>
        <p:spPr bwMode="auto">
          <a:xfrm>
            <a:off x="533400" y="2895600"/>
            <a:ext cx="152400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</a:t>
            </a:r>
          </a:p>
        </p:txBody>
      </p:sp>
      <p:graphicFrame>
        <p:nvGraphicFramePr>
          <p:cNvPr id="3827721" name="Object 9" descr="Pink tissue paper"/>
          <p:cNvGraphicFramePr>
            <a:graphicFrameLocks noChangeAspect="1"/>
          </p:cNvGraphicFramePr>
          <p:nvPr/>
        </p:nvGraphicFramePr>
        <p:xfrm>
          <a:off x="5238750" y="3384550"/>
          <a:ext cx="16510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7788" name="Equation" r:id="rId9" imgW="1650960" imgH="431640" progId="Equation.DSMT4">
                  <p:embed/>
                </p:oleObj>
              </mc:Choice>
              <mc:Fallback>
                <p:oleObj name="Equation" r:id="rId9" imgW="1650960" imgH="431640" progId="Equation.DSMT4">
                  <p:embed/>
                  <p:pic>
                    <p:nvPicPr>
                      <p:cNvPr id="0" name="Object 9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8750" y="3384550"/>
                        <a:ext cx="16510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27722" name="Object 10" descr="Pink tissue paper"/>
          <p:cNvGraphicFramePr>
            <a:graphicFrameLocks noChangeAspect="1"/>
          </p:cNvGraphicFramePr>
          <p:nvPr/>
        </p:nvGraphicFramePr>
        <p:xfrm>
          <a:off x="692150" y="3352800"/>
          <a:ext cx="22352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7789" name="Equation" r:id="rId11" imgW="2234880" imgH="342720" progId="Equation.DSMT4">
                  <p:embed/>
                </p:oleObj>
              </mc:Choice>
              <mc:Fallback>
                <p:oleObj name="Equation" r:id="rId11" imgW="2234880" imgH="342720" progId="Equation.DSMT4">
                  <p:embed/>
                  <p:pic>
                    <p:nvPicPr>
                      <p:cNvPr id="0" name="Object 10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150" y="3352800"/>
                        <a:ext cx="22352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27723" name="Object 11" descr="Pink tissue paper"/>
          <p:cNvGraphicFramePr>
            <a:graphicFrameLocks noChangeAspect="1"/>
          </p:cNvGraphicFramePr>
          <p:nvPr/>
        </p:nvGraphicFramePr>
        <p:xfrm>
          <a:off x="1250950" y="3752850"/>
          <a:ext cx="25527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7790" name="Equation" r:id="rId13" imgW="2552400" imgH="558720" progId="Equation.DSMT4">
                  <p:embed/>
                </p:oleObj>
              </mc:Choice>
              <mc:Fallback>
                <p:oleObj name="Equation" r:id="rId13" imgW="2552400" imgH="558720" progId="Equation.DSMT4">
                  <p:embed/>
                  <p:pic>
                    <p:nvPicPr>
                      <p:cNvPr id="0" name="Object 11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0950" y="3752850"/>
                        <a:ext cx="2552700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27724" name="Object 12" descr="Pink tissue paper"/>
          <p:cNvGraphicFramePr>
            <a:graphicFrameLocks noChangeAspect="1"/>
          </p:cNvGraphicFramePr>
          <p:nvPr/>
        </p:nvGraphicFramePr>
        <p:xfrm>
          <a:off x="1238250" y="4254500"/>
          <a:ext cx="23241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7791" name="Equation" r:id="rId15" imgW="2323800" imgH="558720" progId="Equation.DSMT4">
                  <p:embed/>
                </p:oleObj>
              </mc:Choice>
              <mc:Fallback>
                <p:oleObj name="Equation" r:id="rId15" imgW="2323800" imgH="558720" progId="Equation.DSMT4">
                  <p:embed/>
                  <p:pic>
                    <p:nvPicPr>
                      <p:cNvPr id="0" name="Object 12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8250" y="4254500"/>
                        <a:ext cx="2324100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27725" name="Object 13" descr="Pink tissue paper"/>
          <p:cNvGraphicFramePr>
            <a:graphicFrameLocks noChangeAspect="1"/>
          </p:cNvGraphicFramePr>
          <p:nvPr/>
        </p:nvGraphicFramePr>
        <p:xfrm>
          <a:off x="1250950" y="4794250"/>
          <a:ext cx="1841500" cy="124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7792" name="Equation" r:id="rId17" imgW="1841400" imgH="1244520" progId="Equation.DSMT4">
                  <p:embed/>
                </p:oleObj>
              </mc:Choice>
              <mc:Fallback>
                <p:oleObj name="Equation" r:id="rId17" imgW="1841400" imgH="1244520" progId="Equation.DSMT4">
                  <p:embed/>
                  <p:pic>
                    <p:nvPicPr>
                      <p:cNvPr id="0" name="Object 13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0950" y="4794250"/>
                        <a:ext cx="1841500" cy="124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27726" name="Object 14" descr="Pink tissue paper"/>
          <p:cNvGraphicFramePr>
            <a:graphicFrameLocks noChangeAspect="1"/>
          </p:cNvGraphicFramePr>
          <p:nvPr/>
        </p:nvGraphicFramePr>
        <p:xfrm>
          <a:off x="3276600" y="5105400"/>
          <a:ext cx="8636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7793" name="Equation" r:id="rId19" imgW="863600" imgH="495300" progId="Equation.DSMT4">
                  <p:embed/>
                </p:oleObj>
              </mc:Choice>
              <mc:Fallback>
                <p:oleObj name="Equation" r:id="rId19" imgW="863600" imgH="495300" progId="Equation.DSMT4">
                  <p:embed/>
                  <p:pic>
                    <p:nvPicPr>
                      <p:cNvPr id="0" name="Object 1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5105400"/>
                        <a:ext cx="863600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27727" name="Object 15" descr="Pink tissue paper"/>
          <p:cNvGraphicFramePr>
            <a:graphicFrameLocks noChangeAspect="1"/>
          </p:cNvGraphicFramePr>
          <p:nvPr/>
        </p:nvGraphicFramePr>
        <p:xfrm>
          <a:off x="5238750" y="3860800"/>
          <a:ext cx="25273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7794" name="Equation" r:id="rId21" imgW="2527200" imgH="558720" progId="Equation.DSMT4">
                  <p:embed/>
                </p:oleObj>
              </mc:Choice>
              <mc:Fallback>
                <p:oleObj name="Equation" r:id="rId21" imgW="2527200" imgH="558720" progId="Equation.DSMT4">
                  <p:embed/>
                  <p:pic>
                    <p:nvPicPr>
                      <p:cNvPr id="0" name="Object 1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8750" y="3860800"/>
                        <a:ext cx="2527300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27728" name="Object 16" descr="Pink tissue paper"/>
          <p:cNvGraphicFramePr>
            <a:graphicFrameLocks noChangeAspect="1"/>
          </p:cNvGraphicFramePr>
          <p:nvPr/>
        </p:nvGraphicFramePr>
        <p:xfrm>
          <a:off x="5251450" y="4457700"/>
          <a:ext cx="22098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7795" name="Equation" r:id="rId23" imgW="2209800" imgH="419100" progId="Equation.DSMT4">
                  <p:embed/>
                </p:oleObj>
              </mc:Choice>
              <mc:Fallback>
                <p:oleObj name="Equation" r:id="rId23" imgW="2209800" imgH="419100" progId="Equation.DSMT4">
                  <p:embed/>
                  <p:pic>
                    <p:nvPicPr>
                      <p:cNvPr id="0" name="Object 1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1450" y="4457700"/>
                        <a:ext cx="22098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27729" name="Object 17" descr="Pink tissue paper"/>
          <p:cNvGraphicFramePr>
            <a:graphicFrameLocks noChangeAspect="1"/>
          </p:cNvGraphicFramePr>
          <p:nvPr/>
        </p:nvGraphicFramePr>
        <p:xfrm>
          <a:off x="5257800" y="4864100"/>
          <a:ext cx="18161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7796" name="Equation" r:id="rId25" imgW="1816100" imgH="1054100" progId="Equation.DSMT4">
                  <p:embed/>
                </p:oleObj>
              </mc:Choice>
              <mc:Fallback>
                <p:oleObj name="Equation" r:id="rId25" imgW="1816100" imgH="1054100" progId="Equation.DSMT4">
                  <p:embed/>
                  <p:pic>
                    <p:nvPicPr>
                      <p:cNvPr id="0" name="Object 1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4864100"/>
                        <a:ext cx="1816100" cy="1054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27730" name="Object 18" descr="Pink tissue paper"/>
          <p:cNvGraphicFramePr>
            <a:graphicFrameLocks noChangeAspect="1"/>
          </p:cNvGraphicFramePr>
          <p:nvPr/>
        </p:nvGraphicFramePr>
        <p:xfrm>
          <a:off x="7289800" y="5181600"/>
          <a:ext cx="7493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7797" name="Equation" r:id="rId27" imgW="749300" imgH="330200" progId="Equation.DSMT4">
                  <p:embed/>
                </p:oleObj>
              </mc:Choice>
              <mc:Fallback>
                <p:oleObj name="Equation" r:id="rId27" imgW="749300" imgH="330200" progId="Equation.DSMT4">
                  <p:embed/>
                  <p:pic>
                    <p:nvPicPr>
                      <p:cNvPr id="0" name="Object 18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9800" y="5181600"/>
                        <a:ext cx="7493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827731" name="Group 19"/>
          <p:cNvGrpSpPr>
            <a:grpSpLocks/>
          </p:cNvGrpSpPr>
          <p:nvPr/>
        </p:nvGrpSpPr>
        <p:grpSpPr bwMode="auto">
          <a:xfrm>
            <a:off x="241300" y="5918200"/>
            <a:ext cx="8750300" cy="736600"/>
            <a:chOff x="152" y="3728"/>
            <a:chExt cx="5512" cy="464"/>
          </a:xfrm>
        </p:grpSpPr>
        <p:sp>
          <p:nvSpPr>
            <p:cNvPr id="3827732" name="Text Box 20"/>
            <p:cNvSpPr txBox="1">
              <a:spLocks noChangeArrowheads="1"/>
            </p:cNvSpPr>
            <p:nvPr/>
          </p:nvSpPr>
          <p:spPr bwMode="auto">
            <a:xfrm>
              <a:off x="152" y="3792"/>
              <a:ext cx="4640" cy="3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CC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28700" indent="-4572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600200" indent="-4572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2171700" indent="-4572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743200" indent="-4572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3200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36576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4114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45720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sz="3200" b="0" baseline="0">
                  <a:latin typeface="Times New Roman" pitchFamily="18" charset="0"/>
                </a:rPr>
                <a:t>The rectangular coordinates of (2, –30º) are  </a:t>
              </a:r>
            </a:p>
          </p:txBody>
        </p:sp>
        <p:graphicFrame>
          <p:nvGraphicFramePr>
            <p:cNvPr id="3827733" name="Object 21"/>
            <p:cNvGraphicFramePr>
              <a:graphicFrameLocks noChangeAspect="1"/>
            </p:cNvGraphicFramePr>
            <p:nvPr/>
          </p:nvGraphicFramePr>
          <p:xfrm>
            <a:off x="4712" y="3728"/>
            <a:ext cx="952" cy="4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27798" name="Equation" r:id="rId29" imgW="1511280" imgH="736560" progId="Equation.DSMT4">
                    <p:embed/>
                  </p:oleObj>
                </mc:Choice>
                <mc:Fallback>
                  <p:oleObj name="Equation" r:id="rId29" imgW="1511280" imgH="736560" progId="Equation.DSMT4">
                    <p:embed/>
                    <p:pic>
                      <p:nvPicPr>
                        <p:cNvPr id="0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12" y="3728"/>
                          <a:ext cx="952" cy="4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CCCC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8294B-67C1-4FAE-A9E0-A72B40C73D59}" type="slidenum">
              <a:rPr lang="en-US"/>
              <a:pPr/>
              <a:t>14</a:t>
            </a:fld>
            <a:endParaRPr lang="en-CA"/>
          </a:p>
        </p:txBody>
      </p:sp>
      <p:sp>
        <p:nvSpPr>
          <p:cNvPr id="2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829762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2</a:t>
            </a:r>
          </a:p>
        </p:txBody>
      </p:sp>
      <p:sp>
        <p:nvSpPr>
          <p:cNvPr id="3829763" name="Rectangle 3"/>
          <p:cNvSpPr>
            <a:spLocks noChangeArrowheads="1"/>
          </p:cNvSpPr>
          <p:nvPr/>
        </p:nvSpPr>
        <p:spPr bwMode="auto">
          <a:xfrm>
            <a:off x="2817813" y="228600"/>
            <a:ext cx="6021387" cy="838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Converting from Polar to Rectangular Coordinates</a:t>
            </a:r>
          </a:p>
        </p:txBody>
      </p:sp>
      <p:graphicFrame>
        <p:nvGraphicFramePr>
          <p:cNvPr id="3829764" name="Object 4" descr="Pink tissue paper"/>
          <p:cNvGraphicFramePr>
            <a:graphicFrameLocks noChangeAspect="1"/>
          </p:cNvGraphicFramePr>
          <p:nvPr/>
        </p:nvGraphicFramePr>
        <p:xfrm>
          <a:off x="3886200" y="1066800"/>
          <a:ext cx="20828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9823" name="Equation" r:id="rId4" imgW="2082800" imgH="1054100" progId="Equation.DSMT4">
                  <p:embed/>
                </p:oleObj>
              </mc:Choice>
              <mc:Fallback>
                <p:oleObj name="Equation" r:id="rId4" imgW="2082800" imgH="1054100" progId="Equation.DSMT4">
                  <p:embed/>
                  <p:pic>
                    <p:nvPicPr>
                      <p:cNvPr id="0" name="Object 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1066800"/>
                        <a:ext cx="2082800" cy="1054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29765" name="Text Box 5" descr="Pink tissue paper"/>
          <p:cNvSpPr txBox="1">
            <a:spLocks noChangeArrowheads="1"/>
          </p:cNvSpPr>
          <p:nvPr/>
        </p:nvSpPr>
        <p:spPr bwMode="auto">
          <a:xfrm>
            <a:off x="609600" y="1301750"/>
            <a:ext cx="381000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6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grpSp>
        <p:nvGrpSpPr>
          <p:cNvPr id="3829766" name="Group 6"/>
          <p:cNvGrpSpPr>
            <a:grpSpLocks/>
          </p:cNvGrpSpPr>
          <p:nvPr/>
        </p:nvGrpSpPr>
        <p:grpSpPr bwMode="auto">
          <a:xfrm>
            <a:off x="762000" y="2432050"/>
            <a:ext cx="6280150" cy="444500"/>
            <a:chOff x="384" y="1820"/>
            <a:chExt cx="3956" cy="280"/>
          </a:xfrm>
        </p:grpSpPr>
        <p:graphicFrame>
          <p:nvGraphicFramePr>
            <p:cNvPr id="3829767" name="Object 7"/>
            <p:cNvGraphicFramePr>
              <a:graphicFrameLocks noChangeAspect="1"/>
            </p:cNvGraphicFramePr>
            <p:nvPr/>
          </p:nvGraphicFramePr>
          <p:xfrm>
            <a:off x="3300" y="1828"/>
            <a:ext cx="1040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29824" name="Equation" r:id="rId7" imgW="1650960" imgH="431640" progId="Equation.DSMT4">
                    <p:embed/>
                  </p:oleObj>
                </mc:Choice>
                <mc:Fallback>
                  <p:oleObj name="Equation" r:id="rId7" imgW="1650960" imgH="431640" progId="Equation.DSMT4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00" y="1828"/>
                          <a:ext cx="1040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CCCC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29768" name="Object 8"/>
            <p:cNvGraphicFramePr>
              <a:graphicFrameLocks noChangeAspect="1"/>
            </p:cNvGraphicFramePr>
            <p:nvPr/>
          </p:nvGraphicFramePr>
          <p:xfrm>
            <a:off x="384" y="1820"/>
            <a:ext cx="1432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29825" name="Equation" r:id="rId9" imgW="2273040" imgH="355320" progId="Equation.DSMT4">
                    <p:embed/>
                  </p:oleObj>
                </mc:Choice>
                <mc:Fallback>
                  <p:oleObj name="Equation" r:id="rId9" imgW="2273040" imgH="355320" progId="Equation.DSMT4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4" y="1820"/>
                          <a:ext cx="1432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CCCC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829769" name="Object 9" descr="Pink tissue paper"/>
          <p:cNvGraphicFramePr>
            <a:graphicFrameLocks noChangeAspect="1"/>
          </p:cNvGraphicFramePr>
          <p:nvPr/>
        </p:nvGraphicFramePr>
        <p:xfrm>
          <a:off x="1377950" y="2813050"/>
          <a:ext cx="24638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9826" name="Equation" r:id="rId11" imgW="2463480" imgH="1066680" progId="Equation.DSMT4">
                  <p:embed/>
                </p:oleObj>
              </mc:Choice>
              <mc:Fallback>
                <p:oleObj name="Equation" r:id="rId11" imgW="2463480" imgH="1066680" progId="Equation.DSMT4">
                  <p:embed/>
                  <p:pic>
                    <p:nvPicPr>
                      <p:cNvPr id="0" name="Object 9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7950" y="2813050"/>
                        <a:ext cx="24638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29770" name="Object 10" descr="Pink tissue paper"/>
          <p:cNvGraphicFramePr>
            <a:graphicFrameLocks noChangeAspect="1"/>
          </p:cNvGraphicFramePr>
          <p:nvPr/>
        </p:nvGraphicFramePr>
        <p:xfrm>
          <a:off x="1339850" y="4064000"/>
          <a:ext cx="18415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9827" name="Equation" r:id="rId13" imgW="1841500" imgH="1054100" progId="Equation.DSMT4">
                  <p:embed/>
                </p:oleObj>
              </mc:Choice>
              <mc:Fallback>
                <p:oleObj name="Equation" r:id="rId13" imgW="1841500" imgH="1054100" progId="Equation.DSMT4">
                  <p:embed/>
                  <p:pic>
                    <p:nvPicPr>
                      <p:cNvPr id="0" name="Object 10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9850" y="4064000"/>
                        <a:ext cx="1841500" cy="1054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29771" name="Object 11" descr="Pink tissue paper"/>
          <p:cNvGraphicFramePr>
            <a:graphicFrameLocks noChangeAspect="1"/>
          </p:cNvGraphicFramePr>
          <p:nvPr/>
        </p:nvGraphicFramePr>
        <p:xfrm>
          <a:off x="3403600" y="4375150"/>
          <a:ext cx="7874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9828" name="Equation" r:id="rId15" imgW="787400" imgH="330200" progId="Equation.DSMT4">
                  <p:embed/>
                </p:oleObj>
              </mc:Choice>
              <mc:Fallback>
                <p:oleObj name="Equation" r:id="rId15" imgW="787400" imgH="330200" progId="Equation.DSMT4">
                  <p:embed/>
                  <p:pic>
                    <p:nvPicPr>
                      <p:cNvPr id="0" name="Object 11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3600" y="4375150"/>
                        <a:ext cx="7874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29772" name="Object 12" descr="Pink tissue paper"/>
          <p:cNvGraphicFramePr>
            <a:graphicFrameLocks noChangeAspect="1"/>
          </p:cNvGraphicFramePr>
          <p:nvPr/>
        </p:nvGraphicFramePr>
        <p:xfrm>
          <a:off x="5403850" y="2813050"/>
          <a:ext cx="24384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9829" name="Equation" r:id="rId17" imgW="2438280" imgH="1066680" progId="Equation.DSMT4">
                  <p:embed/>
                </p:oleObj>
              </mc:Choice>
              <mc:Fallback>
                <p:oleObj name="Equation" r:id="rId17" imgW="2438280" imgH="1066680" progId="Equation.DSMT4">
                  <p:embed/>
                  <p:pic>
                    <p:nvPicPr>
                      <p:cNvPr id="0" name="Object 12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03850" y="2813050"/>
                        <a:ext cx="24384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29773" name="Object 13" descr="Pink tissue paper"/>
          <p:cNvGraphicFramePr>
            <a:graphicFrameLocks noChangeAspect="1"/>
          </p:cNvGraphicFramePr>
          <p:nvPr/>
        </p:nvGraphicFramePr>
        <p:xfrm>
          <a:off x="5365750" y="3956050"/>
          <a:ext cx="2082800" cy="124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9830" name="Equation" r:id="rId19" imgW="2082600" imgH="1244520" progId="Equation.DSMT4">
                  <p:embed/>
                </p:oleObj>
              </mc:Choice>
              <mc:Fallback>
                <p:oleObj name="Equation" r:id="rId19" imgW="2082600" imgH="1244520" progId="Equation.DSMT4">
                  <p:embed/>
                  <p:pic>
                    <p:nvPicPr>
                      <p:cNvPr id="0" name="Object 13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5750" y="3956050"/>
                        <a:ext cx="2082800" cy="124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29774" name="Object 14" descr="Pink tissue paper"/>
          <p:cNvGraphicFramePr>
            <a:graphicFrameLocks noChangeAspect="1"/>
          </p:cNvGraphicFramePr>
          <p:nvPr/>
        </p:nvGraphicFramePr>
        <p:xfrm>
          <a:off x="7543800" y="4260850"/>
          <a:ext cx="12954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9831" name="Equation" r:id="rId21" imgW="1295400" imgH="495300" progId="Equation.DSMT4">
                  <p:embed/>
                </p:oleObj>
              </mc:Choice>
              <mc:Fallback>
                <p:oleObj name="Equation" r:id="rId21" imgW="1295400" imgH="495300" progId="Equation.DSMT4">
                  <p:embed/>
                  <p:pic>
                    <p:nvPicPr>
                      <p:cNvPr id="0" name="Object 1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3800" y="4260850"/>
                        <a:ext cx="1295400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829775" name="Group 15"/>
          <p:cNvGrpSpPr>
            <a:grpSpLocks/>
          </p:cNvGrpSpPr>
          <p:nvPr/>
        </p:nvGrpSpPr>
        <p:grpSpPr bwMode="auto">
          <a:xfrm>
            <a:off x="774700" y="5257800"/>
            <a:ext cx="6692900" cy="1422400"/>
            <a:chOff x="488" y="3312"/>
            <a:chExt cx="4216" cy="896"/>
          </a:xfrm>
        </p:grpSpPr>
        <p:sp>
          <p:nvSpPr>
            <p:cNvPr id="3829776" name="Text Box 16" descr="Pink tissue paper"/>
            <p:cNvSpPr txBox="1">
              <a:spLocks noChangeArrowheads="1"/>
            </p:cNvSpPr>
            <p:nvPr/>
          </p:nvSpPr>
          <p:spPr bwMode="auto">
            <a:xfrm>
              <a:off x="488" y="3456"/>
              <a:ext cx="3328" cy="3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6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28700" indent="-4572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600200" indent="-4572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2171700" indent="-4572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743200" indent="-4572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3200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36576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4114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45720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3200" b="0" baseline="0">
                  <a:latin typeface="Times New Roman" pitchFamily="18" charset="0"/>
                </a:rPr>
                <a:t>The rectangular coordinates of</a:t>
              </a:r>
            </a:p>
            <a:p>
              <a:r>
                <a:rPr lang="en-US" sz="3200" b="0" baseline="0">
                  <a:latin typeface="Times New Roman" pitchFamily="18" charset="0"/>
                </a:rPr>
                <a:t>are  </a:t>
              </a:r>
            </a:p>
          </p:txBody>
        </p:sp>
        <p:graphicFrame>
          <p:nvGraphicFramePr>
            <p:cNvPr id="3829777" name="Object 17" descr="Pink tissue paper"/>
            <p:cNvGraphicFramePr>
              <a:graphicFrameLocks noChangeAspect="1"/>
            </p:cNvGraphicFramePr>
            <p:nvPr/>
          </p:nvGraphicFramePr>
          <p:xfrm>
            <a:off x="1012" y="3744"/>
            <a:ext cx="1248" cy="4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29832" name="Equation" r:id="rId23" imgW="1981080" imgH="736560" progId="Equation.DSMT4">
                    <p:embed/>
                  </p:oleObj>
                </mc:Choice>
                <mc:Fallback>
                  <p:oleObj name="Equation" r:id="rId23" imgW="1981080" imgH="736560" progId="Equation.DSMT4">
                    <p:embed/>
                    <p:pic>
                      <p:nvPicPr>
                        <p:cNvPr id="0" name="Object 17" descr="Pink tissue paper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12" y="3744"/>
                          <a:ext cx="1248" cy="4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 r:embed="rId6"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29778" name="Object 18" descr="Pink tissue paper"/>
            <p:cNvGraphicFramePr>
              <a:graphicFrameLocks noChangeAspect="1"/>
            </p:cNvGraphicFramePr>
            <p:nvPr/>
          </p:nvGraphicFramePr>
          <p:xfrm>
            <a:off x="3816" y="3312"/>
            <a:ext cx="888" cy="6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29833" name="Equation" r:id="rId25" imgW="1409700" imgH="1054100" progId="Equation.DSMT4">
                    <p:embed/>
                  </p:oleObj>
                </mc:Choice>
                <mc:Fallback>
                  <p:oleObj name="Equation" r:id="rId25" imgW="1409700" imgH="1054100" progId="Equation.DSMT4">
                    <p:embed/>
                    <p:pic>
                      <p:nvPicPr>
                        <p:cNvPr id="0" name="Object 18" descr="Pink tissue paper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16" y="3312"/>
                          <a:ext cx="888" cy="6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 r:embed="rId6"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34E82-DC39-4A67-9D22-E9FB98CECE74}" type="slidenum">
              <a:rPr lang="en-US" smtClean="0"/>
              <a:pPr/>
              <a:t>15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008" y="1307592"/>
            <a:ext cx="6729984" cy="424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032763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239A9-698D-4765-9B32-33F0343766EE}" type="slidenum">
              <a:rPr lang="en-US"/>
              <a:pPr/>
              <a:t>16</a:t>
            </a:fld>
            <a:endParaRPr lang="en-CA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83181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153400" cy="13716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CONVERTING FROM</a:t>
            </a:r>
            <a:br>
              <a:rPr lang="en-US">
                <a:latin typeface="Arial Narrow" pitchFamily="34" charset="0"/>
              </a:rPr>
            </a:br>
            <a:r>
              <a:rPr lang="en-US">
                <a:latin typeface="Arial Narrow" pitchFamily="34" charset="0"/>
              </a:rPr>
              <a:t> RECTANGULAR TO POLAR COORDINATES</a:t>
            </a:r>
          </a:p>
        </p:txBody>
      </p:sp>
      <p:graphicFrame>
        <p:nvGraphicFramePr>
          <p:cNvPr id="3831812" name="Object 4" descr="Pink tissue paper"/>
          <p:cNvGraphicFramePr>
            <a:graphicFrameLocks noChangeAspect="1"/>
          </p:cNvGraphicFramePr>
          <p:nvPr/>
        </p:nvGraphicFramePr>
        <p:xfrm>
          <a:off x="2006600" y="3962400"/>
          <a:ext cx="20828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1829" name="Equation" r:id="rId4" imgW="2082800" imgH="635000" progId="Equation.DSMT4">
                  <p:embed/>
                </p:oleObj>
              </mc:Choice>
              <mc:Fallback>
                <p:oleObj name="Equation" r:id="rId4" imgW="2082800" imgH="635000" progId="Equation.DSMT4">
                  <p:embed/>
                  <p:pic>
                    <p:nvPicPr>
                      <p:cNvPr id="0" name="Object 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6600" y="3962400"/>
                        <a:ext cx="2082800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31813" name="Text Box 5" descr="Pink tissue paper"/>
          <p:cNvSpPr txBox="1">
            <a:spLocks noChangeArrowheads="1"/>
          </p:cNvSpPr>
          <p:nvPr/>
        </p:nvSpPr>
        <p:spPr bwMode="auto">
          <a:xfrm>
            <a:off x="609600" y="1828800"/>
            <a:ext cx="81534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6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200" b="0" baseline="0">
                <a:latin typeface="Times New Roman" pitchFamily="18" charset="0"/>
              </a:rPr>
              <a:t>To convert the rectangular coordinates (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,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) of a point to polar coordinates:</a:t>
            </a:r>
          </a:p>
        </p:txBody>
      </p:sp>
      <p:sp>
        <p:nvSpPr>
          <p:cNvPr id="3831814" name="Text Box 6" descr="Pink tissue paper"/>
          <p:cNvSpPr txBox="1">
            <a:spLocks noChangeArrowheads="1"/>
          </p:cNvSpPr>
          <p:nvPr/>
        </p:nvSpPr>
        <p:spPr bwMode="auto">
          <a:xfrm>
            <a:off x="609600" y="2895600"/>
            <a:ext cx="81534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6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200" baseline="0">
                <a:latin typeface="Times New Roman" pitchFamily="18" charset="0"/>
              </a:rPr>
              <a:t>1</a:t>
            </a:r>
            <a:r>
              <a:rPr lang="en-US" sz="3200" b="0" baseline="0">
                <a:latin typeface="Times New Roman" pitchFamily="18" charset="0"/>
              </a:rPr>
              <a:t>.	Find the quadrant in which the given point  (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,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) lies.</a:t>
            </a:r>
          </a:p>
        </p:txBody>
      </p:sp>
      <p:sp>
        <p:nvSpPr>
          <p:cNvPr id="3831815" name="Text Box 7" descr="Pink tissue paper"/>
          <p:cNvSpPr txBox="1">
            <a:spLocks noChangeArrowheads="1"/>
          </p:cNvSpPr>
          <p:nvPr/>
        </p:nvSpPr>
        <p:spPr bwMode="auto">
          <a:xfrm>
            <a:off x="609600" y="4064000"/>
            <a:ext cx="16002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6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200" baseline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.	Use</a:t>
            </a:r>
          </a:p>
        </p:txBody>
      </p:sp>
      <p:sp>
        <p:nvSpPr>
          <p:cNvPr id="3831816" name="Text Box 8" descr="Pink tissue paper"/>
          <p:cNvSpPr txBox="1">
            <a:spLocks noChangeArrowheads="1"/>
          </p:cNvSpPr>
          <p:nvPr/>
        </p:nvSpPr>
        <p:spPr bwMode="auto">
          <a:xfrm>
            <a:off x="4267200" y="4064000"/>
            <a:ext cx="19812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6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200" b="0" baseline="0">
                <a:latin typeface="Times New Roman" pitchFamily="18" charset="0"/>
              </a:rPr>
              <a:t>to find </a:t>
            </a:r>
            <a:r>
              <a:rPr lang="en-US" sz="3200" b="0" i="1" baseline="0">
                <a:latin typeface="Times New Roman" pitchFamily="18" charset="0"/>
              </a:rPr>
              <a:t>r</a:t>
            </a:r>
            <a:r>
              <a:rPr lang="en-US" sz="3200" b="0" baseline="0">
                <a:latin typeface="Times New Roman" pitchFamily="18" charset="0"/>
              </a:rPr>
              <a:t>.</a:t>
            </a:r>
          </a:p>
        </p:txBody>
      </p:sp>
      <p:graphicFrame>
        <p:nvGraphicFramePr>
          <p:cNvPr id="3831817" name="Object 9" descr="Pink tissue paper"/>
          <p:cNvGraphicFramePr>
            <a:graphicFrameLocks noChangeAspect="1"/>
          </p:cNvGraphicFramePr>
          <p:nvPr/>
        </p:nvGraphicFramePr>
        <p:xfrm>
          <a:off x="3949700" y="4699000"/>
          <a:ext cx="16891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1830" name="Equation" r:id="rId7" imgW="1689100" imgH="939800" progId="Equation.DSMT4">
                  <p:embed/>
                </p:oleObj>
              </mc:Choice>
              <mc:Fallback>
                <p:oleObj name="Equation" r:id="rId7" imgW="1689100" imgH="939800" progId="Equation.DSMT4">
                  <p:embed/>
                  <p:pic>
                    <p:nvPicPr>
                      <p:cNvPr id="0" name="Object 9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49700" y="4699000"/>
                        <a:ext cx="16891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31818" name="Text Box 10" descr="Pink tissue paper"/>
          <p:cNvSpPr txBox="1">
            <a:spLocks noChangeArrowheads="1"/>
          </p:cNvSpPr>
          <p:nvPr/>
        </p:nvSpPr>
        <p:spPr bwMode="auto">
          <a:xfrm>
            <a:off x="609600" y="4902200"/>
            <a:ext cx="3657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6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200" baseline="0">
                <a:latin typeface="Times New Roman" pitchFamily="18" charset="0"/>
              </a:rPr>
              <a:t>3</a:t>
            </a:r>
            <a:r>
              <a:rPr lang="en-US" sz="3200" b="0" baseline="0">
                <a:latin typeface="Times New Roman" pitchFamily="18" charset="0"/>
              </a:rPr>
              <a:t>.	Find </a:t>
            </a:r>
            <a:r>
              <a:rPr lang="en-US" sz="3200" b="0" i="1" baseline="0">
                <a:latin typeface="Symbol" pitchFamily="18" charset="2"/>
                <a:sym typeface="Symbol" pitchFamily="18" charset="2"/>
              </a:rPr>
              <a:t></a:t>
            </a:r>
            <a:r>
              <a:rPr lang="en-US" sz="3200" b="0" baseline="0">
                <a:latin typeface="Times New Roman" pitchFamily="18" charset="0"/>
              </a:rPr>
              <a:t>  by using</a:t>
            </a:r>
          </a:p>
        </p:txBody>
      </p:sp>
      <p:sp>
        <p:nvSpPr>
          <p:cNvPr id="3831819" name="Text Box 11" descr="Pink tissue paper"/>
          <p:cNvSpPr txBox="1">
            <a:spLocks noChangeArrowheads="1"/>
          </p:cNvSpPr>
          <p:nvPr/>
        </p:nvSpPr>
        <p:spPr bwMode="auto">
          <a:xfrm>
            <a:off x="5715000" y="4902200"/>
            <a:ext cx="2819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6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200" b="0" baseline="0">
                <a:latin typeface="Times New Roman" pitchFamily="18" charset="0"/>
              </a:rPr>
              <a:t>and choose </a:t>
            </a:r>
            <a:r>
              <a:rPr lang="en-US" sz="3200" b="0" i="1" baseline="0">
                <a:latin typeface="Symbol" pitchFamily="18" charset="2"/>
                <a:sym typeface="Symbol" pitchFamily="18" charset="2"/>
              </a:rPr>
              <a:t></a:t>
            </a:r>
            <a:r>
              <a:rPr lang="en-US" sz="3200" b="0" baseline="0">
                <a:latin typeface="Times New Roman" pitchFamily="18" charset="0"/>
              </a:rPr>
              <a:t> so</a:t>
            </a:r>
          </a:p>
        </p:txBody>
      </p:sp>
      <p:sp>
        <p:nvSpPr>
          <p:cNvPr id="3831820" name="Text Box 12" descr="Pink tissue paper"/>
          <p:cNvSpPr txBox="1">
            <a:spLocks noChangeArrowheads="1"/>
          </p:cNvSpPr>
          <p:nvPr/>
        </p:nvSpPr>
        <p:spPr bwMode="auto">
          <a:xfrm>
            <a:off x="1104900" y="5562600"/>
            <a:ext cx="7391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6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200" b="0" baseline="0">
                <a:latin typeface="Times New Roman" pitchFamily="18" charset="0"/>
              </a:rPr>
              <a:t>that it lies in the same quadrant as (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,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)</a:t>
            </a:r>
            <a:r>
              <a:rPr lang="en-US" sz="3200" b="0" i="1" baseline="0">
                <a:latin typeface="Times New Roman" pitchFamily="18" charset="0"/>
              </a:rPr>
              <a:t>.</a:t>
            </a:r>
            <a:endParaRPr lang="en-US" sz="3200" b="0" baseline="0">
              <a:latin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BED1B5-46FE-466D-BDC8-16E2F725F9A4}" type="slidenum">
              <a:rPr lang="en-US"/>
              <a:pPr/>
              <a:t>17</a:t>
            </a:fld>
            <a:endParaRPr lang="en-CA"/>
          </a:p>
        </p:txBody>
      </p:sp>
      <p:sp>
        <p:nvSpPr>
          <p:cNvPr id="2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833858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3</a:t>
            </a:r>
          </a:p>
        </p:txBody>
      </p:sp>
      <p:sp>
        <p:nvSpPr>
          <p:cNvPr id="3833859" name="Rectangle 3"/>
          <p:cNvSpPr>
            <a:spLocks noChangeArrowheads="1"/>
          </p:cNvSpPr>
          <p:nvPr/>
        </p:nvSpPr>
        <p:spPr bwMode="auto">
          <a:xfrm>
            <a:off x="2817813" y="228600"/>
            <a:ext cx="6021387" cy="838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Convert from Rectangular to Polar Coordinates</a:t>
            </a:r>
          </a:p>
        </p:txBody>
      </p:sp>
      <p:sp>
        <p:nvSpPr>
          <p:cNvPr id="3833860" name="Text Box 4" descr="Pink tissue paper"/>
          <p:cNvSpPr txBox="1">
            <a:spLocks noChangeArrowheads="1"/>
          </p:cNvSpPr>
          <p:nvPr/>
        </p:nvSpPr>
        <p:spPr bwMode="auto">
          <a:xfrm>
            <a:off x="647700" y="1054100"/>
            <a:ext cx="7848600" cy="100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200" b="0" baseline="0">
                <a:latin typeface="Times New Roman" pitchFamily="18" charset="0"/>
              </a:rPr>
              <a:t>Find polar coordinates (</a:t>
            </a:r>
            <a:r>
              <a:rPr lang="en-US" sz="3200" b="0" i="1" baseline="0">
                <a:latin typeface="Times New Roman" pitchFamily="18" charset="0"/>
              </a:rPr>
              <a:t>r</a:t>
            </a:r>
            <a:r>
              <a:rPr lang="en-US" sz="3200" b="0" baseline="0">
                <a:latin typeface="Times New Roman" pitchFamily="18" charset="0"/>
              </a:rPr>
              <a:t>, </a:t>
            </a:r>
            <a:r>
              <a:rPr lang="en-US" sz="3200" b="0" i="1" baseline="0">
                <a:latin typeface="Symbol" pitchFamily="18" charset="2"/>
                <a:sym typeface="Symbol" pitchFamily="18" charset="2"/>
              </a:rPr>
              <a:t></a:t>
            </a:r>
            <a:r>
              <a:rPr lang="en-US" sz="3200" b="0" baseline="0">
                <a:latin typeface="Times New Roman" pitchFamily="18" charset="0"/>
              </a:rPr>
              <a:t>) of the point </a:t>
            </a:r>
            <a:r>
              <a:rPr lang="en-US" sz="3200" b="0" i="1" baseline="0">
                <a:latin typeface="Times New Roman" pitchFamily="18" charset="0"/>
              </a:rPr>
              <a:t>P</a:t>
            </a:r>
            <a:r>
              <a:rPr lang="en-US" sz="3200" b="0" baseline="0">
                <a:latin typeface="Times New Roman" pitchFamily="18" charset="0"/>
              </a:rPr>
              <a:t> whose rectangular coordinates are</a:t>
            </a:r>
            <a:br>
              <a:rPr lang="en-US" sz="3200" b="0" baseline="0">
                <a:latin typeface="Times New Roman" pitchFamily="18" charset="0"/>
              </a:rPr>
            </a:br>
            <a:r>
              <a:rPr lang="en-US" sz="3200" b="0" baseline="0">
                <a:latin typeface="Times New Roman" pitchFamily="18" charset="0"/>
              </a:rPr>
              <a:t>with </a:t>
            </a:r>
            <a:r>
              <a:rPr lang="en-US" sz="3200" b="0" i="1" baseline="0">
                <a:latin typeface="Times New Roman" pitchFamily="18" charset="0"/>
              </a:rPr>
              <a:t>r</a:t>
            </a:r>
            <a:r>
              <a:rPr lang="en-US" sz="3200" b="0" baseline="0">
                <a:latin typeface="Times New Roman" pitchFamily="18" charset="0"/>
              </a:rPr>
              <a:t> &gt; 0 and 0 ≤ </a:t>
            </a:r>
            <a:r>
              <a:rPr lang="en-US" sz="3200" b="0" i="1" baseline="0">
                <a:latin typeface="Symbol" pitchFamily="18" charset="2"/>
                <a:sym typeface="Symbol" pitchFamily="18" charset="2"/>
              </a:rPr>
              <a:t></a:t>
            </a:r>
            <a:r>
              <a:rPr lang="en-US" sz="3200" b="0" baseline="0">
                <a:latin typeface="Times New Roman" pitchFamily="18" charset="0"/>
              </a:rPr>
              <a:t> &lt; 2</a:t>
            </a:r>
            <a:r>
              <a:rPr lang="en-US" altLang="ja-JP" sz="3200" b="0" i="1" baseline="0">
                <a:latin typeface="Times New Roman" pitchFamily="18" charset="0"/>
                <a:ea typeface="MS PGothic" pitchFamily="34" charset="-128"/>
              </a:rPr>
              <a:t>π</a:t>
            </a:r>
            <a:r>
              <a:rPr lang="en-US" altLang="ja-JP" sz="3200" b="0" baseline="0">
                <a:latin typeface="Times New Roman" pitchFamily="18" charset="0"/>
                <a:ea typeface="MS PGothic" pitchFamily="34" charset="-128"/>
              </a:rPr>
              <a:t>.</a:t>
            </a:r>
            <a:endParaRPr lang="en-US" sz="3200" b="0" baseline="0">
              <a:latin typeface="Times New Roman" pitchFamily="18" charset="0"/>
            </a:endParaRPr>
          </a:p>
        </p:txBody>
      </p:sp>
      <p:graphicFrame>
        <p:nvGraphicFramePr>
          <p:cNvPr id="3833861" name="Object 5" descr="Pink tissue paper"/>
          <p:cNvGraphicFramePr>
            <a:graphicFrameLocks noChangeAspect="1"/>
          </p:cNvGraphicFramePr>
          <p:nvPr/>
        </p:nvGraphicFramePr>
        <p:xfrm>
          <a:off x="6400800" y="1447800"/>
          <a:ext cx="17907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3910" name="Equation" r:id="rId5" imgW="1790640" imgH="736560" progId="Equation.DSMT4">
                  <p:embed/>
                </p:oleObj>
              </mc:Choice>
              <mc:Fallback>
                <p:oleObj name="Equation" r:id="rId5" imgW="1790640" imgH="73656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1447800"/>
                        <a:ext cx="1790700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833862" name="Group 6"/>
          <p:cNvGrpSpPr>
            <a:grpSpLocks/>
          </p:cNvGrpSpPr>
          <p:nvPr/>
        </p:nvGrpSpPr>
        <p:grpSpPr bwMode="auto">
          <a:xfrm>
            <a:off x="609600" y="4419600"/>
            <a:ext cx="2781300" cy="723900"/>
            <a:chOff x="384" y="2784"/>
            <a:chExt cx="1752" cy="456"/>
          </a:xfrm>
        </p:grpSpPr>
        <p:graphicFrame>
          <p:nvGraphicFramePr>
            <p:cNvPr id="3833863" name="Object 7" descr="Pink tissue paper"/>
            <p:cNvGraphicFramePr>
              <a:graphicFrameLocks noChangeAspect="1"/>
            </p:cNvGraphicFramePr>
            <p:nvPr/>
          </p:nvGraphicFramePr>
          <p:xfrm>
            <a:off x="824" y="2784"/>
            <a:ext cx="1312" cy="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33911" name="Equation" r:id="rId7" imgW="2082800" imgH="635000" progId="Equation.DSMT4">
                    <p:embed/>
                  </p:oleObj>
                </mc:Choice>
                <mc:Fallback>
                  <p:oleObj name="Equation" r:id="rId7" imgW="2082800" imgH="635000" progId="Equation.DSMT4">
                    <p:embed/>
                    <p:pic>
                      <p:nvPicPr>
                        <p:cNvPr id="0" name="Object 7" descr="Pink tissue paper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24" y="2784"/>
                          <a:ext cx="1312" cy="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 r:embed="rId4"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833864" name="Text Box 8" descr="Pink tissue paper"/>
            <p:cNvSpPr txBox="1">
              <a:spLocks noChangeArrowheads="1"/>
            </p:cNvSpPr>
            <p:nvPr/>
          </p:nvSpPr>
          <p:spPr bwMode="auto">
            <a:xfrm>
              <a:off x="384" y="2848"/>
              <a:ext cx="624" cy="3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28700" indent="-4572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600200" indent="-4572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2171700" indent="-4572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743200" indent="-4572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3200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36576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4114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45720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sz="3200" baseline="0">
                  <a:latin typeface="Times New Roman" pitchFamily="18" charset="0"/>
                </a:rPr>
                <a:t>2</a:t>
              </a:r>
              <a:r>
                <a:rPr lang="en-US" sz="3200" b="0" baseline="0">
                  <a:latin typeface="Times New Roman" pitchFamily="18" charset="0"/>
                </a:rPr>
                <a:t>.  </a:t>
              </a:r>
            </a:p>
          </p:txBody>
        </p:sp>
      </p:grpSp>
      <p:grpSp>
        <p:nvGrpSpPr>
          <p:cNvPr id="3833865" name="Group 9"/>
          <p:cNvGrpSpPr>
            <a:grpSpLocks/>
          </p:cNvGrpSpPr>
          <p:nvPr/>
        </p:nvGrpSpPr>
        <p:grpSpPr bwMode="auto">
          <a:xfrm>
            <a:off x="609600" y="2514600"/>
            <a:ext cx="8382000" cy="1765300"/>
            <a:chOff x="384" y="1584"/>
            <a:chExt cx="5280" cy="1112"/>
          </a:xfrm>
        </p:grpSpPr>
        <p:sp>
          <p:nvSpPr>
            <p:cNvPr id="3833866" name="Text Box 10" descr="Pink tissue paper"/>
            <p:cNvSpPr txBox="1">
              <a:spLocks noChangeArrowheads="1"/>
            </p:cNvSpPr>
            <p:nvPr/>
          </p:nvSpPr>
          <p:spPr bwMode="auto">
            <a:xfrm>
              <a:off x="384" y="1584"/>
              <a:ext cx="960" cy="2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sz="2800" b="0" baseline="0">
                  <a:solidFill>
                    <a:srgbClr val="007DB7"/>
                  </a:solidFill>
                </a:rPr>
                <a:t>Solution</a:t>
              </a:r>
            </a:p>
          </p:txBody>
        </p:sp>
        <p:grpSp>
          <p:nvGrpSpPr>
            <p:cNvPr id="3833867" name="Group 11"/>
            <p:cNvGrpSpPr>
              <a:grpSpLocks/>
            </p:cNvGrpSpPr>
            <p:nvPr/>
          </p:nvGrpSpPr>
          <p:grpSpPr bwMode="auto">
            <a:xfrm>
              <a:off x="384" y="1856"/>
              <a:ext cx="5280" cy="840"/>
              <a:chOff x="384" y="1960"/>
              <a:chExt cx="5280" cy="840"/>
            </a:xfrm>
          </p:grpSpPr>
          <p:sp>
            <p:nvSpPr>
              <p:cNvPr id="3833868" name="Text Box 12" descr="Pink tissue paper"/>
              <p:cNvSpPr txBox="1">
                <a:spLocks noChangeArrowheads="1"/>
              </p:cNvSpPr>
              <p:nvPr/>
            </p:nvSpPr>
            <p:spPr bwMode="auto">
              <a:xfrm>
                <a:off x="384" y="2016"/>
                <a:ext cx="1672" cy="3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1028700" indent="-45720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600200" indent="-4572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2171700" indent="-4572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743200" indent="-4572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3200400" indent="-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3657600" indent="-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4114800" indent="-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4572000" indent="-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lnSpc>
                    <a:spcPct val="90000"/>
                  </a:lnSpc>
                </a:pPr>
                <a:r>
                  <a:rPr lang="en-US" sz="3200" baseline="0">
                    <a:latin typeface="Times New Roman" pitchFamily="18" charset="0"/>
                  </a:rPr>
                  <a:t>1</a:t>
                </a:r>
                <a:r>
                  <a:rPr lang="en-US" sz="3200" b="0" baseline="0">
                    <a:latin typeface="Times New Roman" pitchFamily="18" charset="0"/>
                  </a:rPr>
                  <a:t>.  The point </a:t>
                </a:r>
                <a:r>
                  <a:rPr lang="en-US" sz="3200" b="0" i="1" baseline="0">
                    <a:latin typeface="Times New Roman" pitchFamily="18" charset="0"/>
                  </a:rPr>
                  <a:t>P</a:t>
                </a:r>
                <a:r>
                  <a:rPr lang="en-US" sz="3200" b="0" baseline="0">
                    <a:latin typeface="Times New Roman" pitchFamily="18" charset="0"/>
                  </a:rPr>
                  <a:t>  </a:t>
                </a:r>
              </a:p>
            </p:txBody>
          </p:sp>
          <p:graphicFrame>
            <p:nvGraphicFramePr>
              <p:cNvPr id="3833869" name="Object 13" descr="Pink tissue paper"/>
              <p:cNvGraphicFramePr>
                <a:graphicFrameLocks noChangeAspect="1"/>
              </p:cNvGraphicFramePr>
              <p:nvPr/>
            </p:nvGraphicFramePr>
            <p:xfrm>
              <a:off x="2056" y="1960"/>
              <a:ext cx="1008" cy="46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833912" name="Equation" r:id="rId9" imgW="1600200" imgH="736560" progId="Equation.DSMT4">
                      <p:embed/>
                    </p:oleObj>
                  </mc:Choice>
                  <mc:Fallback>
                    <p:oleObj name="Equation" r:id="rId9" imgW="1600200" imgH="736560" progId="Equation.DSMT4">
                      <p:embed/>
                      <p:pic>
                        <p:nvPicPr>
                          <p:cNvPr id="0" name="Object 13" descr="Pink tissue paper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056" y="1960"/>
                            <a:ext cx="1008" cy="46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blipFill dpi="0" rotWithShape="0">
                                  <a:blip r:embed="rId4"/>
                                  <a:srcRect/>
                                  <a:tile tx="0" ty="0" sx="100000" sy="100000" flip="none" algn="tl"/>
                                </a:blip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833870" name="Text Box 14" descr="Pink tissue paper"/>
              <p:cNvSpPr txBox="1">
                <a:spLocks noChangeArrowheads="1"/>
              </p:cNvSpPr>
              <p:nvPr/>
            </p:nvSpPr>
            <p:spPr bwMode="auto">
              <a:xfrm>
                <a:off x="3128" y="2016"/>
                <a:ext cx="2536" cy="3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</a:defRPr>
                </a:lvl1pPr>
                <a:lvl2pPr marL="1028700" indent="-457200"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600200" indent="-457200"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2171700" indent="-457200"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743200" indent="-457200"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3200400" indent="-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3657600" indent="-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4114800" indent="-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4572000" indent="-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lnSpc>
                    <a:spcPct val="90000"/>
                  </a:lnSpc>
                </a:pPr>
                <a:r>
                  <a:rPr lang="en-US" sz="3200" b="0" baseline="0">
                    <a:latin typeface="Times New Roman" pitchFamily="18" charset="0"/>
                  </a:rPr>
                  <a:t>lies in quadrant II with</a:t>
                </a:r>
              </a:p>
            </p:txBody>
          </p:sp>
          <p:graphicFrame>
            <p:nvGraphicFramePr>
              <p:cNvPr id="3833871" name="Object 15" descr="Pink tissue paper"/>
              <p:cNvGraphicFramePr>
                <a:graphicFrameLocks noChangeAspect="1"/>
              </p:cNvGraphicFramePr>
              <p:nvPr/>
            </p:nvGraphicFramePr>
            <p:xfrm>
              <a:off x="824" y="2448"/>
              <a:ext cx="2240" cy="35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833913" name="Equation" r:id="rId11" imgW="3556000" imgH="558800" progId="Equation.DSMT4">
                      <p:embed/>
                    </p:oleObj>
                  </mc:Choice>
                  <mc:Fallback>
                    <p:oleObj name="Equation" r:id="rId11" imgW="3556000" imgH="558800" progId="Equation.DSMT4">
                      <p:embed/>
                      <p:pic>
                        <p:nvPicPr>
                          <p:cNvPr id="0" name="Object 15" descr="Pink tissue paper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24" y="2448"/>
                            <a:ext cx="2240" cy="35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blipFill dpi="0" rotWithShape="0">
                                  <a:blip r:embed="rId4"/>
                                  <a:srcRect/>
                                  <a:tile tx="0" ty="0" sx="100000" sy="100000" flip="none" algn="tl"/>
                                </a:blip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aphicFrame>
        <p:nvGraphicFramePr>
          <p:cNvPr id="3833872" name="Object 16" descr="Pink tissue paper"/>
          <p:cNvGraphicFramePr>
            <a:graphicFrameLocks noChangeAspect="1"/>
          </p:cNvGraphicFramePr>
          <p:nvPr/>
        </p:nvGraphicFramePr>
        <p:xfrm>
          <a:off x="1333500" y="5086350"/>
          <a:ext cx="33909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3914" name="Equation" r:id="rId13" imgW="3390840" imgH="927000" progId="Equation.DSMT4">
                  <p:embed/>
                </p:oleObj>
              </mc:Choice>
              <mc:Fallback>
                <p:oleObj name="Equation" r:id="rId13" imgW="3390840" imgH="927000" progId="Equation.DSMT4">
                  <p:embed/>
                  <p:pic>
                    <p:nvPicPr>
                      <p:cNvPr id="0" name="Object 1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3500" y="5086350"/>
                        <a:ext cx="3390900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33873" name="Object 17" descr="Pink tissue paper"/>
          <p:cNvGraphicFramePr>
            <a:graphicFrameLocks noChangeAspect="1"/>
          </p:cNvGraphicFramePr>
          <p:nvPr/>
        </p:nvGraphicFramePr>
        <p:xfrm>
          <a:off x="1371600" y="6064250"/>
          <a:ext cx="19177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3915" name="Equation" r:id="rId15" imgW="1917700" imgH="495300" progId="Equation.DSMT4">
                  <p:embed/>
                </p:oleObj>
              </mc:Choice>
              <mc:Fallback>
                <p:oleObj name="Equation" r:id="rId15" imgW="1917700" imgH="495300" progId="Equation.DSMT4">
                  <p:embed/>
                  <p:pic>
                    <p:nvPicPr>
                      <p:cNvPr id="0" name="Object 1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6064250"/>
                        <a:ext cx="1917700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33874" name="Object 18" descr="Pink tissue paper"/>
          <p:cNvGraphicFramePr>
            <a:graphicFrameLocks noChangeAspect="1"/>
          </p:cNvGraphicFramePr>
          <p:nvPr/>
        </p:nvGraphicFramePr>
        <p:xfrm>
          <a:off x="3378200" y="6070600"/>
          <a:ext cx="16891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3916" name="Equation" r:id="rId17" imgW="1689100" imgH="495300" progId="Equation.DSMT4">
                  <p:embed/>
                </p:oleObj>
              </mc:Choice>
              <mc:Fallback>
                <p:oleObj name="Equation" r:id="rId17" imgW="1689100" imgH="495300" progId="Equation.DSMT4">
                  <p:embed/>
                  <p:pic>
                    <p:nvPicPr>
                      <p:cNvPr id="0" name="Object 18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8200" y="6070600"/>
                        <a:ext cx="1689100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691527" y="2435751"/>
            <a:ext cx="129540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( - , + )</a:t>
            </a:r>
            <a:endParaRPr lang="en-US" sz="40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90DB3-0C24-4DA4-ADD0-2878DC1FFDE5}" type="slidenum">
              <a:rPr lang="en-US"/>
              <a:pPr/>
              <a:t>18</a:t>
            </a:fld>
            <a:endParaRPr lang="en-CA"/>
          </a:p>
        </p:txBody>
      </p:sp>
      <p:sp>
        <p:nvSpPr>
          <p:cNvPr id="19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835906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3</a:t>
            </a:r>
          </a:p>
        </p:txBody>
      </p:sp>
      <p:sp>
        <p:nvSpPr>
          <p:cNvPr id="3835907" name="Rectangle 3"/>
          <p:cNvSpPr>
            <a:spLocks noChangeArrowheads="1"/>
          </p:cNvSpPr>
          <p:nvPr/>
        </p:nvSpPr>
        <p:spPr bwMode="auto">
          <a:xfrm>
            <a:off x="2817813" y="228600"/>
            <a:ext cx="6021387" cy="838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Convert from Rectangular to Polar Coordinates</a:t>
            </a:r>
          </a:p>
        </p:txBody>
      </p:sp>
      <p:grpSp>
        <p:nvGrpSpPr>
          <p:cNvPr id="3835908" name="Group 4"/>
          <p:cNvGrpSpPr>
            <a:grpSpLocks/>
          </p:cNvGrpSpPr>
          <p:nvPr/>
        </p:nvGrpSpPr>
        <p:grpSpPr bwMode="auto">
          <a:xfrm>
            <a:off x="609600" y="1422400"/>
            <a:ext cx="2533650" cy="939800"/>
            <a:chOff x="384" y="1004"/>
            <a:chExt cx="1596" cy="592"/>
          </a:xfrm>
        </p:grpSpPr>
        <p:graphicFrame>
          <p:nvGraphicFramePr>
            <p:cNvPr id="3835909" name="Object 5" descr="Pink tissue paper"/>
            <p:cNvGraphicFramePr>
              <a:graphicFrameLocks noChangeAspect="1"/>
            </p:cNvGraphicFramePr>
            <p:nvPr/>
          </p:nvGraphicFramePr>
          <p:xfrm>
            <a:off x="1044" y="1004"/>
            <a:ext cx="936" cy="5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35950" name="Equation" r:id="rId4" imgW="1485900" imgH="939800" progId="Equation.DSMT4">
                    <p:embed/>
                  </p:oleObj>
                </mc:Choice>
                <mc:Fallback>
                  <p:oleObj name="Equation" r:id="rId4" imgW="1485900" imgH="939800" progId="Equation.DSMT4">
                    <p:embed/>
                    <p:pic>
                      <p:nvPicPr>
                        <p:cNvPr id="0" name="Object 5" descr="Pink tissue paper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44" y="1004"/>
                          <a:ext cx="936" cy="5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 r:embed="rId6"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835910" name="Text Box 6" descr="Pink tissue paper"/>
            <p:cNvSpPr txBox="1">
              <a:spLocks noChangeArrowheads="1"/>
            </p:cNvSpPr>
            <p:nvPr/>
          </p:nvSpPr>
          <p:spPr bwMode="auto">
            <a:xfrm>
              <a:off x="384" y="1144"/>
              <a:ext cx="624" cy="3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6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28700" indent="-4572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600200" indent="-4572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2171700" indent="-4572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743200" indent="-4572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3200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36576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4114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45720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sz="3200" baseline="0">
                  <a:latin typeface="Times New Roman" pitchFamily="18" charset="0"/>
                </a:rPr>
                <a:t>3</a:t>
              </a:r>
              <a:r>
                <a:rPr lang="en-US" sz="3200" b="0" baseline="0">
                  <a:latin typeface="Times New Roman" pitchFamily="18" charset="0"/>
                </a:rPr>
                <a:t>.  </a:t>
              </a:r>
            </a:p>
          </p:txBody>
        </p:sp>
      </p:grpSp>
      <p:sp>
        <p:nvSpPr>
          <p:cNvPr id="3835911" name="Text Box 7" descr="Pink tissue paper"/>
          <p:cNvSpPr txBox="1">
            <a:spLocks noChangeArrowheads="1"/>
          </p:cNvSpPr>
          <p:nvPr/>
        </p:nvSpPr>
        <p:spPr bwMode="auto">
          <a:xfrm>
            <a:off x="533400" y="1041400"/>
            <a:ext cx="381000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6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grpSp>
        <p:nvGrpSpPr>
          <p:cNvPr id="3835912" name="Group 8"/>
          <p:cNvGrpSpPr>
            <a:grpSpLocks/>
          </p:cNvGrpSpPr>
          <p:nvPr/>
        </p:nvGrpSpPr>
        <p:grpSpPr bwMode="auto">
          <a:xfrm>
            <a:off x="1130300" y="4724400"/>
            <a:ext cx="7150100" cy="939800"/>
            <a:chOff x="712" y="2992"/>
            <a:chExt cx="4504" cy="592"/>
          </a:xfrm>
        </p:grpSpPr>
        <p:graphicFrame>
          <p:nvGraphicFramePr>
            <p:cNvPr id="3835913" name="Object 9" descr="Pink tissue paper"/>
            <p:cNvGraphicFramePr>
              <a:graphicFrameLocks noChangeAspect="1"/>
            </p:cNvGraphicFramePr>
            <p:nvPr/>
          </p:nvGraphicFramePr>
          <p:xfrm>
            <a:off x="1620" y="2992"/>
            <a:ext cx="360" cy="5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35951" name="Equation" r:id="rId7" imgW="571500" imgH="939800" progId="Equation.DSMT4">
                    <p:embed/>
                  </p:oleObj>
                </mc:Choice>
                <mc:Fallback>
                  <p:oleObj name="Equation" r:id="rId7" imgW="571500" imgH="939800" progId="Equation.DSMT4">
                    <p:embed/>
                    <p:pic>
                      <p:nvPicPr>
                        <p:cNvPr id="0" name="Object 9" descr="Pink tissue paper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20" y="2992"/>
                          <a:ext cx="360" cy="5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 r:embed="rId6"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835914" name="Text Box 10" descr="Pink tissue paper"/>
            <p:cNvSpPr txBox="1">
              <a:spLocks noChangeArrowheads="1"/>
            </p:cNvSpPr>
            <p:nvPr/>
          </p:nvSpPr>
          <p:spPr bwMode="auto">
            <a:xfrm>
              <a:off x="712" y="3112"/>
              <a:ext cx="4504" cy="3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6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28700" indent="-4572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600200" indent="-4572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2171700" indent="-4572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743200" indent="-4572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3200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36576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4114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45720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sz="3200" b="0" baseline="0">
                  <a:latin typeface="Times New Roman" pitchFamily="18" charset="0"/>
                </a:rPr>
                <a:t>Choose        because it lies in quadrant II.</a:t>
              </a:r>
            </a:p>
          </p:txBody>
        </p:sp>
      </p:grpSp>
      <p:grpSp>
        <p:nvGrpSpPr>
          <p:cNvPr id="3835915" name="Group 11"/>
          <p:cNvGrpSpPr>
            <a:grpSpLocks/>
          </p:cNvGrpSpPr>
          <p:nvPr/>
        </p:nvGrpSpPr>
        <p:grpSpPr bwMode="auto">
          <a:xfrm>
            <a:off x="457200" y="5568950"/>
            <a:ext cx="8121650" cy="1066800"/>
            <a:chOff x="288" y="3132"/>
            <a:chExt cx="5116" cy="672"/>
          </a:xfrm>
        </p:grpSpPr>
        <p:sp>
          <p:nvSpPr>
            <p:cNvPr id="3835916" name="Text Box 12" descr="Pink tissue paper"/>
            <p:cNvSpPr txBox="1">
              <a:spLocks noChangeArrowheads="1"/>
            </p:cNvSpPr>
            <p:nvPr/>
          </p:nvSpPr>
          <p:spPr bwMode="auto">
            <a:xfrm>
              <a:off x="288" y="3304"/>
              <a:ext cx="2760" cy="3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6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28700" indent="-4572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600200" indent="-4572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2171700" indent="-4572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743200" indent="-4572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3200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36576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4114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45720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sz="3200" b="0" baseline="0">
                  <a:latin typeface="Times New Roman" pitchFamily="18" charset="0"/>
                </a:rPr>
                <a:t>The polar coordinates of  </a:t>
              </a:r>
            </a:p>
          </p:txBody>
        </p:sp>
        <p:graphicFrame>
          <p:nvGraphicFramePr>
            <p:cNvPr id="3835917" name="Object 13" descr="Pink tissue paper"/>
            <p:cNvGraphicFramePr>
              <a:graphicFrameLocks noChangeAspect="1"/>
            </p:cNvGraphicFramePr>
            <p:nvPr/>
          </p:nvGraphicFramePr>
          <p:xfrm>
            <a:off x="2988" y="3132"/>
            <a:ext cx="2416" cy="6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35952" name="Equation" r:id="rId9" imgW="3835080" imgH="1066680" progId="Equation.DSMT4">
                    <p:embed/>
                  </p:oleObj>
                </mc:Choice>
                <mc:Fallback>
                  <p:oleObj name="Equation" r:id="rId9" imgW="3835080" imgH="1066680" progId="Equation.DSMT4">
                    <p:embed/>
                    <p:pic>
                      <p:nvPicPr>
                        <p:cNvPr id="0" name="Object 13" descr="Pink tissue paper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88" y="3132"/>
                          <a:ext cx="2416" cy="6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 r:embed="rId6"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835918" name="Object 14" descr="Pink tissue paper"/>
          <p:cNvGraphicFramePr>
            <a:graphicFrameLocks noChangeAspect="1"/>
          </p:cNvGraphicFramePr>
          <p:nvPr/>
        </p:nvGraphicFramePr>
        <p:xfrm>
          <a:off x="1663700" y="2514600"/>
          <a:ext cx="1993900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5953" name="Equation" r:id="rId11" imgW="1993900" imgH="1028700" progId="Equation.DSMT4">
                  <p:embed/>
                </p:oleObj>
              </mc:Choice>
              <mc:Fallback>
                <p:oleObj name="Equation" r:id="rId11" imgW="1993900" imgH="1028700" progId="Equation.DSMT4">
                  <p:embed/>
                  <p:pic>
                    <p:nvPicPr>
                      <p:cNvPr id="0" name="Object 1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3700" y="2514600"/>
                        <a:ext cx="1993900" cy="1028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35919" name="Object 15" descr="Pink tissue paper"/>
          <p:cNvGraphicFramePr>
            <a:graphicFrameLocks noChangeAspect="1"/>
          </p:cNvGraphicFramePr>
          <p:nvPr/>
        </p:nvGraphicFramePr>
        <p:xfrm>
          <a:off x="3886200" y="2781300"/>
          <a:ext cx="11049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5954" name="Equation" r:id="rId13" imgW="1104900" imgH="495300" progId="Equation.DSMT4">
                  <p:embed/>
                </p:oleObj>
              </mc:Choice>
              <mc:Fallback>
                <p:oleObj name="Equation" r:id="rId13" imgW="1104900" imgH="495300" progId="Equation.DSMT4">
                  <p:embed/>
                  <p:pic>
                    <p:nvPicPr>
                      <p:cNvPr id="0" name="Object 1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2781300"/>
                        <a:ext cx="1104900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35920" name="Object 16" descr="Pink tissue paper"/>
          <p:cNvGraphicFramePr>
            <a:graphicFrameLocks noChangeAspect="1"/>
          </p:cNvGraphicFramePr>
          <p:nvPr/>
        </p:nvGraphicFramePr>
        <p:xfrm>
          <a:off x="1206500" y="3657600"/>
          <a:ext cx="32131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5955" name="Equation" r:id="rId15" imgW="3213100" imgH="939800" progId="Equation.DSMT4">
                  <p:embed/>
                </p:oleObj>
              </mc:Choice>
              <mc:Fallback>
                <p:oleObj name="Equation" r:id="rId15" imgW="3213100" imgH="939800" progId="Equation.DSMT4">
                  <p:embed/>
                  <p:pic>
                    <p:nvPicPr>
                      <p:cNvPr id="0" name="Object 1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6500" y="3657600"/>
                        <a:ext cx="32131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35921" name="Object 17" descr="Pink tissue paper"/>
          <p:cNvGraphicFramePr>
            <a:graphicFrameLocks noChangeAspect="1"/>
          </p:cNvGraphicFramePr>
          <p:nvPr/>
        </p:nvGraphicFramePr>
        <p:xfrm>
          <a:off x="4813300" y="3632200"/>
          <a:ext cx="36449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5956" name="Equation" r:id="rId17" imgW="3644900" imgH="939800" progId="Equation.DSMT4">
                  <p:embed/>
                </p:oleObj>
              </mc:Choice>
              <mc:Fallback>
                <p:oleObj name="Equation" r:id="rId17" imgW="3644900" imgH="939800" progId="Equation.DSMT4">
                  <p:embed/>
                  <p:pic>
                    <p:nvPicPr>
                      <p:cNvPr id="0" name="Object 1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13300" y="3632200"/>
                        <a:ext cx="36449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34E82-DC39-4A67-9D22-E9FB98CECE74}" type="slidenum">
              <a:rPr lang="en-US" smtClean="0"/>
              <a:pPr/>
              <a:t>19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856" y="1161288"/>
            <a:ext cx="6876288" cy="4535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032763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C395DA-6E07-4827-AECF-869E7393EF9D}" type="slidenum">
              <a:rPr lang="en-US"/>
              <a:pPr/>
              <a:t>20</a:t>
            </a:fld>
            <a:endParaRPr lang="en-C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83795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153400" cy="13716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EQUATIONS IN</a:t>
            </a:r>
            <a:br>
              <a:rPr lang="en-US">
                <a:latin typeface="Arial Narrow" pitchFamily="34" charset="0"/>
              </a:rPr>
            </a:br>
            <a:r>
              <a:rPr lang="en-US">
                <a:latin typeface="Arial Narrow" pitchFamily="34" charset="0"/>
              </a:rPr>
              <a:t> RECTANGULAR AND POLAR FORMS</a:t>
            </a:r>
          </a:p>
        </p:txBody>
      </p:sp>
      <p:graphicFrame>
        <p:nvGraphicFramePr>
          <p:cNvPr id="3837956" name="Object 4" descr="Pink tissue paper"/>
          <p:cNvGraphicFramePr>
            <a:graphicFrameLocks noChangeAspect="1"/>
          </p:cNvGraphicFramePr>
          <p:nvPr/>
        </p:nvGraphicFramePr>
        <p:xfrm>
          <a:off x="1371600" y="5435600"/>
          <a:ext cx="15113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7972" name="Equation" r:id="rId4" imgW="1511300" imgH="431800" progId="Equation.DSMT4">
                  <p:embed/>
                </p:oleObj>
              </mc:Choice>
              <mc:Fallback>
                <p:oleObj name="Equation" r:id="rId4" imgW="1511300" imgH="431800" progId="Equation.DSMT4">
                  <p:embed/>
                  <p:pic>
                    <p:nvPicPr>
                      <p:cNvPr id="0" name="Object 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5435600"/>
                        <a:ext cx="15113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37957" name="Text Box 5" descr="Pink tissue paper"/>
          <p:cNvSpPr txBox="1">
            <a:spLocks noChangeArrowheads="1"/>
          </p:cNvSpPr>
          <p:nvPr/>
        </p:nvSpPr>
        <p:spPr bwMode="auto">
          <a:xfrm>
            <a:off x="762000" y="1752600"/>
            <a:ext cx="800100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6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200" b="0" baseline="0">
                <a:latin typeface="Times New Roman" pitchFamily="18" charset="0"/>
              </a:rPr>
              <a:t>An equation that has the rectangular coordinates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 and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 as variables is called a </a:t>
            </a:r>
            <a:r>
              <a:rPr lang="en-US" sz="3200" baseline="0">
                <a:latin typeface="Times New Roman" pitchFamily="18" charset="0"/>
              </a:rPr>
              <a:t>rectangular </a:t>
            </a:r>
            <a:r>
              <a:rPr lang="en-US" sz="3200" b="0" baseline="0">
                <a:latin typeface="Times New Roman" pitchFamily="18" charset="0"/>
              </a:rPr>
              <a:t>(or </a:t>
            </a:r>
            <a:r>
              <a:rPr lang="en-US" sz="3200" baseline="0">
                <a:latin typeface="Times New Roman" pitchFamily="18" charset="0"/>
              </a:rPr>
              <a:t>Cartesian</a:t>
            </a:r>
            <a:r>
              <a:rPr lang="en-US" sz="3200" b="0" baseline="0">
                <a:latin typeface="Times New Roman" pitchFamily="18" charset="0"/>
              </a:rPr>
              <a:t>) </a:t>
            </a:r>
            <a:r>
              <a:rPr lang="en-US" sz="3200" baseline="0">
                <a:latin typeface="Times New Roman" pitchFamily="18" charset="0"/>
              </a:rPr>
              <a:t>equation</a:t>
            </a:r>
            <a:r>
              <a:rPr lang="en-US" sz="3200" b="0" baseline="0">
                <a:latin typeface="Times New Roman" pitchFamily="18" charset="0"/>
              </a:rPr>
              <a:t>. </a:t>
            </a:r>
          </a:p>
          <a:p>
            <a:pPr>
              <a:lnSpc>
                <a:spcPct val="90000"/>
              </a:lnSpc>
            </a:pPr>
            <a:endParaRPr lang="en-US" sz="3200" b="0" baseline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3200" b="0" baseline="0">
                <a:latin typeface="Times New Roman" pitchFamily="18" charset="0"/>
              </a:rPr>
              <a:t>An equation where the polar coordinates </a:t>
            </a:r>
            <a:r>
              <a:rPr lang="en-US" sz="3200" b="0" i="1" baseline="0">
                <a:latin typeface="Times New Roman" pitchFamily="18" charset="0"/>
              </a:rPr>
              <a:t>r</a:t>
            </a:r>
            <a:r>
              <a:rPr lang="en-US" sz="3200" b="0" baseline="0">
                <a:latin typeface="Times New Roman" pitchFamily="18" charset="0"/>
              </a:rPr>
              <a:t> and </a:t>
            </a:r>
            <a:r>
              <a:rPr lang="en-US" sz="3200" b="0" i="1" baseline="0">
                <a:latin typeface="Symbol" pitchFamily="18" charset="2"/>
                <a:sym typeface="Symbol" pitchFamily="18" charset="2"/>
              </a:rPr>
              <a:t></a:t>
            </a:r>
            <a:r>
              <a:rPr lang="en-US" sz="3200" b="0" baseline="0">
                <a:latin typeface="Times New Roman" pitchFamily="18" charset="0"/>
              </a:rPr>
              <a:t> are the variables is called a </a:t>
            </a:r>
            <a:r>
              <a:rPr lang="en-US" sz="3200" baseline="0">
                <a:latin typeface="Times New Roman" pitchFamily="18" charset="0"/>
              </a:rPr>
              <a:t>polar equation</a:t>
            </a:r>
            <a:r>
              <a:rPr lang="en-US" sz="3200" b="0" baseline="0">
                <a:latin typeface="Times New Roman" pitchFamily="18" charset="0"/>
              </a:rPr>
              <a:t>. </a:t>
            </a:r>
          </a:p>
          <a:p>
            <a:pPr>
              <a:lnSpc>
                <a:spcPct val="90000"/>
              </a:lnSpc>
            </a:pPr>
            <a:endParaRPr lang="en-US" sz="3200" b="0" baseline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3200" b="0" baseline="0">
                <a:latin typeface="Times New Roman" pitchFamily="18" charset="0"/>
              </a:rPr>
              <a:t>Some examples of polar equations are </a:t>
            </a:r>
          </a:p>
        </p:txBody>
      </p:sp>
      <p:graphicFrame>
        <p:nvGraphicFramePr>
          <p:cNvPr id="3837958" name="Object 6" descr="Pink tissue paper"/>
          <p:cNvGraphicFramePr>
            <a:graphicFrameLocks noChangeAspect="1"/>
          </p:cNvGraphicFramePr>
          <p:nvPr/>
        </p:nvGraphicFramePr>
        <p:xfrm>
          <a:off x="3206750" y="5435600"/>
          <a:ext cx="21082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7973" name="Equation" r:id="rId7" imgW="2108200" imgH="431800" progId="Equation.DSMT4">
                  <p:embed/>
                </p:oleObj>
              </mc:Choice>
              <mc:Fallback>
                <p:oleObj name="Equation" r:id="rId7" imgW="2108200" imgH="43180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6750" y="5435600"/>
                        <a:ext cx="21082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37959" name="Object 7" descr="Pink tissue paper"/>
          <p:cNvGraphicFramePr>
            <a:graphicFrameLocks noChangeAspect="1"/>
          </p:cNvGraphicFramePr>
          <p:nvPr/>
        </p:nvGraphicFramePr>
        <p:xfrm>
          <a:off x="5600700" y="5435600"/>
          <a:ext cx="18669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7974" name="Equation" r:id="rId9" imgW="1866900" imgH="431800" progId="Equation.DSMT4">
                  <p:embed/>
                </p:oleObj>
              </mc:Choice>
              <mc:Fallback>
                <p:oleObj name="Equation" r:id="rId9" imgW="1866900" imgH="431800" progId="Equation.DSMT4">
                  <p:embed/>
                  <p:pic>
                    <p:nvPicPr>
                      <p:cNvPr id="0" name="Object 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0700" y="5435600"/>
                        <a:ext cx="18669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6AD36B-6B02-4FD5-8025-F6E00F8B719C}" type="slidenum">
              <a:rPr lang="en-US"/>
              <a:pPr/>
              <a:t>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84000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153400" cy="13716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CONVERTING AN EQUATION FROM</a:t>
            </a:r>
            <a:br>
              <a:rPr lang="en-US">
                <a:latin typeface="Arial Narrow" pitchFamily="34" charset="0"/>
              </a:rPr>
            </a:br>
            <a:r>
              <a:rPr lang="en-US">
                <a:latin typeface="Arial Narrow" pitchFamily="34" charset="0"/>
              </a:rPr>
              <a:t> RECTANGULAR TO POLAR FORM</a:t>
            </a:r>
          </a:p>
        </p:txBody>
      </p:sp>
      <p:sp>
        <p:nvSpPr>
          <p:cNvPr id="3840004" name="Text Box 4" descr="Pink tissue paper"/>
          <p:cNvSpPr txBox="1">
            <a:spLocks noChangeArrowheads="1"/>
          </p:cNvSpPr>
          <p:nvPr/>
        </p:nvSpPr>
        <p:spPr bwMode="auto">
          <a:xfrm>
            <a:off x="762000" y="2501900"/>
            <a:ext cx="8001000" cy="161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200" b="0" baseline="0">
                <a:latin typeface="Times New Roman" pitchFamily="18" charset="0"/>
              </a:rPr>
              <a:t>To convert a rectangular equation to a polar equation, </a:t>
            </a:r>
          </a:p>
          <a:p>
            <a:pPr>
              <a:lnSpc>
                <a:spcPct val="90000"/>
              </a:lnSpc>
            </a:pPr>
            <a:endParaRPr lang="en-US" sz="3200" b="0" baseline="0">
              <a:latin typeface="Times New Roman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en-US" sz="3200" b="0" baseline="0">
                <a:latin typeface="Times New Roman" pitchFamily="18" charset="0"/>
              </a:rPr>
              <a:t>replace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 by </a:t>
            </a:r>
            <a:r>
              <a:rPr lang="en-US" sz="3200" b="0" i="1" baseline="0">
                <a:latin typeface="Times New Roman" pitchFamily="18" charset="0"/>
              </a:rPr>
              <a:t>r</a:t>
            </a:r>
            <a:r>
              <a:rPr lang="en-US" sz="1000" b="0" baseline="0">
                <a:latin typeface="Times New Roman" pitchFamily="18" charset="0"/>
              </a:rPr>
              <a:t> </a:t>
            </a:r>
            <a:r>
              <a:rPr lang="en-US" sz="3200" b="0" baseline="0">
                <a:latin typeface="Times New Roman" pitchFamily="18" charset="0"/>
              </a:rPr>
              <a:t>cos</a:t>
            </a:r>
            <a:r>
              <a:rPr lang="en-US" sz="1000" b="0" baseline="0">
                <a:latin typeface="Times New Roman" pitchFamily="18" charset="0"/>
              </a:rPr>
              <a:t> </a:t>
            </a:r>
            <a:r>
              <a:rPr lang="en-US" sz="3200" b="0" i="1" baseline="0">
                <a:latin typeface="Symbol" pitchFamily="18" charset="2"/>
                <a:sym typeface="Symbol" pitchFamily="18" charset="2"/>
              </a:rPr>
              <a:t></a:t>
            </a:r>
            <a:r>
              <a:rPr lang="en-US" sz="3200" b="0" baseline="0">
                <a:latin typeface="Times New Roman" pitchFamily="18" charset="0"/>
              </a:rPr>
              <a:t> and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 by </a:t>
            </a:r>
            <a:r>
              <a:rPr lang="en-US" sz="3200" b="0" i="1" baseline="0">
                <a:latin typeface="Times New Roman" pitchFamily="18" charset="0"/>
              </a:rPr>
              <a:t>r</a:t>
            </a:r>
            <a:r>
              <a:rPr lang="en-US" sz="1000" b="0" baseline="0">
                <a:latin typeface="Times New Roman" pitchFamily="18" charset="0"/>
              </a:rPr>
              <a:t> </a:t>
            </a:r>
            <a:r>
              <a:rPr lang="en-US" sz="3200" b="0" baseline="0">
                <a:latin typeface="Times New Roman" pitchFamily="18" charset="0"/>
              </a:rPr>
              <a:t>sin</a:t>
            </a:r>
            <a:r>
              <a:rPr lang="en-US" sz="1000" b="0" baseline="0">
                <a:latin typeface="Times New Roman" pitchFamily="18" charset="0"/>
              </a:rPr>
              <a:t> </a:t>
            </a:r>
            <a:r>
              <a:rPr lang="en-US" sz="3200" b="0" i="1" baseline="0">
                <a:latin typeface="Symbol" pitchFamily="18" charset="2"/>
                <a:sym typeface="Symbol" pitchFamily="18" charset="2"/>
              </a:rPr>
              <a:t></a:t>
            </a:r>
            <a:r>
              <a:rPr lang="en-US" sz="3200" b="0" baseline="0">
                <a:latin typeface="Times New Roman" pitchFamily="18" charset="0"/>
              </a:rPr>
              <a:t>, </a:t>
            </a:r>
          </a:p>
          <a:p>
            <a:pPr>
              <a:lnSpc>
                <a:spcPct val="90000"/>
              </a:lnSpc>
            </a:pPr>
            <a:endParaRPr lang="en-US" sz="3200" b="0" baseline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3200" b="0" baseline="0">
                <a:latin typeface="Times New Roman" pitchFamily="18" charset="0"/>
              </a:rPr>
              <a:t>and then simplify where possible.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B71311-3EA7-4F1E-9E6D-2A8F756F0FD1}" type="slidenum">
              <a:rPr lang="en-US"/>
              <a:pPr/>
              <a:t>22</a:t>
            </a:fld>
            <a:endParaRPr lang="en-CA"/>
          </a:p>
        </p:txBody>
      </p:sp>
      <p:sp>
        <p:nvSpPr>
          <p:cNvPr id="1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842050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5</a:t>
            </a:r>
          </a:p>
        </p:txBody>
      </p:sp>
      <p:sp>
        <p:nvSpPr>
          <p:cNvPr id="3842051" name="Rectangle 3"/>
          <p:cNvSpPr>
            <a:spLocks noChangeArrowheads="1"/>
          </p:cNvSpPr>
          <p:nvPr/>
        </p:nvSpPr>
        <p:spPr bwMode="auto">
          <a:xfrm>
            <a:off x="2817813" y="228600"/>
            <a:ext cx="6021387" cy="838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Converting an Equation from Rectangular to Polar Form</a:t>
            </a:r>
          </a:p>
        </p:txBody>
      </p:sp>
      <p:sp>
        <p:nvSpPr>
          <p:cNvPr id="3842052" name="Text Box 4" descr="Pink tissue paper"/>
          <p:cNvSpPr txBox="1">
            <a:spLocks noChangeArrowheads="1"/>
          </p:cNvSpPr>
          <p:nvPr/>
        </p:nvSpPr>
        <p:spPr bwMode="auto">
          <a:xfrm>
            <a:off x="647700" y="1143000"/>
            <a:ext cx="7848600" cy="100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200" b="0" baseline="0">
                <a:latin typeface="Times New Roman" pitchFamily="18" charset="0"/>
              </a:rPr>
              <a:t>Convert the equation 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+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>
                <a:latin typeface="Times New Roman" pitchFamily="18" charset="0"/>
              </a:rPr>
              <a:t>2</a:t>
            </a:r>
            <a:r>
              <a:rPr lang="en-US" sz="3200" b="0" baseline="0">
                <a:latin typeface="Times New Roman" pitchFamily="18" charset="0"/>
              </a:rPr>
              <a:t> – 3</a:t>
            </a:r>
            <a:r>
              <a:rPr lang="en-US" sz="3200" b="0" i="1" baseline="0">
                <a:latin typeface="Times New Roman" pitchFamily="18" charset="0"/>
              </a:rPr>
              <a:t>x</a:t>
            </a:r>
            <a:r>
              <a:rPr lang="en-US" sz="3200" b="0" baseline="0">
                <a:latin typeface="Times New Roman" pitchFamily="18" charset="0"/>
              </a:rPr>
              <a:t> + 4 = 0 to polar form.</a:t>
            </a:r>
          </a:p>
        </p:txBody>
      </p:sp>
      <p:sp>
        <p:nvSpPr>
          <p:cNvPr id="3842054" name="Text Box 6" descr="Pink tissue paper"/>
          <p:cNvSpPr txBox="1">
            <a:spLocks noChangeArrowheads="1"/>
          </p:cNvSpPr>
          <p:nvPr/>
        </p:nvSpPr>
        <p:spPr bwMode="auto">
          <a:xfrm>
            <a:off x="609600" y="2216150"/>
            <a:ext cx="152400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</a:t>
            </a:r>
          </a:p>
        </p:txBody>
      </p:sp>
      <p:graphicFrame>
        <p:nvGraphicFramePr>
          <p:cNvPr id="3842055" name="Object 7" descr="Pink tissue paper"/>
          <p:cNvGraphicFramePr>
            <a:graphicFrameLocks noChangeAspect="1"/>
          </p:cNvGraphicFramePr>
          <p:nvPr/>
        </p:nvGraphicFramePr>
        <p:xfrm>
          <a:off x="2724150" y="2235200"/>
          <a:ext cx="31369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2089" name="Equation" r:id="rId5" imgW="3136680" imgH="507960" progId="Equation.DSMT4">
                  <p:embed/>
                </p:oleObj>
              </mc:Choice>
              <mc:Fallback>
                <p:oleObj name="Equation" r:id="rId5" imgW="3136680" imgH="507960" progId="Equation.DSMT4">
                  <p:embed/>
                  <p:pic>
                    <p:nvPicPr>
                      <p:cNvPr id="0" name="Object 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4150" y="2235200"/>
                        <a:ext cx="31369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42056" name="Object 8" descr="Pink tissue paper"/>
          <p:cNvGraphicFramePr>
            <a:graphicFrameLocks noChangeAspect="1"/>
          </p:cNvGraphicFramePr>
          <p:nvPr/>
        </p:nvGraphicFramePr>
        <p:xfrm>
          <a:off x="912813" y="2825750"/>
          <a:ext cx="6503987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2090" name="Equation" r:id="rId7" imgW="6502320" imgH="634680" progId="Equation.DSMT4">
                  <p:embed/>
                </p:oleObj>
              </mc:Choice>
              <mc:Fallback>
                <p:oleObj name="Equation" r:id="rId7" imgW="6502320" imgH="634680" progId="Equation.DSMT4">
                  <p:embed/>
                  <p:pic>
                    <p:nvPicPr>
                      <p:cNvPr id="0" name="Object 8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2813" y="2825750"/>
                        <a:ext cx="6503987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42057" name="Object 9" descr="Pink tissue paper"/>
          <p:cNvGraphicFramePr>
            <a:graphicFrameLocks noChangeAspect="1"/>
          </p:cNvGraphicFramePr>
          <p:nvPr/>
        </p:nvGraphicFramePr>
        <p:xfrm>
          <a:off x="1485900" y="3530600"/>
          <a:ext cx="5919788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2091" name="Equation" r:id="rId9" imgW="5918200" imgH="431800" progId="Equation.DSMT4">
                  <p:embed/>
                </p:oleObj>
              </mc:Choice>
              <mc:Fallback>
                <p:oleObj name="Equation" r:id="rId9" imgW="5918200" imgH="431800" progId="Equation.DSMT4">
                  <p:embed/>
                  <p:pic>
                    <p:nvPicPr>
                      <p:cNvPr id="0" name="Object 9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5900" y="3530600"/>
                        <a:ext cx="5919788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42058" name="Object 10" descr="Pink tissue paper"/>
          <p:cNvGraphicFramePr>
            <a:graphicFrameLocks noChangeAspect="1"/>
          </p:cNvGraphicFramePr>
          <p:nvPr/>
        </p:nvGraphicFramePr>
        <p:xfrm>
          <a:off x="1606550" y="4159250"/>
          <a:ext cx="5792788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2092" name="Equation" r:id="rId11" imgW="5790960" imgH="660240" progId="Equation.DSMT4">
                  <p:embed/>
                </p:oleObj>
              </mc:Choice>
              <mc:Fallback>
                <p:oleObj name="Equation" r:id="rId11" imgW="5790960" imgH="660240" progId="Equation.DSMT4">
                  <p:embed/>
                  <p:pic>
                    <p:nvPicPr>
                      <p:cNvPr id="0" name="Object 10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6550" y="4159250"/>
                        <a:ext cx="5792788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42059" name="Object 11" descr="Pink tissue paper"/>
          <p:cNvGraphicFramePr>
            <a:graphicFrameLocks noChangeAspect="1"/>
          </p:cNvGraphicFramePr>
          <p:nvPr/>
        </p:nvGraphicFramePr>
        <p:xfrm>
          <a:off x="2743200" y="4826000"/>
          <a:ext cx="32131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2093" name="Equation" r:id="rId13" imgW="3213100" imgH="431800" progId="Equation.DSMT4">
                  <p:embed/>
                </p:oleObj>
              </mc:Choice>
              <mc:Fallback>
                <p:oleObj name="Equation" r:id="rId13" imgW="3213100" imgH="431800" progId="Equation.DSMT4">
                  <p:embed/>
                  <p:pic>
                    <p:nvPicPr>
                      <p:cNvPr id="0" name="Object 11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4826000"/>
                        <a:ext cx="32131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842060" name="Group 12"/>
          <p:cNvGrpSpPr>
            <a:grpSpLocks/>
          </p:cNvGrpSpPr>
          <p:nvPr/>
        </p:nvGrpSpPr>
        <p:grpSpPr bwMode="auto">
          <a:xfrm>
            <a:off x="381000" y="5480050"/>
            <a:ext cx="8559800" cy="1149350"/>
            <a:chOff x="240" y="3364"/>
            <a:chExt cx="5392" cy="724"/>
          </a:xfrm>
        </p:grpSpPr>
        <p:sp>
          <p:nvSpPr>
            <p:cNvPr id="3842061" name="Text Box 13" descr="Pink tissue paper"/>
            <p:cNvSpPr txBox="1">
              <a:spLocks noChangeArrowheads="1"/>
            </p:cNvSpPr>
            <p:nvPr/>
          </p:nvSpPr>
          <p:spPr bwMode="auto">
            <a:xfrm>
              <a:off x="240" y="3372"/>
              <a:ext cx="1464" cy="3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28700" indent="-4572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600200" indent="-4572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2171700" indent="-4572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743200" indent="-4572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3200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36576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4114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45720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sz="3200" b="0" baseline="0">
                  <a:latin typeface="Times New Roman" pitchFamily="18" charset="0"/>
                </a:rPr>
                <a:t>The equation</a:t>
              </a:r>
            </a:p>
          </p:txBody>
        </p:sp>
        <p:sp>
          <p:nvSpPr>
            <p:cNvPr id="3842062" name="Text Box 14" descr="Pink tissue paper"/>
            <p:cNvSpPr txBox="1">
              <a:spLocks noChangeArrowheads="1"/>
            </p:cNvSpPr>
            <p:nvPr/>
          </p:nvSpPr>
          <p:spPr bwMode="auto">
            <a:xfrm>
              <a:off x="260" y="3696"/>
              <a:ext cx="4996" cy="3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28700" indent="-4572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600200" indent="-4572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2171700" indent="-4572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743200" indent="-4572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3200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36576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4114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45720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sz="3200" b="0" baseline="0">
                  <a:latin typeface="Times New Roman" pitchFamily="18" charset="0"/>
                </a:rPr>
                <a:t>of the given rectangular equation </a:t>
              </a:r>
              <a:r>
                <a:rPr lang="en-US" sz="3200" b="0" i="1" baseline="0">
                  <a:latin typeface="Times New Roman" pitchFamily="18" charset="0"/>
                </a:rPr>
                <a:t>.</a:t>
              </a:r>
              <a:endParaRPr lang="en-US" sz="3200" b="0" baseline="0">
                <a:latin typeface="Times New Roman" pitchFamily="18" charset="0"/>
              </a:endParaRPr>
            </a:p>
          </p:txBody>
        </p:sp>
        <p:graphicFrame>
          <p:nvGraphicFramePr>
            <p:cNvPr id="3842063" name="Object 15" descr="Pink tissue paper"/>
            <p:cNvGraphicFramePr>
              <a:graphicFrameLocks noChangeAspect="1"/>
            </p:cNvGraphicFramePr>
            <p:nvPr/>
          </p:nvGraphicFramePr>
          <p:xfrm>
            <a:off x="1744" y="3364"/>
            <a:ext cx="2024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42094" name="Equation" r:id="rId15" imgW="3213100" imgH="431800" progId="Equation.DSMT4">
                    <p:embed/>
                  </p:oleObj>
                </mc:Choice>
                <mc:Fallback>
                  <p:oleObj name="Equation" r:id="rId15" imgW="3213100" imgH="431800" progId="Equation.DSMT4">
                    <p:embed/>
                    <p:pic>
                      <p:nvPicPr>
                        <p:cNvPr id="0" name="Object 15" descr="Pink tissue paper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44" y="3364"/>
                          <a:ext cx="2024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 r:embed="rId4"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842064" name="Text Box 16" descr="Pink tissue paper"/>
            <p:cNvSpPr txBox="1">
              <a:spLocks noChangeArrowheads="1"/>
            </p:cNvSpPr>
            <p:nvPr/>
          </p:nvSpPr>
          <p:spPr bwMode="auto">
            <a:xfrm>
              <a:off x="3792" y="3376"/>
              <a:ext cx="1840" cy="3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28700" indent="-4572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600200" indent="-4572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2171700" indent="-4572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743200" indent="-4572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3200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36576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4114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45720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sz="3200" b="0" baseline="0">
                  <a:latin typeface="Times New Roman" pitchFamily="18" charset="0"/>
                </a:rPr>
                <a:t>is the polar form 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34E82-DC39-4A67-9D22-E9FB98CECE74}" type="slidenum">
              <a:rPr lang="en-US" smtClean="0"/>
              <a:pPr/>
              <a:t>23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856" y="1453896"/>
            <a:ext cx="6876288" cy="3950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032763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F6EF6A-7EC1-4A44-997C-D669606DB123}" type="slidenum">
              <a:rPr lang="en-US"/>
              <a:pPr/>
              <a:t>24</a:t>
            </a:fld>
            <a:endParaRPr lang="en-CA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84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153400" cy="13716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CONVERTING AN EQUATION FROM</a:t>
            </a:r>
            <a:br>
              <a:rPr lang="en-US">
                <a:latin typeface="Arial Narrow" pitchFamily="34" charset="0"/>
              </a:rPr>
            </a:br>
            <a:r>
              <a:rPr lang="en-US">
                <a:latin typeface="Arial Narrow" pitchFamily="34" charset="0"/>
              </a:rPr>
              <a:t> POLAR TO RECTANGULAR FORM</a:t>
            </a:r>
          </a:p>
        </p:txBody>
      </p:sp>
      <p:sp>
        <p:nvSpPr>
          <p:cNvPr id="3844100" name="Text Box 4" descr="Pink tissue paper"/>
          <p:cNvSpPr txBox="1">
            <a:spLocks noChangeArrowheads="1"/>
          </p:cNvSpPr>
          <p:nvPr/>
        </p:nvSpPr>
        <p:spPr bwMode="auto">
          <a:xfrm>
            <a:off x="762000" y="2057400"/>
            <a:ext cx="8001000" cy="161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200" b="0" baseline="0">
                <a:latin typeface="Times New Roman" pitchFamily="18" charset="0"/>
              </a:rPr>
              <a:t>Converting an equation from polar to rectangular form will frequently require some ingenuity in order to use the substitutions</a:t>
            </a:r>
          </a:p>
        </p:txBody>
      </p:sp>
      <p:graphicFrame>
        <p:nvGraphicFramePr>
          <p:cNvPr id="3844101" name="Object 5" descr="Pink tissue paper"/>
          <p:cNvGraphicFramePr>
            <a:graphicFrameLocks noChangeAspect="1"/>
          </p:cNvGraphicFramePr>
          <p:nvPr/>
        </p:nvGraphicFramePr>
        <p:xfrm>
          <a:off x="1828800" y="3987800"/>
          <a:ext cx="21082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4121" name="Equation" r:id="rId5" imgW="2108200" imgH="520700" progId="Equation.DSMT4">
                  <p:embed/>
                </p:oleObj>
              </mc:Choice>
              <mc:Fallback>
                <p:oleObj name="Equation" r:id="rId5" imgW="2108200" imgH="52070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3987800"/>
                        <a:ext cx="2108200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44102" name="Object 6" descr="Pink tissue paper"/>
          <p:cNvGraphicFramePr>
            <a:graphicFrameLocks noChangeAspect="1"/>
          </p:cNvGraphicFramePr>
          <p:nvPr/>
        </p:nvGraphicFramePr>
        <p:xfrm>
          <a:off x="5435600" y="3810000"/>
          <a:ext cx="16383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4122" name="Equation" r:id="rId7" imgW="1638300" imgH="939800" progId="Equation.DSMT4">
                  <p:embed/>
                </p:oleObj>
              </mc:Choice>
              <mc:Fallback>
                <p:oleObj name="Equation" r:id="rId7" imgW="1638300" imgH="93980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5600" y="3810000"/>
                        <a:ext cx="16383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44103" name="Object 7" descr="Pink tissue paper"/>
          <p:cNvGraphicFramePr>
            <a:graphicFrameLocks noChangeAspect="1"/>
          </p:cNvGraphicFramePr>
          <p:nvPr/>
        </p:nvGraphicFramePr>
        <p:xfrm>
          <a:off x="1835150" y="5105400"/>
          <a:ext cx="17145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4123" name="Equation" r:id="rId9" imgW="1714500" imgH="939800" progId="Equation.DSMT4">
                  <p:embed/>
                </p:oleObj>
              </mc:Choice>
              <mc:Fallback>
                <p:oleObj name="Equation" r:id="rId9" imgW="1714500" imgH="939800" progId="Equation.DSMT4">
                  <p:embed/>
                  <p:pic>
                    <p:nvPicPr>
                      <p:cNvPr id="0" name="Object 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5105400"/>
                        <a:ext cx="17145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44104" name="Object 8" descr="Pink tissue paper"/>
          <p:cNvGraphicFramePr>
            <a:graphicFrameLocks noChangeAspect="1"/>
          </p:cNvGraphicFramePr>
          <p:nvPr/>
        </p:nvGraphicFramePr>
        <p:xfrm>
          <a:off x="5105400" y="5105400"/>
          <a:ext cx="25527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4124" name="Equation" r:id="rId11" imgW="2552700" imgH="939800" progId="Equation.DSMT4">
                  <p:embed/>
                </p:oleObj>
              </mc:Choice>
              <mc:Fallback>
                <p:oleObj name="Equation" r:id="rId11" imgW="2552700" imgH="939800" progId="Equation.DSMT4">
                  <p:embed/>
                  <p:pic>
                    <p:nvPicPr>
                      <p:cNvPr id="0" name="Object 8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5105400"/>
                        <a:ext cx="25527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22169-4CD1-4A3E-A6A5-889BDB6A7E64}" type="slidenum">
              <a:rPr lang="en-US"/>
              <a:pPr/>
              <a:t>25</a:t>
            </a:fld>
            <a:endParaRPr lang="en-CA"/>
          </a:p>
        </p:txBody>
      </p:sp>
      <p:sp>
        <p:nvSpPr>
          <p:cNvPr id="1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846146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6</a:t>
            </a:r>
          </a:p>
        </p:txBody>
      </p:sp>
      <p:sp>
        <p:nvSpPr>
          <p:cNvPr id="3846147" name="Rectangle 3"/>
          <p:cNvSpPr>
            <a:spLocks noChangeArrowheads="1"/>
          </p:cNvSpPr>
          <p:nvPr/>
        </p:nvSpPr>
        <p:spPr bwMode="auto">
          <a:xfrm>
            <a:off x="2817813" y="228600"/>
            <a:ext cx="6021387" cy="838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Converting an Equation from Polar to Rectangular Form</a:t>
            </a:r>
          </a:p>
        </p:txBody>
      </p:sp>
      <p:sp>
        <p:nvSpPr>
          <p:cNvPr id="3846148" name="Text Box 4" descr="Pink tissue paper"/>
          <p:cNvSpPr txBox="1">
            <a:spLocks noChangeArrowheads="1"/>
          </p:cNvSpPr>
          <p:nvPr/>
        </p:nvSpPr>
        <p:spPr bwMode="auto">
          <a:xfrm>
            <a:off x="647700" y="1054100"/>
            <a:ext cx="7848600" cy="100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200" b="0" baseline="0">
                <a:latin typeface="Times New Roman" pitchFamily="18" charset="0"/>
              </a:rPr>
              <a:t>Convert each polar equation to a rectangular equation and identify its graph.</a:t>
            </a:r>
          </a:p>
        </p:txBody>
      </p:sp>
      <p:graphicFrame>
        <p:nvGraphicFramePr>
          <p:cNvPr id="3846149" name="Object 5" descr="Pink tissue paper"/>
          <p:cNvGraphicFramePr>
            <a:graphicFrameLocks noChangeAspect="1"/>
          </p:cNvGraphicFramePr>
          <p:nvPr/>
        </p:nvGraphicFramePr>
        <p:xfrm>
          <a:off x="762000" y="2063750"/>
          <a:ext cx="13970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6188" name="Equation" r:id="rId5" imgW="1397000" imgH="330200" progId="Equation.DSMT4">
                  <p:embed/>
                </p:oleObj>
              </mc:Choice>
              <mc:Fallback>
                <p:oleObj name="Equation" r:id="rId5" imgW="1397000" imgH="33020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063750"/>
                        <a:ext cx="13970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46150" name="Object 6" descr="Pink tissue paper"/>
          <p:cNvGraphicFramePr>
            <a:graphicFrameLocks noChangeAspect="1"/>
          </p:cNvGraphicFramePr>
          <p:nvPr/>
        </p:nvGraphicFramePr>
        <p:xfrm>
          <a:off x="4456113" y="2057400"/>
          <a:ext cx="18796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6189" name="Equation" r:id="rId7" imgW="1879600" imgH="342900" progId="Equation.DSMT4">
                  <p:embed/>
                </p:oleObj>
              </mc:Choice>
              <mc:Fallback>
                <p:oleObj name="Equation" r:id="rId7" imgW="1879600" imgH="34290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6113" y="2057400"/>
                        <a:ext cx="18796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46151" name="Object 7" descr="Pink tissue paper"/>
          <p:cNvGraphicFramePr>
            <a:graphicFrameLocks noChangeAspect="1"/>
          </p:cNvGraphicFramePr>
          <p:nvPr/>
        </p:nvGraphicFramePr>
        <p:xfrm>
          <a:off x="762000" y="2660650"/>
          <a:ext cx="19812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6190" name="Equation" r:id="rId9" imgW="1981200" imgH="342900" progId="Equation.DSMT4">
                  <p:embed/>
                </p:oleObj>
              </mc:Choice>
              <mc:Fallback>
                <p:oleObj name="Equation" r:id="rId9" imgW="1981200" imgH="342900" progId="Equation.DSMT4">
                  <p:embed/>
                  <p:pic>
                    <p:nvPicPr>
                      <p:cNvPr id="0" name="Object 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660650"/>
                        <a:ext cx="19812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46152" name="Object 8" descr="Pink tissue paper"/>
          <p:cNvGraphicFramePr>
            <a:graphicFrameLocks noChangeAspect="1"/>
          </p:cNvGraphicFramePr>
          <p:nvPr/>
        </p:nvGraphicFramePr>
        <p:xfrm>
          <a:off x="4456113" y="2660650"/>
          <a:ext cx="22860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6191" name="Equation" r:id="rId11" imgW="2286000" imgH="342900" progId="Equation.DSMT4">
                  <p:embed/>
                </p:oleObj>
              </mc:Choice>
              <mc:Fallback>
                <p:oleObj name="Equation" r:id="rId11" imgW="2286000" imgH="342900" progId="Equation.DSMT4">
                  <p:embed/>
                  <p:pic>
                    <p:nvPicPr>
                      <p:cNvPr id="0" name="Object 8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6113" y="2660650"/>
                        <a:ext cx="22860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846153" name="Group 9"/>
          <p:cNvGrpSpPr>
            <a:grpSpLocks/>
          </p:cNvGrpSpPr>
          <p:nvPr/>
        </p:nvGrpSpPr>
        <p:grpSpPr bwMode="auto">
          <a:xfrm>
            <a:off x="457200" y="3384550"/>
            <a:ext cx="2057400" cy="908050"/>
            <a:chOff x="288" y="2132"/>
            <a:chExt cx="1296" cy="572"/>
          </a:xfrm>
        </p:grpSpPr>
        <p:sp>
          <p:nvSpPr>
            <p:cNvPr id="3846154" name="Text Box 10" descr="Pink tissue paper"/>
            <p:cNvSpPr txBox="1">
              <a:spLocks noChangeArrowheads="1"/>
            </p:cNvSpPr>
            <p:nvPr/>
          </p:nvSpPr>
          <p:spPr bwMode="auto">
            <a:xfrm>
              <a:off x="288" y="2132"/>
              <a:ext cx="960" cy="2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sz="2800" b="0" baseline="0">
                  <a:solidFill>
                    <a:srgbClr val="007DB7"/>
                  </a:solidFill>
                </a:rPr>
                <a:t>Solution</a:t>
              </a:r>
            </a:p>
          </p:txBody>
        </p:sp>
        <p:graphicFrame>
          <p:nvGraphicFramePr>
            <p:cNvPr id="3846155" name="Object 11" descr="Pink tissue paper"/>
            <p:cNvGraphicFramePr>
              <a:graphicFrameLocks noChangeAspect="1"/>
            </p:cNvGraphicFramePr>
            <p:nvPr/>
          </p:nvGraphicFramePr>
          <p:xfrm>
            <a:off x="384" y="2496"/>
            <a:ext cx="1200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46192" name="Equation" r:id="rId13" imgW="1905000" imgH="330200" progId="Equation.DSMT4">
                    <p:embed/>
                  </p:oleObj>
                </mc:Choice>
                <mc:Fallback>
                  <p:oleObj name="Equation" r:id="rId13" imgW="1905000" imgH="330200" progId="Equation.DSMT4">
                    <p:embed/>
                    <p:pic>
                      <p:nvPicPr>
                        <p:cNvPr id="0" name="Object 11" descr="Pink tissue paper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4" y="2496"/>
                          <a:ext cx="1200" cy="2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 r:embed="rId4"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846156" name="Object 12" descr="Pink tissue paper"/>
          <p:cNvGraphicFramePr>
            <a:graphicFrameLocks noChangeAspect="1"/>
          </p:cNvGraphicFramePr>
          <p:nvPr/>
        </p:nvGraphicFramePr>
        <p:xfrm>
          <a:off x="1524000" y="4527550"/>
          <a:ext cx="11430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6193" name="Equation" r:id="rId15" imgW="1143000" imgH="419100" progId="Equation.DSMT4">
                  <p:embed/>
                </p:oleObj>
              </mc:Choice>
              <mc:Fallback>
                <p:oleObj name="Equation" r:id="rId15" imgW="1143000" imgH="419100" progId="Equation.DSMT4">
                  <p:embed/>
                  <p:pic>
                    <p:nvPicPr>
                      <p:cNvPr id="0" name="Object 12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4527550"/>
                        <a:ext cx="11430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46157" name="Object 13" descr="Pink tissue paper"/>
          <p:cNvGraphicFramePr>
            <a:graphicFrameLocks noChangeAspect="1"/>
          </p:cNvGraphicFramePr>
          <p:nvPr/>
        </p:nvGraphicFramePr>
        <p:xfrm>
          <a:off x="736600" y="5130800"/>
          <a:ext cx="18034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6194" name="Equation" r:id="rId17" imgW="1803400" imgH="508000" progId="Equation.DSMT4">
                  <p:embed/>
                </p:oleObj>
              </mc:Choice>
              <mc:Fallback>
                <p:oleObj name="Equation" r:id="rId17" imgW="1803400" imgH="508000" progId="Equation.DSMT4">
                  <p:embed/>
                  <p:pic>
                    <p:nvPicPr>
                      <p:cNvPr id="0" name="Object 13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6600" y="5130800"/>
                        <a:ext cx="18034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846158" name="Picture 14" descr="Picture 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9925" y="3429000"/>
            <a:ext cx="3013075" cy="301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46159" name="Text Box 15" descr="Pink tissue paper"/>
          <p:cNvSpPr txBox="1">
            <a:spLocks noChangeArrowheads="1"/>
          </p:cNvSpPr>
          <p:nvPr/>
        </p:nvSpPr>
        <p:spPr bwMode="auto">
          <a:xfrm>
            <a:off x="3179763" y="4178300"/>
            <a:ext cx="2230437" cy="137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200" b="0" baseline="0">
                <a:latin typeface="Times New Roman" pitchFamily="18" charset="0"/>
              </a:rPr>
              <a:t>Circle: center (0, 0) radius = 3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2BF3F-A4CD-42EE-8EDB-FF584218F01D}" type="slidenum">
              <a:rPr lang="en-US"/>
              <a:pPr/>
              <a:t>26</a:t>
            </a:fld>
            <a:endParaRPr lang="en-CA"/>
          </a:p>
        </p:txBody>
      </p:sp>
      <p:sp>
        <p:nvSpPr>
          <p:cNvPr id="12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848194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6</a:t>
            </a:r>
          </a:p>
        </p:txBody>
      </p:sp>
      <p:sp>
        <p:nvSpPr>
          <p:cNvPr id="3848195" name="Rectangle 3"/>
          <p:cNvSpPr>
            <a:spLocks noChangeArrowheads="1"/>
          </p:cNvSpPr>
          <p:nvPr/>
        </p:nvSpPr>
        <p:spPr bwMode="auto">
          <a:xfrm>
            <a:off x="2817813" y="228600"/>
            <a:ext cx="6021387" cy="838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Converting an Equation from Polar to Rectangular Form</a:t>
            </a:r>
          </a:p>
        </p:txBody>
      </p:sp>
      <p:graphicFrame>
        <p:nvGraphicFramePr>
          <p:cNvPr id="3848196" name="Object 4" descr="Pink tissue paper"/>
          <p:cNvGraphicFramePr>
            <a:graphicFrameLocks noChangeAspect="1"/>
          </p:cNvGraphicFramePr>
          <p:nvPr/>
        </p:nvGraphicFramePr>
        <p:xfrm>
          <a:off x="736600" y="1714500"/>
          <a:ext cx="18796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8219" name="Equation" r:id="rId4" imgW="1879600" imgH="342900" progId="Equation.DSMT4">
                  <p:embed/>
                </p:oleObj>
              </mc:Choice>
              <mc:Fallback>
                <p:oleObj name="Equation" r:id="rId4" imgW="1879600" imgH="342900" progId="Equation.DSMT4">
                  <p:embed/>
                  <p:pic>
                    <p:nvPicPr>
                      <p:cNvPr id="0" name="Object 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6600" y="1714500"/>
                        <a:ext cx="18796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48197" name="Text Box 5" descr="Pink tissue paper"/>
          <p:cNvSpPr txBox="1">
            <a:spLocks noChangeArrowheads="1"/>
          </p:cNvSpPr>
          <p:nvPr/>
        </p:nvSpPr>
        <p:spPr bwMode="auto">
          <a:xfrm>
            <a:off x="609600" y="1149350"/>
            <a:ext cx="3846513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6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graphicFrame>
        <p:nvGraphicFramePr>
          <p:cNvPr id="3848198" name="Object 6" descr="Pink tissue paper"/>
          <p:cNvGraphicFramePr>
            <a:graphicFrameLocks noChangeAspect="1"/>
          </p:cNvGraphicFramePr>
          <p:nvPr/>
        </p:nvGraphicFramePr>
        <p:xfrm>
          <a:off x="863600" y="2419350"/>
          <a:ext cx="23368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8220" name="Equation" r:id="rId7" imgW="2336800" imgH="342900" progId="Equation.DSMT4">
                  <p:embed/>
                </p:oleObj>
              </mc:Choice>
              <mc:Fallback>
                <p:oleObj name="Equation" r:id="rId7" imgW="2336800" imgH="34290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3600" y="2419350"/>
                        <a:ext cx="23368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48199" name="Object 7" descr="Pink tissue paper"/>
          <p:cNvGraphicFramePr>
            <a:graphicFrameLocks noChangeAspect="1"/>
          </p:cNvGraphicFramePr>
          <p:nvPr/>
        </p:nvGraphicFramePr>
        <p:xfrm>
          <a:off x="1295400" y="2832100"/>
          <a:ext cx="8636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8221" name="Equation" r:id="rId9" imgW="863600" imgH="939800" progId="Equation.DSMT4">
                  <p:embed/>
                </p:oleObj>
              </mc:Choice>
              <mc:Fallback>
                <p:oleObj name="Equation" r:id="rId9" imgW="863600" imgH="939800" progId="Equation.DSMT4">
                  <p:embed/>
                  <p:pic>
                    <p:nvPicPr>
                      <p:cNvPr id="0" name="Object 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832100"/>
                        <a:ext cx="8636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48200" name="Text Box 8" descr="Pink tissue paper"/>
          <p:cNvSpPr txBox="1">
            <a:spLocks noChangeArrowheads="1"/>
          </p:cNvSpPr>
          <p:nvPr/>
        </p:nvSpPr>
        <p:spPr bwMode="auto">
          <a:xfrm>
            <a:off x="863600" y="4724400"/>
            <a:ext cx="40894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6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200" b="0" baseline="0">
                <a:latin typeface="Times New Roman" pitchFamily="18" charset="0"/>
              </a:rPr>
              <a:t>Line through the origin with a slope of 1.</a:t>
            </a:r>
          </a:p>
        </p:txBody>
      </p:sp>
      <p:pic>
        <p:nvPicPr>
          <p:cNvPr id="3848201" name="Picture 9" descr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8275" y="2590800"/>
            <a:ext cx="3514725" cy="3478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848202" name="Object 10" descr="Pink tissue paper"/>
          <p:cNvGraphicFramePr>
            <a:graphicFrameLocks noChangeAspect="1"/>
          </p:cNvGraphicFramePr>
          <p:nvPr/>
        </p:nvGraphicFramePr>
        <p:xfrm>
          <a:off x="1384300" y="4013200"/>
          <a:ext cx="8636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8222" name="Equation" r:id="rId12" imgW="863600" imgH="330200" progId="Equation.DSMT4">
                  <p:embed/>
                </p:oleObj>
              </mc:Choice>
              <mc:Fallback>
                <p:oleObj name="Equation" r:id="rId12" imgW="863600" imgH="330200" progId="Equation.DSMT4">
                  <p:embed/>
                  <p:pic>
                    <p:nvPicPr>
                      <p:cNvPr id="0" name="Object 10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4300" y="4013200"/>
                        <a:ext cx="8636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D30B04-B3BA-4048-91D9-ED17522C570C}" type="slidenum">
              <a:rPr lang="en-US"/>
              <a:pPr/>
              <a:t>27</a:t>
            </a:fld>
            <a:endParaRPr lang="en-CA"/>
          </a:p>
        </p:txBody>
      </p:sp>
      <p:sp>
        <p:nvSpPr>
          <p:cNvPr id="12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850242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6</a:t>
            </a:r>
          </a:p>
        </p:txBody>
      </p:sp>
      <p:sp>
        <p:nvSpPr>
          <p:cNvPr id="3850243" name="Rectangle 3"/>
          <p:cNvSpPr>
            <a:spLocks noChangeArrowheads="1"/>
          </p:cNvSpPr>
          <p:nvPr/>
        </p:nvSpPr>
        <p:spPr bwMode="auto">
          <a:xfrm>
            <a:off x="2817813" y="228600"/>
            <a:ext cx="6021387" cy="838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Converting an Equation from Polar to Rectangular Form</a:t>
            </a:r>
          </a:p>
        </p:txBody>
      </p:sp>
      <p:graphicFrame>
        <p:nvGraphicFramePr>
          <p:cNvPr id="3850244" name="Object 4" descr="Pink tissue paper"/>
          <p:cNvGraphicFramePr>
            <a:graphicFrameLocks noChangeAspect="1"/>
          </p:cNvGraphicFramePr>
          <p:nvPr/>
        </p:nvGraphicFramePr>
        <p:xfrm>
          <a:off x="1447800" y="1676400"/>
          <a:ext cx="19812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50267" name="Equation" r:id="rId4" imgW="1981200" imgH="342900" progId="Equation.DSMT4">
                  <p:embed/>
                </p:oleObj>
              </mc:Choice>
              <mc:Fallback>
                <p:oleObj name="Equation" r:id="rId4" imgW="1981200" imgH="342900" progId="Equation.DSMT4">
                  <p:embed/>
                  <p:pic>
                    <p:nvPicPr>
                      <p:cNvPr id="0" name="Object 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676400"/>
                        <a:ext cx="19812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50245" name="Text Box 5" descr="Pink tissue paper"/>
          <p:cNvSpPr txBox="1">
            <a:spLocks noChangeArrowheads="1"/>
          </p:cNvSpPr>
          <p:nvPr/>
        </p:nvSpPr>
        <p:spPr bwMode="auto">
          <a:xfrm>
            <a:off x="609600" y="1149350"/>
            <a:ext cx="3846513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6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graphicFrame>
        <p:nvGraphicFramePr>
          <p:cNvPr id="3850246" name="Object 6" descr="Pink tissue paper"/>
          <p:cNvGraphicFramePr>
            <a:graphicFrameLocks noChangeAspect="1"/>
          </p:cNvGraphicFramePr>
          <p:nvPr/>
        </p:nvGraphicFramePr>
        <p:xfrm>
          <a:off x="2012950" y="2120900"/>
          <a:ext cx="14097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50268" name="Equation" r:id="rId7" imgW="1409700" imgH="939800" progId="Equation.DSMT4">
                  <p:embed/>
                </p:oleObj>
              </mc:Choice>
              <mc:Fallback>
                <p:oleObj name="Equation" r:id="rId7" imgW="1409700" imgH="93980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2950" y="2120900"/>
                        <a:ext cx="14097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50247" name="Object 7" descr="Pink tissue paper"/>
          <p:cNvGraphicFramePr>
            <a:graphicFrameLocks noChangeAspect="1"/>
          </p:cNvGraphicFramePr>
          <p:nvPr/>
        </p:nvGraphicFramePr>
        <p:xfrm>
          <a:off x="1219200" y="3359150"/>
          <a:ext cx="15367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50269" name="Equation" r:id="rId9" imgW="1536700" imgH="342900" progId="Equation.DSMT4">
                  <p:embed/>
                </p:oleObj>
              </mc:Choice>
              <mc:Fallback>
                <p:oleObj name="Equation" r:id="rId9" imgW="1536700" imgH="342900" progId="Equation.DSMT4">
                  <p:embed/>
                  <p:pic>
                    <p:nvPicPr>
                      <p:cNvPr id="0" name="Object 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3359150"/>
                        <a:ext cx="15367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50248" name="Text Box 8" descr="Pink tissue paper"/>
          <p:cNvSpPr txBox="1">
            <a:spLocks noChangeArrowheads="1"/>
          </p:cNvSpPr>
          <p:nvPr/>
        </p:nvSpPr>
        <p:spPr bwMode="auto">
          <a:xfrm>
            <a:off x="863600" y="4724400"/>
            <a:ext cx="3860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6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200" b="0" baseline="0">
                <a:latin typeface="Times New Roman" pitchFamily="18" charset="0"/>
              </a:rPr>
              <a:t>Horizontal line with </a:t>
            </a:r>
            <a:r>
              <a:rPr lang="en-US" sz="3200" b="0" i="1" baseline="0">
                <a:latin typeface="Times New Roman" pitchFamily="18" charset="0"/>
              </a:rPr>
              <a:t>y</a:t>
            </a:r>
            <a:r>
              <a:rPr lang="en-US" sz="3200" b="0" baseline="0">
                <a:latin typeface="Times New Roman" pitchFamily="18" charset="0"/>
              </a:rPr>
              <a:t>-intercept = 1.</a:t>
            </a:r>
          </a:p>
        </p:txBody>
      </p:sp>
      <p:graphicFrame>
        <p:nvGraphicFramePr>
          <p:cNvPr id="3850249" name="Object 9" descr="Pink tissue paper"/>
          <p:cNvGraphicFramePr>
            <a:graphicFrameLocks noChangeAspect="1"/>
          </p:cNvGraphicFramePr>
          <p:nvPr/>
        </p:nvGraphicFramePr>
        <p:xfrm>
          <a:off x="1993900" y="4133850"/>
          <a:ext cx="7874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50270" name="Equation" r:id="rId11" imgW="787400" imgH="419100" progId="Equation.DSMT4">
                  <p:embed/>
                </p:oleObj>
              </mc:Choice>
              <mc:Fallback>
                <p:oleObj name="Equation" r:id="rId11" imgW="787400" imgH="419100" progId="Equation.DSMT4">
                  <p:embed/>
                  <p:pic>
                    <p:nvPicPr>
                      <p:cNvPr id="0" name="Object 9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3900" y="4133850"/>
                        <a:ext cx="7874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850250" name="Picture 10" descr="Picture 10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446338"/>
            <a:ext cx="3649663" cy="3344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51BF8-EAD9-4272-8698-876660D1D959}" type="slidenum">
              <a:rPr lang="en-US"/>
              <a:pPr/>
              <a:t>28</a:t>
            </a:fld>
            <a:endParaRPr lang="en-CA"/>
          </a:p>
        </p:txBody>
      </p:sp>
      <p:sp>
        <p:nvSpPr>
          <p:cNvPr id="14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852290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6</a:t>
            </a:r>
          </a:p>
        </p:txBody>
      </p:sp>
      <p:sp>
        <p:nvSpPr>
          <p:cNvPr id="3852291" name="Rectangle 3"/>
          <p:cNvSpPr>
            <a:spLocks noChangeArrowheads="1"/>
          </p:cNvSpPr>
          <p:nvPr/>
        </p:nvSpPr>
        <p:spPr bwMode="auto">
          <a:xfrm>
            <a:off x="2817813" y="228600"/>
            <a:ext cx="6021387" cy="838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Converting an Equation from Polar to Rectangular Form</a:t>
            </a:r>
          </a:p>
        </p:txBody>
      </p:sp>
      <p:graphicFrame>
        <p:nvGraphicFramePr>
          <p:cNvPr id="3852292" name="Object 4" descr="Pink tissue paper"/>
          <p:cNvGraphicFramePr>
            <a:graphicFrameLocks noChangeAspect="1"/>
          </p:cNvGraphicFramePr>
          <p:nvPr/>
        </p:nvGraphicFramePr>
        <p:xfrm>
          <a:off x="2817813" y="1714500"/>
          <a:ext cx="22860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52325" name="Equation" r:id="rId4" imgW="2286000" imgH="342900" progId="Equation.DSMT4">
                  <p:embed/>
                </p:oleObj>
              </mc:Choice>
              <mc:Fallback>
                <p:oleObj name="Equation" r:id="rId4" imgW="2286000" imgH="342900" progId="Equation.DSMT4">
                  <p:embed/>
                  <p:pic>
                    <p:nvPicPr>
                      <p:cNvPr id="0" name="Object 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7813" y="1714500"/>
                        <a:ext cx="22860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52293" name="Text Box 5" descr="Pink tissue paper"/>
          <p:cNvSpPr txBox="1">
            <a:spLocks noChangeArrowheads="1"/>
          </p:cNvSpPr>
          <p:nvPr/>
        </p:nvSpPr>
        <p:spPr bwMode="auto">
          <a:xfrm>
            <a:off x="609600" y="1149350"/>
            <a:ext cx="3846513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6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graphicFrame>
        <p:nvGraphicFramePr>
          <p:cNvPr id="3852294" name="Object 6" descr="Pink tissue paper"/>
          <p:cNvGraphicFramePr>
            <a:graphicFrameLocks noChangeAspect="1"/>
          </p:cNvGraphicFramePr>
          <p:nvPr/>
        </p:nvGraphicFramePr>
        <p:xfrm>
          <a:off x="3251200" y="2159000"/>
          <a:ext cx="20447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52326" name="Equation" r:id="rId7" imgW="2044700" imgH="431800" progId="Equation.DSMT4">
                  <p:embed/>
                </p:oleObj>
              </mc:Choice>
              <mc:Fallback>
                <p:oleObj name="Equation" r:id="rId7" imgW="2044700" imgH="43180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1200" y="2159000"/>
                        <a:ext cx="20447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52295" name="Object 7" descr="Pink tissue paper"/>
          <p:cNvGraphicFramePr>
            <a:graphicFrameLocks noChangeAspect="1"/>
          </p:cNvGraphicFramePr>
          <p:nvPr/>
        </p:nvGraphicFramePr>
        <p:xfrm>
          <a:off x="2449513" y="2794000"/>
          <a:ext cx="20193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52327" name="Equation" r:id="rId9" imgW="2019300" imgH="508000" progId="Equation.DSMT4">
                  <p:embed/>
                </p:oleObj>
              </mc:Choice>
              <mc:Fallback>
                <p:oleObj name="Equation" r:id="rId9" imgW="2019300" imgH="508000" progId="Equation.DSMT4">
                  <p:embed/>
                  <p:pic>
                    <p:nvPicPr>
                      <p:cNvPr id="0" name="Object 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9513" y="2794000"/>
                        <a:ext cx="20193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52296" name="Text Box 8" descr="Pink tissue paper"/>
          <p:cNvSpPr txBox="1">
            <a:spLocks noChangeArrowheads="1"/>
          </p:cNvSpPr>
          <p:nvPr/>
        </p:nvSpPr>
        <p:spPr bwMode="auto">
          <a:xfrm>
            <a:off x="2489200" y="5162550"/>
            <a:ext cx="2387600" cy="139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6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200" b="0" baseline="0">
                <a:latin typeface="Times New Roman" pitchFamily="18" charset="0"/>
              </a:rPr>
              <a:t>Circle: Center (1, 0) radius = 1</a:t>
            </a:r>
          </a:p>
        </p:txBody>
      </p:sp>
      <p:graphicFrame>
        <p:nvGraphicFramePr>
          <p:cNvPr id="3852297" name="Object 9" descr="Pink tissue paper"/>
          <p:cNvGraphicFramePr>
            <a:graphicFrameLocks noChangeAspect="1"/>
          </p:cNvGraphicFramePr>
          <p:nvPr/>
        </p:nvGraphicFramePr>
        <p:xfrm>
          <a:off x="1651000" y="3340100"/>
          <a:ext cx="26162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52328" name="Equation" r:id="rId11" imgW="2616200" imgH="508000" progId="Equation.DSMT4">
                  <p:embed/>
                </p:oleObj>
              </mc:Choice>
              <mc:Fallback>
                <p:oleObj name="Equation" r:id="rId11" imgW="2616200" imgH="508000" progId="Equation.DSMT4">
                  <p:embed/>
                  <p:pic>
                    <p:nvPicPr>
                      <p:cNvPr id="0" name="Object 9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1000" y="3340100"/>
                        <a:ext cx="26162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852298" name="Picture 10" descr="Picture 1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743200"/>
            <a:ext cx="4040188" cy="351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852299" name="Object 11" descr="Pink tissue paper"/>
          <p:cNvGraphicFramePr>
            <a:graphicFrameLocks noChangeAspect="1"/>
          </p:cNvGraphicFramePr>
          <p:nvPr/>
        </p:nvGraphicFramePr>
        <p:xfrm>
          <a:off x="850900" y="3854450"/>
          <a:ext cx="33274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52329" name="Equation" r:id="rId14" imgW="3327120" imgH="660240" progId="Equation.DSMT4">
                  <p:embed/>
                </p:oleObj>
              </mc:Choice>
              <mc:Fallback>
                <p:oleObj name="Equation" r:id="rId14" imgW="3327120" imgH="660240" progId="Equation.DSMT4">
                  <p:embed/>
                  <p:pic>
                    <p:nvPicPr>
                      <p:cNvPr id="0" name="Object 11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0900" y="3854450"/>
                        <a:ext cx="3327400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52300" name="Object 12" descr="Pink tissue paper"/>
          <p:cNvGraphicFramePr>
            <a:graphicFrameLocks noChangeAspect="1"/>
          </p:cNvGraphicFramePr>
          <p:nvPr/>
        </p:nvGraphicFramePr>
        <p:xfrm>
          <a:off x="1651000" y="4406900"/>
          <a:ext cx="25400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52330" name="Equation" r:id="rId16" imgW="2539800" imgH="634680" progId="Equation.DSMT4">
                  <p:embed/>
                </p:oleObj>
              </mc:Choice>
              <mc:Fallback>
                <p:oleObj name="Equation" r:id="rId16" imgW="2539800" imgH="634680" progId="Equation.DSMT4">
                  <p:embed/>
                  <p:pic>
                    <p:nvPicPr>
                      <p:cNvPr id="0" name="Object 12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1000" y="4406900"/>
                        <a:ext cx="2540000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34E82-DC39-4A67-9D22-E9FB98CECE74}" type="slidenum">
              <a:rPr lang="en-US" smtClean="0"/>
              <a:pPr/>
              <a:t>29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856" y="1307592"/>
            <a:ext cx="6876288" cy="424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032763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34E82-DC39-4A67-9D22-E9FB98CECE74}" type="slidenum">
              <a:rPr lang="en-US" smtClean="0"/>
              <a:pPr/>
              <a:t>30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856" y="576072"/>
            <a:ext cx="6876288" cy="5705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032763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9EC4F-67BF-49E5-A1F5-594F353EF882}" type="slidenum">
              <a:rPr lang="en-US"/>
              <a:pPr/>
              <a:t>31</a:t>
            </a:fld>
            <a:endParaRPr lang="en-C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85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153400" cy="7620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THE GRAPH OF A POLAR EQUATION</a:t>
            </a:r>
          </a:p>
        </p:txBody>
      </p:sp>
      <p:sp>
        <p:nvSpPr>
          <p:cNvPr id="3854340" name="Text Box 4" descr="Pink tissue paper"/>
          <p:cNvSpPr txBox="1">
            <a:spLocks noChangeArrowheads="1"/>
          </p:cNvSpPr>
          <p:nvPr/>
        </p:nvSpPr>
        <p:spPr bwMode="auto">
          <a:xfrm>
            <a:off x="647700" y="1447800"/>
            <a:ext cx="81153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2352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067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782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9497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06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64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21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78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00" b="0" baseline="0">
                <a:latin typeface="Times New Roman" pitchFamily="18" charset="0"/>
              </a:rPr>
              <a:t>To graph a polar equation we plot points in polar coordinates. The graph of a polar equation</a:t>
            </a:r>
          </a:p>
        </p:txBody>
      </p:sp>
      <p:sp>
        <p:nvSpPr>
          <p:cNvPr id="3854341" name="Text Box 5" descr="Pink tissue paper"/>
          <p:cNvSpPr txBox="1">
            <a:spLocks noChangeArrowheads="1"/>
          </p:cNvSpPr>
          <p:nvPr/>
        </p:nvSpPr>
        <p:spPr bwMode="auto">
          <a:xfrm>
            <a:off x="685800" y="3289300"/>
            <a:ext cx="81153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2352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067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782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9497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06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64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21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78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00" b="0" baseline="0">
                <a:latin typeface="Times New Roman" pitchFamily="18" charset="0"/>
              </a:rPr>
              <a:t>is the set of all points </a:t>
            </a:r>
            <a:r>
              <a:rPr lang="en-US" sz="3000" b="0" i="1" baseline="0">
                <a:latin typeface="Times New Roman" pitchFamily="18" charset="0"/>
              </a:rPr>
              <a:t>P</a:t>
            </a:r>
            <a:r>
              <a:rPr lang="en-US" sz="3000" b="0" baseline="0">
                <a:latin typeface="Times New Roman" pitchFamily="18" charset="0"/>
              </a:rPr>
              <a:t>(</a:t>
            </a:r>
            <a:r>
              <a:rPr lang="en-US" sz="3000" b="0" i="1" baseline="0">
                <a:latin typeface="Times New Roman" pitchFamily="18" charset="0"/>
              </a:rPr>
              <a:t>r</a:t>
            </a:r>
            <a:r>
              <a:rPr lang="en-US" sz="3000" b="0" baseline="0">
                <a:latin typeface="Times New Roman" pitchFamily="18" charset="0"/>
              </a:rPr>
              <a:t>, </a:t>
            </a:r>
            <a:r>
              <a:rPr lang="en-US" sz="3000" b="0" i="1" baseline="0">
                <a:latin typeface="Symbol" pitchFamily="18" charset="2"/>
                <a:sym typeface="Symbol" pitchFamily="18" charset="2"/>
              </a:rPr>
              <a:t></a:t>
            </a:r>
            <a:r>
              <a:rPr lang="en-US" sz="3000" b="0" baseline="0">
                <a:latin typeface="Times New Roman" pitchFamily="18" charset="0"/>
              </a:rPr>
              <a:t>) that have at least one polar coordinate representation that satisfies the equation.</a:t>
            </a:r>
          </a:p>
        </p:txBody>
      </p:sp>
      <p:graphicFrame>
        <p:nvGraphicFramePr>
          <p:cNvPr id="3854342" name="Object 6" descr="Pink tissue paper"/>
          <p:cNvGraphicFramePr>
            <a:graphicFrameLocks noChangeAspect="1"/>
          </p:cNvGraphicFramePr>
          <p:nvPr/>
        </p:nvGraphicFramePr>
        <p:xfrm>
          <a:off x="3771900" y="2508250"/>
          <a:ext cx="13970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54349" name="Equation" r:id="rId5" imgW="1396800" imgH="520560" progId="Equation.DSMT4">
                  <p:embed/>
                </p:oleObj>
              </mc:Choice>
              <mc:Fallback>
                <p:oleObj name="Equation" r:id="rId5" imgW="1396800" imgH="52056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1900" y="2508250"/>
                        <a:ext cx="1397000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54343" name="Text Box 7" descr="Pink tissue paper"/>
          <p:cNvSpPr txBox="1">
            <a:spLocks noChangeArrowheads="1"/>
          </p:cNvSpPr>
          <p:nvPr/>
        </p:nvSpPr>
        <p:spPr bwMode="auto">
          <a:xfrm>
            <a:off x="685800" y="4724400"/>
            <a:ext cx="81153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2352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067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782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9497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06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64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21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78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000" b="0" baseline="0">
                <a:latin typeface="Times New Roman" pitchFamily="18" charset="0"/>
              </a:rPr>
              <a:t>Make a table of several ordered pair solutions (</a:t>
            </a:r>
            <a:r>
              <a:rPr lang="en-US" sz="3000" b="0" i="1" baseline="0">
                <a:latin typeface="Times New Roman" pitchFamily="18" charset="0"/>
              </a:rPr>
              <a:t>r</a:t>
            </a:r>
            <a:r>
              <a:rPr lang="en-US" sz="3000" b="0" baseline="0">
                <a:latin typeface="Times New Roman" pitchFamily="18" charset="0"/>
              </a:rPr>
              <a:t>, </a:t>
            </a:r>
            <a:r>
              <a:rPr lang="en-US" sz="3000" b="0" i="1" baseline="0">
                <a:latin typeface="Symbol" pitchFamily="18" charset="2"/>
                <a:sym typeface="Symbol" pitchFamily="18" charset="2"/>
              </a:rPr>
              <a:t></a:t>
            </a:r>
            <a:r>
              <a:rPr lang="en-US" sz="3000" b="0" baseline="0">
                <a:latin typeface="Times New Roman" pitchFamily="18" charset="0"/>
              </a:rPr>
              <a:t>) of the equation, plot the points and join them with a smooth curve.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276600" y="5867400"/>
            <a:ext cx="5791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You won’t be graphing, but it’s nice to know what a machine is doing if it’s creating a graph for you.</a:t>
            </a:r>
            <a:endParaRPr lang="en-US" sz="32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34E82-DC39-4A67-9D22-E9FB98CECE74}" type="slidenum">
              <a:rPr lang="en-US" smtClean="0"/>
              <a:pPr/>
              <a:t>32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2010 Pearson Education, Inc.  All rights reserved</a:t>
            </a:r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524000" y="457200"/>
            <a:ext cx="5486400" cy="567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We are not going to concern ourselves with the graphing techniques developed on</a:t>
            </a:r>
            <a:r>
              <a:rPr lang="en-US" sz="3200" baseline="0" dirty="0" smtClean="0"/>
              <a:t> </a:t>
            </a:r>
            <a:r>
              <a:rPr lang="en-US" baseline="0" dirty="0" err="1" smtClean="0"/>
              <a:t>pp</a:t>
            </a:r>
            <a:r>
              <a:rPr lang="en-US" baseline="0" dirty="0" smtClean="0"/>
              <a:t> 455-460.</a:t>
            </a:r>
          </a:p>
          <a:p>
            <a:endParaRPr lang="en-US" baseline="0" dirty="0"/>
          </a:p>
          <a:p>
            <a:r>
              <a:rPr lang="en-US" baseline="0" dirty="0" smtClean="0"/>
              <a:t>It can’t harm us to be familiar with the various shapes obtained from various polar graphs, however.</a:t>
            </a:r>
          </a:p>
          <a:p>
            <a:endParaRPr lang="en-US" baseline="0" dirty="0"/>
          </a:p>
          <a:p>
            <a:r>
              <a:rPr lang="en-US" baseline="0" dirty="0" smtClean="0"/>
              <a:t>The “common” polar graphs shown on page 461 are ones that are frequently encountered in applications. The rest of nature likes to display similar shapes. We can see a limacon in a peacock feather, or a spiral in anything living.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032763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344DF-F152-41DB-B57D-C5AF7593FA10}" type="slidenum">
              <a:rPr lang="en-US"/>
              <a:pPr/>
              <a:t>33</a:t>
            </a:fld>
            <a:endParaRPr lang="en-CA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86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153400" cy="7620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SYMMETRY IN POLAR EQUATIONS</a:t>
            </a:r>
          </a:p>
        </p:txBody>
      </p:sp>
      <p:sp>
        <p:nvSpPr>
          <p:cNvPr id="3860484" name="Text Box 4" descr="Pink tissue paper"/>
          <p:cNvSpPr txBox="1">
            <a:spLocks noChangeArrowheads="1"/>
          </p:cNvSpPr>
          <p:nvPr/>
        </p:nvSpPr>
        <p:spPr bwMode="auto">
          <a:xfrm>
            <a:off x="609600" y="1295400"/>
            <a:ext cx="8153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2352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067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782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9497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06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64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21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78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200" b="0" baseline="0">
                <a:latin typeface="Times New Roman" pitchFamily="18" charset="0"/>
              </a:rPr>
              <a:t>Symmetry with respect to the polar axis</a:t>
            </a:r>
          </a:p>
        </p:txBody>
      </p:sp>
      <p:pic>
        <p:nvPicPr>
          <p:cNvPr id="3860485" name="Picture 5" descr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1905000"/>
            <a:ext cx="5407025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60486" name="Text Box 6" descr="Pink tissue paper"/>
          <p:cNvSpPr txBox="1">
            <a:spLocks noChangeArrowheads="1"/>
          </p:cNvSpPr>
          <p:nvPr/>
        </p:nvSpPr>
        <p:spPr bwMode="auto">
          <a:xfrm>
            <a:off x="609600" y="2209800"/>
            <a:ext cx="30480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2352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067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782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9497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06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64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21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78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200" b="0" baseline="0">
                <a:latin typeface="Times New Roman" pitchFamily="18" charset="0"/>
              </a:rPr>
              <a:t>Replace (</a:t>
            </a:r>
            <a:r>
              <a:rPr lang="en-US" sz="3200" b="0" i="1" baseline="0">
                <a:latin typeface="Times New Roman" pitchFamily="18" charset="0"/>
              </a:rPr>
              <a:t>r</a:t>
            </a:r>
            <a:r>
              <a:rPr lang="en-US" sz="3200" b="0" baseline="0">
                <a:latin typeface="Times New Roman" pitchFamily="18" charset="0"/>
              </a:rPr>
              <a:t>, </a:t>
            </a:r>
            <a:r>
              <a:rPr lang="en-US" sz="3200" b="0" i="1" baseline="0">
                <a:latin typeface="Symbol" pitchFamily="18" charset="2"/>
                <a:sym typeface="Symbol" pitchFamily="18" charset="2"/>
              </a:rPr>
              <a:t></a:t>
            </a:r>
            <a:r>
              <a:rPr lang="en-US" sz="3200" b="0" baseline="0">
                <a:latin typeface="Times New Roman" pitchFamily="18" charset="0"/>
              </a:rPr>
              <a:t>) by (</a:t>
            </a:r>
            <a:r>
              <a:rPr lang="en-US" sz="3200" b="0" i="1" baseline="0">
                <a:latin typeface="Times New Roman" pitchFamily="18" charset="0"/>
              </a:rPr>
              <a:t>r</a:t>
            </a:r>
            <a:r>
              <a:rPr lang="en-US" sz="3200" b="0" baseline="0">
                <a:latin typeface="Times New Roman" pitchFamily="18" charset="0"/>
              </a:rPr>
              <a:t>, –</a:t>
            </a:r>
            <a:r>
              <a:rPr lang="en-US" sz="3200" b="0" i="1" baseline="0">
                <a:latin typeface="Symbol" pitchFamily="18" charset="2"/>
                <a:sym typeface="Symbol" pitchFamily="18" charset="2"/>
              </a:rPr>
              <a:t></a:t>
            </a:r>
            <a:r>
              <a:rPr lang="en-US" sz="3200" b="0" baseline="0">
                <a:latin typeface="Times New Roman" pitchFamily="18" charset="0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US" sz="3200" b="0" baseline="0">
                <a:latin typeface="Times New Roman" pitchFamily="18" charset="0"/>
              </a:rPr>
              <a:t>or</a:t>
            </a:r>
          </a:p>
          <a:p>
            <a:pPr>
              <a:lnSpc>
                <a:spcPct val="90000"/>
              </a:lnSpc>
            </a:pPr>
            <a:r>
              <a:rPr lang="en-US" sz="3200" b="0" baseline="0">
                <a:latin typeface="Times New Roman" pitchFamily="18" charset="0"/>
              </a:rPr>
              <a:t>(–</a:t>
            </a:r>
            <a:r>
              <a:rPr lang="en-US" sz="3200" b="0" i="1" baseline="0">
                <a:latin typeface="Times New Roman" pitchFamily="18" charset="0"/>
              </a:rPr>
              <a:t>r</a:t>
            </a:r>
            <a:r>
              <a:rPr lang="en-US" sz="3200" b="0" baseline="0">
                <a:latin typeface="Times New Roman" pitchFamily="18" charset="0"/>
              </a:rPr>
              <a:t>, </a:t>
            </a:r>
            <a:r>
              <a:rPr lang="en-US" sz="3200" b="0" i="1" baseline="0">
                <a:latin typeface="Times New Roman" pitchFamily="18" charset="0"/>
              </a:rPr>
              <a:t>π </a:t>
            </a:r>
            <a:r>
              <a:rPr lang="en-US" sz="3200" b="0" baseline="0">
                <a:latin typeface="Times New Roman" pitchFamily="18" charset="0"/>
              </a:rPr>
              <a:t>– </a:t>
            </a:r>
            <a:r>
              <a:rPr lang="en-US" sz="3200" b="0" i="1" baseline="0">
                <a:latin typeface="Symbol" pitchFamily="18" charset="2"/>
                <a:sym typeface="Symbol" pitchFamily="18" charset="2"/>
              </a:rPr>
              <a:t></a:t>
            </a:r>
            <a:r>
              <a:rPr lang="en-US" sz="3200" b="0" baseline="0">
                <a:latin typeface="Times New Roman" pitchFamily="18" charset="0"/>
              </a:rPr>
              <a:t>).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62000" y="4572000"/>
            <a:ext cx="3581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Note the symmetries in the graphs shown below. It is often the symmetry of a graph that makes it interesting.</a:t>
            </a:r>
            <a:endParaRPr lang="en-US" sz="36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8E2C75-D21A-4EB3-861E-6D10742EA317}" type="slidenum">
              <a:rPr lang="en-US"/>
              <a:pPr/>
              <a:t>34</a:t>
            </a:fld>
            <a:endParaRPr lang="en-C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86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153400" cy="7620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SYMMETRY IN POLAR EQUATIONS</a:t>
            </a:r>
          </a:p>
        </p:txBody>
      </p:sp>
      <p:sp>
        <p:nvSpPr>
          <p:cNvPr id="3862532" name="Text Box 4" descr="Pink tissue paper"/>
          <p:cNvSpPr txBox="1">
            <a:spLocks noChangeArrowheads="1"/>
          </p:cNvSpPr>
          <p:nvPr/>
        </p:nvSpPr>
        <p:spPr bwMode="auto">
          <a:xfrm>
            <a:off x="609600" y="1295400"/>
            <a:ext cx="8153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2352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067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782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9497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06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64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21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78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200" b="0" baseline="0">
                <a:latin typeface="Times New Roman" pitchFamily="18" charset="0"/>
              </a:rPr>
              <a:t>Symmetry with respect to the line           </a:t>
            </a:r>
          </a:p>
        </p:txBody>
      </p:sp>
      <p:sp>
        <p:nvSpPr>
          <p:cNvPr id="3862533" name="Text Box 5" descr="Pink tissue paper"/>
          <p:cNvSpPr txBox="1">
            <a:spLocks noChangeArrowheads="1"/>
          </p:cNvSpPr>
          <p:nvPr/>
        </p:nvSpPr>
        <p:spPr bwMode="auto">
          <a:xfrm>
            <a:off x="609600" y="2571750"/>
            <a:ext cx="30480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2352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067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782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9497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06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64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21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78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200" b="0" baseline="0">
                <a:latin typeface="Times New Roman" pitchFamily="18" charset="0"/>
              </a:rPr>
              <a:t>Replace (</a:t>
            </a:r>
            <a:r>
              <a:rPr lang="en-US" sz="3200" b="0" i="1" baseline="0">
                <a:latin typeface="Times New Roman" pitchFamily="18" charset="0"/>
              </a:rPr>
              <a:t>r</a:t>
            </a:r>
            <a:r>
              <a:rPr lang="en-US" sz="3200" b="0" baseline="0">
                <a:latin typeface="Times New Roman" pitchFamily="18" charset="0"/>
              </a:rPr>
              <a:t>, </a:t>
            </a:r>
            <a:r>
              <a:rPr lang="en-US" sz="3200" b="0" i="1" baseline="0">
                <a:latin typeface="Symbol" pitchFamily="18" charset="2"/>
                <a:sym typeface="Symbol" pitchFamily="18" charset="2"/>
              </a:rPr>
              <a:t></a:t>
            </a:r>
            <a:r>
              <a:rPr lang="en-US" sz="3200" b="0" baseline="0">
                <a:latin typeface="Times New Roman" pitchFamily="18" charset="0"/>
              </a:rPr>
              <a:t>) by (</a:t>
            </a:r>
            <a:r>
              <a:rPr lang="en-US" sz="3200" b="0" i="1" baseline="0">
                <a:latin typeface="Times New Roman" pitchFamily="18" charset="0"/>
              </a:rPr>
              <a:t>r</a:t>
            </a:r>
            <a:r>
              <a:rPr lang="en-US" sz="3200" b="0" baseline="0">
                <a:latin typeface="Times New Roman" pitchFamily="18" charset="0"/>
              </a:rPr>
              <a:t>, </a:t>
            </a:r>
            <a:r>
              <a:rPr lang="en-US" sz="3200" b="0" i="1" baseline="0">
                <a:latin typeface="Times New Roman" pitchFamily="18" charset="0"/>
              </a:rPr>
              <a:t>π </a:t>
            </a:r>
            <a:r>
              <a:rPr lang="en-US" sz="3200" b="0" baseline="0">
                <a:latin typeface="Times New Roman" pitchFamily="18" charset="0"/>
              </a:rPr>
              <a:t>– </a:t>
            </a:r>
            <a:r>
              <a:rPr lang="en-US" sz="3200" b="0" i="1" baseline="0">
                <a:latin typeface="Symbol" pitchFamily="18" charset="2"/>
                <a:sym typeface="Symbol" pitchFamily="18" charset="2"/>
              </a:rPr>
              <a:t></a:t>
            </a:r>
            <a:r>
              <a:rPr lang="en-US" sz="3200" b="0" baseline="0">
                <a:latin typeface="Times New Roman" pitchFamily="18" charset="0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US" sz="3200" b="0" baseline="0">
                <a:latin typeface="Times New Roman" pitchFamily="18" charset="0"/>
              </a:rPr>
              <a:t>or</a:t>
            </a:r>
          </a:p>
          <a:p>
            <a:pPr>
              <a:lnSpc>
                <a:spcPct val="90000"/>
              </a:lnSpc>
            </a:pPr>
            <a:r>
              <a:rPr lang="en-US" sz="3200" b="0" baseline="0">
                <a:latin typeface="Times New Roman" pitchFamily="18" charset="0"/>
              </a:rPr>
              <a:t>(–</a:t>
            </a:r>
            <a:r>
              <a:rPr lang="en-US" sz="3200" b="0" i="1" baseline="0">
                <a:latin typeface="Times New Roman" pitchFamily="18" charset="0"/>
              </a:rPr>
              <a:t>r</a:t>
            </a:r>
            <a:r>
              <a:rPr lang="en-US" sz="3200" b="0" baseline="0">
                <a:latin typeface="Times New Roman" pitchFamily="18" charset="0"/>
              </a:rPr>
              <a:t>, –</a:t>
            </a:r>
            <a:r>
              <a:rPr lang="en-US" sz="3200" b="0" i="1" baseline="0">
                <a:latin typeface="Symbol" pitchFamily="18" charset="2"/>
                <a:sym typeface="Symbol" pitchFamily="18" charset="2"/>
              </a:rPr>
              <a:t></a:t>
            </a:r>
            <a:r>
              <a:rPr lang="en-US" sz="3200" b="0" baseline="0">
                <a:latin typeface="Times New Roman" pitchFamily="18" charset="0"/>
              </a:rPr>
              <a:t>).</a:t>
            </a:r>
          </a:p>
        </p:txBody>
      </p:sp>
      <p:pic>
        <p:nvPicPr>
          <p:cNvPr id="3862534" name="Picture 6" descr="Picture 1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550" y="2419350"/>
            <a:ext cx="4743450" cy="3676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862535" name="Object 7" descr="Pink tissue paper"/>
          <p:cNvGraphicFramePr>
            <a:graphicFrameLocks noChangeAspect="1"/>
          </p:cNvGraphicFramePr>
          <p:nvPr/>
        </p:nvGraphicFramePr>
        <p:xfrm>
          <a:off x="6324600" y="1079500"/>
          <a:ext cx="9779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62541" name="Equation" r:id="rId6" imgW="977900" imgH="939800" progId="Equation.DSMT4">
                  <p:embed/>
                </p:oleObj>
              </mc:Choice>
              <mc:Fallback>
                <p:oleObj name="Equation" r:id="rId6" imgW="977900" imgH="939800" progId="Equation.DSMT4">
                  <p:embed/>
                  <p:pic>
                    <p:nvPicPr>
                      <p:cNvPr id="0" name="Object 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1079500"/>
                        <a:ext cx="9779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143000" y="5010150"/>
            <a:ext cx="4191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You don’t</a:t>
            </a:r>
            <a:r>
              <a:rPr lang="en-US" sz="3600" baseline="0" dirty="0" smtClean="0"/>
              <a:t> </a:t>
            </a:r>
            <a:r>
              <a:rPr lang="en-US" baseline="0" dirty="0" smtClean="0"/>
              <a:t>have to be concerned about the details of this.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827E84-5BCA-4AE0-BC8A-5AE77C821DE8}" type="slidenum">
              <a:rPr lang="en-US"/>
              <a:pPr/>
              <a:t>35</a:t>
            </a:fld>
            <a:endParaRPr lang="en-CA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86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153400" cy="7620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SYMMETRY IN POLAR EQUATIONS</a:t>
            </a:r>
          </a:p>
        </p:txBody>
      </p:sp>
      <p:sp>
        <p:nvSpPr>
          <p:cNvPr id="3864580" name="Text Box 4" descr="Pink tissue paper"/>
          <p:cNvSpPr txBox="1">
            <a:spLocks noChangeArrowheads="1"/>
          </p:cNvSpPr>
          <p:nvPr/>
        </p:nvSpPr>
        <p:spPr bwMode="auto">
          <a:xfrm>
            <a:off x="1524000" y="1295400"/>
            <a:ext cx="6019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2352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067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782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9497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06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64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21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78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200" b="0" baseline="0">
                <a:latin typeface="Times New Roman" pitchFamily="18" charset="0"/>
              </a:rPr>
              <a:t>Symmetry with respect to the pole</a:t>
            </a:r>
          </a:p>
        </p:txBody>
      </p:sp>
      <p:sp>
        <p:nvSpPr>
          <p:cNvPr id="3864581" name="Text Box 5" descr="Pink tissue paper"/>
          <p:cNvSpPr txBox="1">
            <a:spLocks noChangeArrowheads="1"/>
          </p:cNvSpPr>
          <p:nvPr/>
        </p:nvSpPr>
        <p:spPr bwMode="auto">
          <a:xfrm>
            <a:off x="609600" y="2209800"/>
            <a:ext cx="32004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2352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067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782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9497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06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64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21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78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200" b="0" baseline="0">
                <a:latin typeface="Times New Roman" pitchFamily="18" charset="0"/>
              </a:rPr>
              <a:t>Replace (</a:t>
            </a:r>
            <a:r>
              <a:rPr lang="en-US" sz="3200" b="0" i="1" baseline="0">
                <a:latin typeface="Times New Roman" pitchFamily="18" charset="0"/>
              </a:rPr>
              <a:t>r</a:t>
            </a:r>
            <a:r>
              <a:rPr lang="en-US" sz="3200" b="0" baseline="0">
                <a:latin typeface="Times New Roman" pitchFamily="18" charset="0"/>
              </a:rPr>
              <a:t>, </a:t>
            </a:r>
            <a:r>
              <a:rPr lang="en-US" sz="3200" b="0" i="1" baseline="0">
                <a:latin typeface="Symbol" pitchFamily="18" charset="2"/>
                <a:sym typeface="Symbol" pitchFamily="18" charset="2"/>
              </a:rPr>
              <a:t></a:t>
            </a:r>
            <a:r>
              <a:rPr lang="en-US" sz="3200" b="0" baseline="0">
                <a:latin typeface="Times New Roman" pitchFamily="18" charset="0"/>
              </a:rPr>
              <a:t>) by (</a:t>
            </a:r>
            <a:r>
              <a:rPr lang="en-US" sz="3200" b="0" i="1" baseline="0">
                <a:latin typeface="Times New Roman" pitchFamily="18" charset="0"/>
              </a:rPr>
              <a:t>r</a:t>
            </a:r>
            <a:r>
              <a:rPr lang="en-US" sz="3200" b="0" baseline="0">
                <a:latin typeface="Times New Roman" pitchFamily="18" charset="0"/>
              </a:rPr>
              <a:t>, </a:t>
            </a:r>
            <a:r>
              <a:rPr lang="en-US" sz="3200" b="0" i="1" baseline="0">
                <a:latin typeface="Times New Roman" pitchFamily="18" charset="0"/>
              </a:rPr>
              <a:t>π </a:t>
            </a:r>
            <a:r>
              <a:rPr lang="en-US" sz="3200" b="0" baseline="0">
                <a:latin typeface="Times New Roman" pitchFamily="18" charset="0"/>
              </a:rPr>
              <a:t>+ </a:t>
            </a:r>
            <a:r>
              <a:rPr lang="en-US" sz="3200" b="0" i="1" baseline="0">
                <a:latin typeface="Symbol" pitchFamily="18" charset="2"/>
                <a:sym typeface="Symbol" pitchFamily="18" charset="2"/>
              </a:rPr>
              <a:t></a:t>
            </a:r>
            <a:r>
              <a:rPr lang="en-US" sz="3200" b="0" baseline="0">
                <a:latin typeface="Times New Roman" pitchFamily="18" charset="0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US" sz="3200" b="0" baseline="0">
                <a:latin typeface="Times New Roman" pitchFamily="18" charset="0"/>
              </a:rPr>
              <a:t>or</a:t>
            </a:r>
          </a:p>
          <a:p>
            <a:pPr>
              <a:lnSpc>
                <a:spcPct val="90000"/>
              </a:lnSpc>
            </a:pPr>
            <a:r>
              <a:rPr lang="en-US" sz="3200" b="0" baseline="0">
                <a:latin typeface="Times New Roman" pitchFamily="18" charset="0"/>
              </a:rPr>
              <a:t>(–</a:t>
            </a:r>
            <a:r>
              <a:rPr lang="en-US" sz="3200" b="0" i="1" baseline="0">
                <a:latin typeface="Times New Roman" pitchFamily="18" charset="0"/>
              </a:rPr>
              <a:t>r</a:t>
            </a:r>
            <a:r>
              <a:rPr lang="en-US" sz="3200" b="0" baseline="0">
                <a:latin typeface="Times New Roman" pitchFamily="18" charset="0"/>
              </a:rPr>
              <a:t>, </a:t>
            </a:r>
            <a:r>
              <a:rPr lang="en-US" sz="3200" b="0" i="1" baseline="0">
                <a:latin typeface="Symbol" pitchFamily="18" charset="2"/>
                <a:sym typeface="Symbol" pitchFamily="18" charset="2"/>
              </a:rPr>
              <a:t></a:t>
            </a:r>
            <a:r>
              <a:rPr lang="en-US" sz="3200" b="0" baseline="0">
                <a:latin typeface="Times New Roman" pitchFamily="18" charset="0"/>
              </a:rPr>
              <a:t>).</a:t>
            </a:r>
          </a:p>
        </p:txBody>
      </p:sp>
      <p:pic>
        <p:nvPicPr>
          <p:cNvPr id="3864582" name="Picture 6" descr="Picture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057400"/>
            <a:ext cx="4662488" cy="390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66800" y="4495800"/>
            <a:ext cx="2895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Be aware of the various forms of symmetry and be able to recognize it in the polar equation. </a:t>
            </a:r>
            <a:endParaRPr lang="en-US" sz="32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E11FB-697F-48DE-B11D-35B886B90613}" type="slidenum">
              <a:rPr lang="en-US"/>
              <a:pPr/>
              <a:t>36</a:t>
            </a:fld>
            <a:endParaRPr lang="en-CA"/>
          </a:p>
        </p:txBody>
      </p:sp>
      <p:sp>
        <p:nvSpPr>
          <p:cNvPr id="56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856386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8</a:t>
            </a:r>
          </a:p>
        </p:txBody>
      </p:sp>
      <p:sp>
        <p:nvSpPr>
          <p:cNvPr id="3856387" name="Rectangle 3"/>
          <p:cNvSpPr>
            <a:spLocks noChangeArrowheads="1"/>
          </p:cNvSpPr>
          <p:nvPr/>
        </p:nvSpPr>
        <p:spPr bwMode="auto">
          <a:xfrm>
            <a:off x="2817813" y="381000"/>
            <a:ext cx="60213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Sketching the Graph of a Polar Equation</a:t>
            </a:r>
          </a:p>
        </p:txBody>
      </p:sp>
      <p:sp>
        <p:nvSpPr>
          <p:cNvPr id="3856388" name="Text Box 4" descr="Pink tissue paper"/>
          <p:cNvSpPr txBox="1">
            <a:spLocks noChangeArrowheads="1"/>
          </p:cNvSpPr>
          <p:nvPr/>
        </p:nvSpPr>
        <p:spPr bwMode="auto">
          <a:xfrm>
            <a:off x="647700" y="990600"/>
            <a:ext cx="81915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200" b="0" baseline="0">
                <a:latin typeface="Times New Roman" pitchFamily="18" charset="0"/>
              </a:rPr>
              <a:t>Sketch the graph of the polar equation</a:t>
            </a:r>
          </a:p>
        </p:txBody>
      </p:sp>
      <p:grpSp>
        <p:nvGrpSpPr>
          <p:cNvPr id="3856389" name="Group 5"/>
          <p:cNvGrpSpPr>
            <a:grpSpLocks/>
          </p:cNvGrpSpPr>
          <p:nvPr/>
        </p:nvGrpSpPr>
        <p:grpSpPr bwMode="auto">
          <a:xfrm>
            <a:off x="609600" y="2120900"/>
            <a:ext cx="8229600" cy="1536700"/>
            <a:chOff x="384" y="1336"/>
            <a:chExt cx="5184" cy="968"/>
          </a:xfrm>
        </p:grpSpPr>
        <p:sp>
          <p:nvSpPr>
            <p:cNvPr id="3856390" name="Text Box 6" descr="Pink tissue paper"/>
            <p:cNvSpPr txBox="1">
              <a:spLocks noChangeArrowheads="1"/>
            </p:cNvSpPr>
            <p:nvPr/>
          </p:nvSpPr>
          <p:spPr bwMode="auto">
            <a:xfrm>
              <a:off x="384" y="1336"/>
              <a:ext cx="960" cy="2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sz="2800" b="0" baseline="0">
                  <a:solidFill>
                    <a:srgbClr val="007DB7"/>
                  </a:solidFill>
                </a:rPr>
                <a:t>Solution</a:t>
              </a:r>
            </a:p>
          </p:txBody>
        </p:sp>
        <p:sp>
          <p:nvSpPr>
            <p:cNvPr id="3856391" name="Text Box 7" descr="Pink tissue paper"/>
            <p:cNvSpPr txBox="1">
              <a:spLocks noChangeArrowheads="1"/>
            </p:cNvSpPr>
            <p:nvPr/>
          </p:nvSpPr>
          <p:spPr bwMode="auto">
            <a:xfrm>
              <a:off x="408" y="1632"/>
              <a:ext cx="5160" cy="6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28700" indent="-4572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600200" indent="-4572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2171700" indent="-4572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743200" indent="-4572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3200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36576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4114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45720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sz="3200" b="0" baseline="0">
                  <a:latin typeface="Times New Roman" pitchFamily="18" charset="0"/>
                </a:rPr>
                <a:t>cos (–</a:t>
              </a:r>
              <a:r>
                <a:rPr lang="en-US" sz="3200" b="0" i="1" baseline="0">
                  <a:latin typeface="Symbol" pitchFamily="18" charset="2"/>
                  <a:sym typeface="Symbol" pitchFamily="18" charset="2"/>
                </a:rPr>
                <a:t></a:t>
              </a:r>
              <a:r>
                <a:rPr lang="en-US" sz="3200" b="0" baseline="0">
                  <a:latin typeface="Times New Roman" pitchFamily="18" charset="0"/>
                </a:rPr>
                <a:t>) = cos </a:t>
              </a:r>
              <a:r>
                <a:rPr lang="en-US" sz="3200" b="0" i="1" baseline="0">
                  <a:latin typeface="Symbol" pitchFamily="18" charset="2"/>
                  <a:sym typeface="Symbol" pitchFamily="18" charset="2"/>
                </a:rPr>
                <a:t></a:t>
              </a:r>
              <a:r>
                <a:rPr lang="en-US" sz="3200" b="0" baseline="0">
                  <a:latin typeface="Times New Roman" pitchFamily="18" charset="0"/>
                </a:rPr>
                <a:t>, so the graph is symmetric in the polar axis, so compute values for 0 ≤ </a:t>
              </a:r>
              <a:r>
                <a:rPr lang="en-US" sz="3200" b="0" i="1" baseline="0">
                  <a:latin typeface="Symbol" pitchFamily="18" charset="2"/>
                  <a:sym typeface="Symbol" pitchFamily="18" charset="2"/>
                </a:rPr>
                <a:t></a:t>
              </a:r>
              <a:r>
                <a:rPr lang="en-US" sz="3200" b="0" baseline="0">
                  <a:latin typeface="Times New Roman" pitchFamily="18" charset="0"/>
                </a:rPr>
                <a:t> ≤ </a:t>
              </a:r>
              <a:r>
                <a:rPr lang="en-US" sz="3200" b="0" i="1" baseline="0">
                  <a:latin typeface="Times New Roman" pitchFamily="18" charset="0"/>
                </a:rPr>
                <a:t>π</a:t>
              </a:r>
              <a:r>
                <a:rPr lang="en-US" sz="3200" b="0" baseline="0">
                  <a:latin typeface="Times New Roman" pitchFamily="18" charset="0"/>
                </a:rPr>
                <a:t>.</a:t>
              </a:r>
            </a:p>
          </p:txBody>
        </p:sp>
      </p:grpSp>
      <p:graphicFrame>
        <p:nvGraphicFramePr>
          <p:cNvPr id="3856392" name="Object 8" descr="Pink tissue paper"/>
          <p:cNvGraphicFramePr>
            <a:graphicFrameLocks noChangeAspect="1"/>
          </p:cNvGraphicFramePr>
          <p:nvPr/>
        </p:nvGraphicFramePr>
        <p:xfrm>
          <a:off x="2965450" y="1587500"/>
          <a:ext cx="26543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56524" name="Equation" r:id="rId5" imgW="2654280" imgH="558720" progId="Equation.DSMT4">
                  <p:embed/>
                </p:oleObj>
              </mc:Choice>
              <mc:Fallback>
                <p:oleObj name="Equation" r:id="rId5" imgW="2654280" imgH="558720" progId="Equation.DSMT4">
                  <p:embed/>
                  <p:pic>
                    <p:nvPicPr>
                      <p:cNvPr id="0" name="Object 8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5450" y="1587500"/>
                        <a:ext cx="2654300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856393" name="Group 9"/>
          <p:cNvGrpSpPr>
            <a:grpSpLocks/>
          </p:cNvGrpSpPr>
          <p:nvPr/>
        </p:nvGrpSpPr>
        <p:grpSpPr bwMode="auto">
          <a:xfrm>
            <a:off x="609600" y="3733800"/>
            <a:ext cx="8229600" cy="2641600"/>
            <a:chOff x="384" y="2352"/>
            <a:chExt cx="5184" cy="1664"/>
          </a:xfrm>
        </p:grpSpPr>
        <p:grpSp>
          <p:nvGrpSpPr>
            <p:cNvPr id="3856394" name="Group 10"/>
            <p:cNvGrpSpPr>
              <a:grpSpLocks/>
            </p:cNvGrpSpPr>
            <p:nvPr/>
          </p:nvGrpSpPr>
          <p:grpSpPr bwMode="auto">
            <a:xfrm>
              <a:off x="384" y="2352"/>
              <a:ext cx="5184" cy="1664"/>
              <a:chOff x="384" y="2352"/>
              <a:chExt cx="5184" cy="1664"/>
            </a:xfrm>
          </p:grpSpPr>
          <p:sp>
            <p:nvSpPr>
              <p:cNvPr id="3856395" name="Rectangle 11" descr="Pink tissue paper"/>
              <p:cNvSpPr>
                <a:spLocks noChangeArrowheads="1"/>
              </p:cNvSpPr>
              <p:nvPr/>
            </p:nvSpPr>
            <p:spPr bwMode="auto">
              <a:xfrm>
                <a:off x="5184" y="3184"/>
                <a:ext cx="384" cy="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10000"/>
                  </a:spcBef>
                  <a:buClr>
                    <a:srgbClr val="CC0066"/>
                  </a:buClr>
                  <a:buSzPct val="60000"/>
                  <a:buFont typeface="Wingdings" pitchFamily="2" charset="2"/>
                  <a:buNone/>
                </a:pPr>
                <a:endParaRPr lang="en-US" b="0" baseline="0">
                  <a:solidFill>
                    <a:srgbClr val="007DB7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856396" name="Rectangle 12" descr="Pink tissue paper"/>
              <p:cNvSpPr>
                <a:spLocks noChangeArrowheads="1"/>
              </p:cNvSpPr>
              <p:nvPr/>
            </p:nvSpPr>
            <p:spPr bwMode="auto">
              <a:xfrm>
                <a:off x="4176" y="3184"/>
                <a:ext cx="1008" cy="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10000"/>
                  </a:spcBef>
                  <a:buClr>
                    <a:srgbClr val="CC0066"/>
                  </a:buClr>
                  <a:buSzPct val="60000"/>
                  <a:buFont typeface="Wingdings" pitchFamily="2" charset="2"/>
                  <a:buNone/>
                </a:pPr>
                <a:endParaRPr lang="en-US" b="0" baseline="0">
                  <a:solidFill>
                    <a:srgbClr val="007DB7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856397" name="Rectangle 13" descr="Pink tissue paper"/>
              <p:cNvSpPr>
                <a:spLocks noChangeArrowheads="1"/>
              </p:cNvSpPr>
              <p:nvPr/>
            </p:nvSpPr>
            <p:spPr bwMode="auto">
              <a:xfrm>
                <a:off x="3624" y="3184"/>
                <a:ext cx="552" cy="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10000"/>
                  </a:spcBef>
                  <a:buClr>
                    <a:srgbClr val="CC0066"/>
                  </a:buClr>
                  <a:buSzPct val="60000"/>
                  <a:buFont typeface="Wingdings" pitchFamily="2" charset="2"/>
                  <a:buNone/>
                </a:pPr>
                <a:endParaRPr lang="en-US" b="0" baseline="0">
                  <a:solidFill>
                    <a:srgbClr val="007DB7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856398" name="Rectangle 14" descr="Pink tissue paper"/>
              <p:cNvSpPr>
                <a:spLocks noChangeArrowheads="1"/>
              </p:cNvSpPr>
              <p:nvPr/>
            </p:nvSpPr>
            <p:spPr bwMode="auto">
              <a:xfrm>
                <a:off x="3120" y="3184"/>
                <a:ext cx="504" cy="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10000"/>
                  </a:spcBef>
                  <a:buClr>
                    <a:srgbClr val="CC0066"/>
                  </a:buClr>
                  <a:buSzPct val="60000"/>
                  <a:buFont typeface="Wingdings" pitchFamily="2" charset="2"/>
                  <a:buNone/>
                </a:pPr>
                <a:endParaRPr lang="en-US" b="0" baseline="0">
                  <a:solidFill>
                    <a:srgbClr val="007DB7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856399" name="Rectangle 15" descr="Pink tissue paper"/>
              <p:cNvSpPr>
                <a:spLocks noChangeArrowheads="1"/>
              </p:cNvSpPr>
              <p:nvPr/>
            </p:nvSpPr>
            <p:spPr bwMode="auto">
              <a:xfrm>
                <a:off x="2688" y="3184"/>
                <a:ext cx="432" cy="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10000"/>
                  </a:spcBef>
                  <a:buClr>
                    <a:srgbClr val="CC0066"/>
                  </a:buClr>
                  <a:buSzPct val="60000"/>
                  <a:buFont typeface="Wingdings" pitchFamily="2" charset="2"/>
                  <a:buNone/>
                </a:pPr>
                <a:endParaRPr lang="en-US" b="0" baseline="0">
                  <a:solidFill>
                    <a:srgbClr val="007DB7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856400" name="Rectangle 16" descr="Pink tissue paper"/>
              <p:cNvSpPr>
                <a:spLocks noChangeArrowheads="1"/>
              </p:cNvSpPr>
              <p:nvPr/>
            </p:nvSpPr>
            <p:spPr bwMode="auto">
              <a:xfrm>
                <a:off x="1920" y="3184"/>
                <a:ext cx="768" cy="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10000"/>
                  </a:spcBef>
                  <a:buClr>
                    <a:srgbClr val="CC0066"/>
                  </a:buClr>
                  <a:buSzPct val="60000"/>
                  <a:buFont typeface="Wingdings" pitchFamily="2" charset="2"/>
                  <a:buNone/>
                </a:pPr>
                <a:endParaRPr lang="en-US" b="0" baseline="0">
                  <a:solidFill>
                    <a:srgbClr val="007DB7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856401" name="Rectangle 17" descr="Pink tissue paper"/>
              <p:cNvSpPr>
                <a:spLocks noChangeArrowheads="1"/>
              </p:cNvSpPr>
              <p:nvPr/>
            </p:nvSpPr>
            <p:spPr bwMode="auto">
              <a:xfrm>
                <a:off x="1632" y="3184"/>
                <a:ext cx="288" cy="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10000"/>
                  </a:spcBef>
                  <a:buClr>
                    <a:srgbClr val="CC0066"/>
                  </a:buClr>
                  <a:buSzPct val="60000"/>
                  <a:buFont typeface="Wingdings" pitchFamily="2" charset="2"/>
                  <a:buNone/>
                </a:pPr>
                <a:endParaRPr lang="en-US" b="0" baseline="0">
                  <a:solidFill>
                    <a:srgbClr val="007DB7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856402" name="Rectangle 18" descr="Pink tissue paper"/>
              <p:cNvSpPr>
                <a:spLocks noChangeArrowheads="1"/>
              </p:cNvSpPr>
              <p:nvPr/>
            </p:nvSpPr>
            <p:spPr bwMode="auto">
              <a:xfrm>
                <a:off x="384" y="3184"/>
                <a:ext cx="1248" cy="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10000"/>
                  </a:spcBef>
                  <a:buClr>
                    <a:srgbClr val="CC0066"/>
                  </a:buClr>
                  <a:buSzPct val="60000"/>
                  <a:buFont typeface="Wingdings" pitchFamily="2" charset="2"/>
                  <a:buNone/>
                </a:pPr>
                <a:endParaRPr lang="en-US" b="0" baseline="0">
                  <a:solidFill>
                    <a:srgbClr val="007DB7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856403" name="Rectangle 19" descr="Pink tissue paper"/>
              <p:cNvSpPr>
                <a:spLocks noChangeArrowheads="1"/>
              </p:cNvSpPr>
              <p:nvPr/>
            </p:nvSpPr>
            <p:spPr bwMode="auto">
              <a:xfrm>
                <a:off x="5184" y="2352"/>
                <a:ext cx="384" cy="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10000"/>
                  </a:spcBef>
                  <a:buClr>
                    <a:srgbClr val="CC0066"/>
                  </a:buClr>
                  <a:buSzPct val="60000"/>
                  <a:buFont typeface="Wingdings" pitchFamily="2" charset="2"/>
                  <a:buNone/>
                </a:pPr>
                <a:endParaRPr lang="en-US" b="0" baseline="0">
                  <a:solidFill>
                    <a:srgbClr val="007DB7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856404" name="Rectangle 20" descr="Pink tissue paper"/>
              <p:cNvSpPr>
                <a:spLocks noChangeArrowheads="1"/>
              </p:cNvSpPr>
              <p:nvPr/>
            </p:nvSpPr>
            <p:spPr bwMode="auto">
              <a:xfrm>
                <a:off x="4176" y="2352"/>
                <a:ext cx="1008" cy="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10000"/>
                  </a:spcBef>
                  <a:buClr>
                    <a:srgbClr val="CC0066"/>
                  </a:buClr>
                  <a:buSzPct val="60000"/>
                  <a:buFont typeface="Wingdings" pitchFamily="2" charset="2"/>
                  <a:buNone/>
                </a:pPr>
                <a:endParaRPr lang="en-US" b="0" baseline="0">
                  <a:solidFill>
                    <a:srgbClr val="007DB7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856405" name="Rectangle 21" descr="Pink tissue paper"/>
              <p:cNvSpPr>
                <a:spLocks noChangeArrowheads="1"/>
              </p:cNvSpPr>
              <p:nvPr/>
            </p:nvSpPr>
            <p:spPr bwMode="auto">
              <a:xfrm>
                <a:off x="3624" y="2352"/>
                <a:ext cx="552" cy="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10000"/>
                  </a:spcBef>
                  <a:buClr>
                    <a:srgbClr val="CC0066"/>
                  </a:buClr>
                  <a:buSzPct val="60000"/>
                  <a:buFont typeface="Wingdings" pitchFamily="2" charset="2"/>
                  <a:buNone/>
                </a:pPr>
                <a:endParaRPr lang="en-US" b="0" baseline="0">
                  <a:solidFill>
                    <a:srgbClr val="007DB7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856406" name="Rectangle 22" descr="Pink tissue paper"/>
              <p:cNvSpPr>
                <a:spLocks noChangeArrowheads="1"/>
              </p:cNvSpPr>
              <p:nvPr/>
            </p:nvSpPr>
            <p:spPr bwMode="auto">
              <a:xfrm>
                <a:off x="3120" y="2352"/>
                <a:ext cx="504" cy="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10000"/>
                  </a:spcBef>
                  <a:buClr>
                    <a:srgbClr val="CC0066"/>
                  </a:buClr>
                  <a:buSzPct val="60000"/>
                  <a:buFont typeface="Wingdings" pitchFamily="2" charset="2"/>
                  <a:buNone/>
                </a:pPr>
                <a:endParaRPr lang="en-US" b="0" baseline="0">
                  <a:solidFill>
                    <a:srgbClr val="007DB7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856407" name="Rectangle 23" descr="Pink tissue paper"/>
              <p:cNvSpPr>
                <a:spLocks noChangeArrowheads="1"/>
              </p:cNvSpPr>
              <p:nvPr/>
            </p:nvSpPr>
            <p:spPr bwMode="auto">
              <a:xfrm>
                <a:off x="2688" y="2352"/>
                <a:ext cx="432" cy="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10000"/>
                  </a:spcBef>
                  <a:buClr>
                    <a:srgbClr val="CC0066"/>
                  </a:buClr>
                  <a:buSzPct val="60000"/>
                  <a:buFont typeface="Wingdings" pitchFamily="2" charset="2"/>
                  <a:buNone/>
                </a:pPr>
                <a:endParaRPr lang="en-US" b="0" baseline="0">
                  <a:solidFill>
                    <a:srgbClr val="007DB7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856408" name="Rectangle 24" descr="Pink tissue paper"/>
              <p:cNvSpPr>
                <a:spLocks noChangeArrowheads="1"/>
              </p:cNvSpPr>
              <p:nvPr/>
            </p:nvSpPr>
            <p:spPr bwMode="auto">
              <a:xfrm>
                <a:off x="1920" y="2352"/>
                <a:ext cx="768" cy="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10000"/>
                  </a:spcBef>
                  <a:buClr>
                    <a:srgbClr val="CC0066"/>
                  </a:buClr>
                  <a:buSzPct val="60000"/>
                  <a:buFont typeface="Wingdings" pitchFamily="2" charset="2"/>
                  <a:buNone/>
                </a:pPr>
                <a:endParaRPr lang="en-US" b="0" baseline="0">
                  <a:solidFill>
                    <a:srgbClr val="007DB7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856409" name="Rectangle 25" descr="Pink tissue paper"/>
              <p:cNvSpPr>
                <a:spLocks noChangeArrowheads="1"/>
              </p:cNvSpPr>
              <p:nvPr/>
            </p:nvSpPr>
            <p:spPr bwMode="auto">
              <a:xfrm>
                <a:off x="1632" y="2352"/>
                <a:ext cx="288" cy="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10000"/>
                  </a:spcBef>
                  <a:buClr>
                    <a:srgbClr val="CC0066"/>
                  </a:buClr>
                  <a:buSzPct val="60000"/>
                  <a:buFont typeface="Wingdings" pitchFamily="2" charset="2"/>
                  <a:buNone/>
                </a:pPr>
                <a:endParaRPr lang="en-US" b="0" baseline="0">
                  <a:solidFill>
                    <a:srgbClr val="007DB7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856410" name="Rectangle 26" descr="Pink tissue paper"/>
              <p:cNvSpPr>
                <a:spLocks noChangeArrowheads="1"/>
              </p:cNvSpPr>
              <p:nvPr/>
            </p:nvSpPr>
            <p:spPr bwMode="auto">
              <a:xfrm>
                <a:off x="384" y="2352"/>
                <a:ext cx="1248" cy="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spcBef>
                    <a:spcPct val="10000"/>
                  </a:spcBef>
                  <a:buClr>
                    <a:srgbClr val="CC0066"/>
                  </a:buClr>
                  <a:buSzPct val="60000"/>
                  <a:buFont typeface="Wingdings" pitchFamily="2" charset="2"/>
                  <a:buNone/>
                </a:pPr>
                <a:endParaRPr lang="en-US" b="0" baseline="0">
                  <a:solidFill>
                    <a:srgbClr val="007DB7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856411" name="Line 27"/>
              <p:cNvSpPr>
                <a:spLocks noChangeShapeType="1"/>
              </p:cNvSpPr>
              <p:nvPr/>
            </p:nvSpPr>
            <p:spPr bwMode="auto">
              <a:xfrm>
                <a:off x="384" y="2352"/>
                <a:ext cx="5184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56412" name="Line 28"/>
              <p:cNvSpPr>
                <a:spLocks noChangeShapeType="1"/>
              </p:cNvSpPr>
              <p:nvPr/>
            </p:nvSpPr>
            <p:spPr bwMode="auto">
              <a:xfrm>
                <a:off x="384" y="3184"/>
                <a:ext cx="518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56413" name="Line 29"/>
              <p:cNvSpPr>
                <a:spLocks noChangeShapeType="1"/>
              </p:cNvSpPr>
              <p:nvPr/>
            </p:nvSpPr>
            <p:spPr bwMode="auto">
              <a:xfrm>
                <a:off x="384" y="4016"/>
                <a:ext cx="5184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56414" name="Line 30"/>
              <p:cNvSpPr>
                <a:spLocks noChangeShapeType="1"/>
              </p:cNvSpPr>
              <p:nvPr/>
            </p:nvSpPr>
            <p:spPr bwMode="auto">
              <a:xfrm>
                <a:off x="384" y="2352"/>
                <a:ext cx="0" cy="1664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56415" name="Line 31"/>
              <p:cNvSpPr>
                <a:spLocks noChangeShapeType="1"/>
              </p:cNvSpPr>
              <p:nvPr/>
            </p:nvSpPr>
            <p:spPr bwMode="auto">
              <a:xfrm>
                <a:off x="1632" y="2352"/>
                <a:ext cx="0" cy="166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56416" name="Line 32"/>
              <p:cNvSpPr>
                <a:spLocks noChangeShapeType="1"/>
              </p:cNvSpPr>
              <p:nvPr/>
            </p:nvSpPr>
            <p:spPr bwMode="auto">
              <a:xfrm>
                <a:off x="1920" y="2352"/>
                <a:ext cx="0" cy="166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56417" name="Line 33"/>
              <p:cNvSpPr>
                <a:spLocks noChangeShapeType="1"/>
              </p:cNvSpPr>
              <p:nvPr/>
            </p:nvSpPr>
            <p:spPr bwMode="auto">
              <a:xfrm>
                <a:off x="2688" y="2352"/>
                <a:ext cx="0" cy="166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56418" name="Line 34"/>
              <p:cNvSpPr>
                <a:spLocks noChangeShapeType="1"/>
              </p:cNvSpPr>
              <p:nvPr/>
            </p:nvSpPr>
            <p:spPr bwMode="auto">
              <a:xfrm>
                <a:off x="3120" y="2352"/>
                <a:ext cx="0" cy="166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56419" name="Line 35"/>
              <p:cNvSpPr>
                <a:spLocks noChangeShapeType="1"/>
              </p:cNvSpPr>
              <p:nvPr/>
            </p:nvSpPr>
            <p:spPr bwMode="auto">
              <a:xfrm>
                <a:off x="3624" y="2352"/>
                <a:ext cx="0" cy="166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56420" name="Line 36"/>
              <p:cNvSpPr>
                <a:spLocks noChangeShapeType="1"/>
              </p:cNvSpPr>
              <p:nvPr/>
            </p:nvSpPr>
            <p:spPr bwMode="auto">
              <a:xfrm>
                <a:off x="4176" y="2352"/>
                <a:ext cx="0" cy="166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56421" name="Line 37"/>
              <p:cNvSpPr>
                <a:spLocks noChangeShapeType="1"/>
              </p:cNvSpPr>
              <p:nvPr/>
            </p:nvSpPr>
            <p:spPr bwMode="auto">
              <a:xfrm>
                <a:off x="5184" y="2352"/>
                <a:ext cx="0" cy="166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56422" name="Line 38"/>
              <p:cNvSpPr>
                <a:spLocks noChangeShapeType="1"/>
              </p:cNvSpPr>
              <p:nvPr/>
            </p:nvSpPr>
            <p:spPr bwMode="auto">
              <a:xfrm>
                <a:off x="5568" y="2352"/>
                <a:ext cx="0" cy="1664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aphicFrame>
          <p:nvGraphicFramePr>
            <p:cNvPr id="3856423" name="Object 39" descr="Pink tissue paper"/>
            <p:cNvGraphicFramePr>
              <a:graphicFrameLocks noChangeAspect="1"/>
            </p:cNvGraphicFramePr>
            <p:nvPr/>
          </p:nvGraphicFramePr>
          <p:xfrm>
            <a:off x="432" y="3440"/>
            <a:ext cx="1192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56525" name="Equation" r:id="rId7" imgW="1892160" imgH="558720" progId="Equation.DSMT4">
                    <p:embed/>
                  </p:oleObj>
                </mc:Choice>
                <mc:Fallback>
                  <p:oleObj name="Equation" r:id="rId7" imgW="1892160" imgH="558720" progId="Equation.DSMT4">
                    <p:embed/>
                    <p:pic>
                      <p:nvPicPr>
                        <p:cNvPr id="0" name="Object 39" descr="Pink tissue paper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2" y="3440"/>
                          <a:ext cx="1192" cy="3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 r:embed="rId4"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56424" name="Object 40" descr="Pink tissue paper"/>
            <p:cNvGraphicFramePr>
              <a:graphicFrameLocks noChangeAspect="1"/>
            </p:cNvGraphicFramePr>
            <p:nvPr/>
          </p:nvGraphicFramePr>
          <p:xfrm>
            <a:off x="2128" y="2496"/>
            <a:ext cx="400" cy="5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56526" name="Equation" r:id="rId9" imgW="635000" imgH="939800" progId="Equation.DSMT4">
                    <p:embed/>
                  </p:oleObj>
                </mc:Choice>
                <mc:Fallback>
                  <p:oleObj name="Equation" r:id="rId9" imgW="635000" imgH="939800" progId="Equation.DSMT4">
                    <p:embed/>
                    <p:pic>
                      <p:nvPicPr>
                        <p:cNvPr id="0" name="Object 40" descr="Pink tissue paper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28" y="2496"/>
                          <a:ext cx="400" cy="5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 r:embed="rId4"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56425" name="Object 41" descr="Pink tissue paper"/>
            <p:cNvGraphicFramePr>
              <a:graphicFrameLocks noChangeAspect="1"/>
            </p:cNvGraphicFramePr>
            <p:nvPr/>
          </p:nvGraphicFramePr>
          <p:xfrm>
            <a:off x="3632" y="2496"/>
            <a:ext cx="544" cy="5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56527" name="Equation" r:id="rId11" imgW="863600" imgH="939800" progId="Equation.DSMT4">
                    <p:embed/>
                  </p:oleObj>
                </mc:Choice>
                <mc:Fallback>
                  <p:oleObj name="Equation" r:id="rId11" imgW="863600" imgH="939800" progId="Equation.DSMT4">
                    <p:embed/>
                    <p:pic>
                      <p:nvPicPr>
                        <p:cNvPr id="0" name="Object 41" descr="Pink tissue paper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32" y="2496"/>
                          <a:ext cx="544" cy="5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 r:embed="rId4"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56426" name="Object 42" descr="Pink tissue paper"/>
            <p:cNvGraphicFramePr>
              <a:graphicFrameLocks noChangeAspect="1"/>
            </p:cNvGraphicFramePr>
            <p:nvPr/>
          </p:nvGraphicFramePr>
          <p:xfrm>
            <a:off x="2708" y="2496"/>
            <a:ext cx="400" cy="5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56528" name="Equation" r:id="rId13" imgW="635000" imgH="939800" progId="Equation.DSMT4">
                    <p:embed/>
                  </p:oleObj>
                </mc:Choice>
                <mc:Fallback>
                  <p:oleObj name="Equation" r:id="rId13" imgW="635000" imgH="939800" progId="Equation.DSMT4">
                    <p:embed/>
                    <p:pic>
                      <p:nvPicPr>
                        <p:cNvPr id="0" name="Object 42" descr="Pink tissue paper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08" y="2496"/>
                          <a:ext cx="400" cy="5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 r:embed="rId4"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56427" name="Object 43" descr="Pink tissue paper"/>
            <p:cNvGraphicFramePr>
              <a:graphicFrameLocks noChangeAspect="1"/>
            </p:cNvGraphicFramePr>
            <p:nvPr/>
          </p:nvGraphicFramePr>
          <p:xfrm>
            <a:off x="4296" y="2496"/>
            <a:ext cx="544" cy="5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56529" name="Equation" r:id="rId15" imgW="863600" imgH="939800" progId="Equation.DSMT4">
                    <p:embed/>
                  </p:oleObj>
                </mc:Choice>
                <mc:Fallback>
                  <p:oleObj name="Equation" r:id="rId15" imgW="863600" imgH="939800" progId="Equation.DSMT4">
                    <p:embed/>
                    <p:pic>
                      <p:nvPicPr>
                        <p:cNvPr id="0" name="Object 43" descr="Pink tissue paper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96" y="2496"/>
                          <a:ext cx="544" cy="5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 r:embed="rId4"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56428" name="Object 44" descr="Pink tissue paper"/>
            <p:cNvGraphicFramePr>
              <a:graphicFrameLocks noChangeAspect="1"/>
            </p:cNvGraphicFramePr>
            <p:nvPr/>
          </p:nvGraphicFramePr>
          <p:xfrm>
            <a:off x="5232" y="2688"/>
            <a:ext cx="336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56530" name="Equation" r:id="rId17" imgW="533400" imgH="330200" progId="Equation.DSMT4">
                    <p:embed/>
                  </p:oleObj>
                </mc:Choice>
                <mc:Fallback>
                  <p:oleObj name="Equation" r:id="rId17" imgW="533400" imgH="330200" progId="Equation.DSMT4">
                    <p:embed/>
                    <p:pic>
                      <p:nvPicPr>
                        <p:cNvPr id="0" name="Object 44" descr="Pink tissue paper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32" y="2688"/>
                          <a:ext cx="336" cy="2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 r:embed="rId4"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56429" name="Object 45" descr="Pink tissue paper"/>
            <p:cNvGraphicFramePr>
              <a:graphicFrameLocks noChangeAspect="1"/>
            </p:cNvGraphicFramePr>
            <p:nvPr/>
          </p:nvGraphicFramePr>
          <p:xfrm>
            <a:off x="3140" y="2496"/>
            <a:ext cx="400" cy="5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56531" name="Equation" r:id="rId19" imgW="635000" imgH="939800" progId="Equation.DSMT4">
                    <p:embed/>
                  </p:oleObj>
                </mc:Choice>
                <mc:Fallback>
                  <p:oleObj name="Equation" r:id="rId19" imgW="635000" imgH="939800" progId="Equation.DSMT4">
                    <p:embed/>
                    <p:pic>
                      <p:nvPicPr>
                        <p:cNvPr id="0" name="Object 45" descr="Pink tissue paper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40" y="2496"/>
                          <a:ext cx="400" cy="5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 r:embed="rId4"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56430" name="Object 46" descr="Pink tissue paper"/>
            <p:cNvGraphicFramePr>
              <a:graphicFrameLocks noChangeAspect="1"/>
            </p:cNvGraphicFramePr>
            <p:nvPr/>
          </p:nvGraphicFramePr>
          <p:xfrm>
            <a:off x="552" y="2684"/>
            <a:ext cx="160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56532" name="Equation" r:id="rId21" imgW="253800" imgH="342720" progId="Equation.DSMT4">
                    <p:embed/>
                  </p:oleObj>
                </mc:Choice>
                <mc:Fallback>
                  <p:oleObj name="Equation" r:id="rId21" imgW="253800" imgH="342720" progId="Equation.DSMT4">
                    <p:embed/>
                    <p:pic>
                      <p:nvPicPr>
                        <p:cNvPr id="0" name="Object 46" descr="Pink tissue paper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2" y="2684"/>
                          <a:ext cx="160" cy="2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 r:embed="rId4"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56431" name="Object 47" descr="Pink tissue paper"/>
            <p:cNvGraphicFramePr>
              <a:graphicFrameLocks noChangeAspect="1"/>
            </p:cNvGraphicFramePr>
            <p:nvPr/>
          </p:nvGraphicFramePr>
          <p:xfrm>
            <a:off x="1704" y="2688"/>
            <a:ext cx="152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56533" name="Equation" r:id="rId23" imgW="241300" imgH="330200" progId="Equation.DSMT4">
                    <p:embed/>
                  </p:oleObj>
                </mc:Choice>
                <mc:Fallback>
                  <p:oleObj name="Equation" r:id="rId23" imgW="241300" imgH="330200" progId="Equation.DSMT4">
                    <p:embed/>
                    <p:pic>
                      <p:nvPicPr>
                        <p:cNvPr id="0" name="Object 47" descr="Pink tissue paper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04" y="2688"/>
                          <a:ext cx="152" cy="2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 r:embed="rId4"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856432" name="Object 48" descr="Pink tissue paper"/>
          <p:cNvGraphicFramePr>
            <a:graphicFrameLocks noChangeAspect="1"/>
          </p:cNvGraphicFramePr>
          <p:nvPr/>
        </p:nvGraphicFramePr>
        <p:xfrm>
          <a:off x="2692400" y="5486400"/>
          <a:ext cx="2540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56534" name="Equation" r:id="rId25" imgW="254000" imgH="330200" progId="Equation.DSMT4">
                  <p:embed/>
                </p:oleObj>
              </mc:Choice>
              <mc:Fallback>
                <p:oleObj name="Equation" r:id="rId25" imgW="254000" imgH="330200" progId="Equation.DSMT4">
                  <p:embed/>
                  <p:pic>
                    <p:nvPicPr>
                      <p:cNvPr id="0" name="Object 48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2400" y="5486400"/>
                        <a:ext cx="2540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56433" name="Object 49" descr="Pink tissue paper"/>
          <p:cNvGraphicFramePr>
            <a:graphicFrameLocks noChangeAspect="1"/>
          </p:cNvGraphicFramePr>
          <p:nvPr/>
        </p:nvGraphicFramePr>
        <p:xfrm>
          <a:off x="3136900" y="5181600"/>
          <a:ext cx="11176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56535" name="Equation" r:id="rId27" imgW="1117600" imgH="1066800" progId="Equation.DSMT4">
                  <p:embed/>
                </p:oleObj>
              </mc:Choice>
              <mc:Fallback>
                <p:oleObj name="Equation" r:id="rId27" imgW="1117600" imgH="1066800" progId="Equation.DSMT4">
                  <p:embed/>
                  <p:pic>
                    <p:nvPicPr>
                      <p:cNvPr id="0" name="Object 49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6900" y="5181600"/>
                        <a:ext cx="11176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56434" name="Object 50" descr="Pink tissue paper"/>
          <p:cNvGraphicFramePr>
            <a:graphicFrameLocks noChangeAspect="1"/>
          </p:cNvGraphicFramePr>
          <p:nvPr/>
        </p:nvGraphicFramePr>
        <p:xfrm>
          <a:off x="4508500" y="5473700"/>
          <a:ext cx="2286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56536" name="Equation" r:id="rId29" imgW="228600" imgH="330200" progId="Equation.DSMT4">
                  <p:embed/>
                </p:oleObj>
              </mc:Choice>
              <mc:Fallback>
                <p:oleObj name="Equation" r:id="rId29" imgW="228600" imgH="330200" progId="Equation.DSMT4">
                  <p:embed/>
                  <p:pic>
                    <p:nvPicPr>
                      <p:cNvPr id="0" name="Object 50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8500" y="5473700"/>
                        <a:ext cx="2286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56435" name="Object 51" descr="Pink tissue paper"/>
          <p:cNvGraphicFramePr>
            <a:graphicFrameLocks noChangeAspect="1"/>
          </p:cNvGraphicFramePr>
          <p:nvPr/>
        </p:nvGraphicFramePr>
        <p:xfrm>
          <a:off x="5245100" y="5461000"/>
          <a:ext cx="2413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56537" name="Equation" r:id="rId31" imgW="241300" imgH="330200" progId="Equation.DSMT4">
                  <p:embed/>
                </p:oleObj>
              </mc:Choice>
              <mc:Fallback>
                <p:oleObj name="Equation" r:id="rId31" imgW="241300" imgH="330200" progId="Equation.DSMT4">
                  <p:embed/>
                  <p:pic>
                    <p:nvPicPr>
                      <p:cNvPr id="0" name="Object 51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5100" y="5461000"/>
                        <a:ext cx="2413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56436" name="Object 52" descr="Pink tissue paper"/>
          <p:cNvGraphicFramePr>
            <a:graphicFrameLocks noChangeAspect="1"/>
          </p:cNvGraphicFramePr>
          <p:nvPr/>
        </p:nvGraphicFramePr>
        <p:xfrm>
          <a:off x="6146800" y="5461000"/>
          <a:ext cx="1778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56538" name="Equation" r:id="rId33" imgW="177800" imgH="330200" progId="Equation.DSMT4">
                  <p:embed/>
                </p:oleObj>
              </mc:Choice>
              <mc:Fallback>
                <p:oleObj name="Equation" r:id="rId33" imgW="177800" imgH="330200" progId="Equation.DSMT4">
                  <p:embed/>
                  <p:pic>
                    <p:nvPicPr>
                      <p:cNvPr id="0" name="Object 52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6800" y="5461000"/>
                        <a:ext cx="1778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56437" name="Object 53" descr="Pink tissue paper"/>
          <p:cNvGraphicFramePr>
            <a:graphicFrameLocks noChangeAspect="1"/>
          </p:cNvGraphicFramePr>
          <p:nvPr/>
        </p:nvGraphicFramePr>
        <p:xfrm>
          <a:off x="8458200" y="5486400"/>
          <a:ext cx="2413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56539" name="Equation" r:id="rId35" imgW="241300" imgH="330200" progId="Equation.DSMT4">
                  <p:embed/>
                </p:oleObj>
              </mc:Choice>
              <mc:Fallback>
                <p:oleObj name="Equation" r:id="rId35" imgW="241300" imgH="330200" progId="Equation.DSMT4">
                  <p:embed/>
                  <p:pic>
                    <p:nvPicPr>
                      <p:cNvPr id="0" name="Object 53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58200" y="5486400"/>
                        <a:ext cx="2413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56438" name="Object 54" descr="Pink tissue paper"/>
          <p:cNvGraphicFramePr>
            <a:graphicFrameLocks noChangeAspect="1"/>
          </p:cNvGraphicFramePr>
          <p:nvPr/>
        </p:nvGraphicFramePr>
        <p:xfrm>
          <a:off x="6819900" y="5181600"/>
          <a:ext cx="11176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56540" name="Equation" r:id="rId36" imgW="1117600" imgH="1066800" progId="Equation.DSMT4">
                  <p:embed/>
                </p:oleObj>
              </mc:Choice>
              <mc:Fallback>
                <p:oleObj name="Equation" r:id="rId36" imgW="1117600" imgH="1066800" progId="Equation.DSMT4">
                  <p:embed/>
                  <p:pic>
                    <p:nvPicPr>
                      <p:cNvPr id="0" name="Object 5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9900" y="5181600"/>
                        <a:ext cx="11176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AE1367-4095-4FFC-A371-BA62D739F390}" type="slidenum">
              <a:rPr lang="en-US"/>
              <a:pPr/>
              <a:t>37</a:t>
            </a:fld>
            <a:endParaRPr lang="en-CA"/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3858441" name="Picture 9" descr="Pink tissue pap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990600"/>
            <a:ext cx="7096125" cy="561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5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58435" name="Text Box 3" descr="Pink tissue paper"/>
          <p:cNvSpPr txBox="1">
            <a:spLocks noChangeArrowheads="1"/>
          </p:cNvSpPr>
          <p:nvPr/>
        </p:nvSpPr>
        <p:spPr bwMode="auto">
          <a:xfrm>
            <a:off x="609600" y="990600"/>
            <a:ext cx="358140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5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3858436" name="Rectangle 4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8</a:t>
            </a:r>
          </a:p>
        </p:txBody>
      </p:sp>
      <p:sp>
        <p:nvSpPr>
          <p:cNvPr id="3858437" name="Rectangle 5"/>
          <p:cNvSpPr>
            <a:spLocks noChangeArrowheads="1"/>
          </p:cNvSpPr>
          <p:nvPr/>
        </p:nvSpPr>
        <p:spPr bwMode="auto">
          <a:xfrm>
            <a:off x="2817813" y="381000"/>
            <a:ext cx="60213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0" baseline="0"/>
              <a:t>Sketching the Graph of a Polar Equation</a:t>
            </a:r>
          </a:p>
        </p:txBody>
      </p:sp>
      <p:sp>
        <p:nvSpPr>
          <p:cNvPr id="3858438" name="Rectangle 6" descr="Pink tissue paper"/>
          <p:cNvSpPr>
            <a:spLocks noChangeArrowheads="1"/>
          </p:cNvSpPr>
          <p:nvPr/>
        </p:nvSpPr>
        <p:spPr bwMode="auto">
          <a:xfrm>
            <a:off x="762000" y="1600200"/>
            <a:ext cx="3048000" cy="4868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5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="0" baseline="0">
                <a:latin typeface="Times New Roman" pitchFamily="18" charset="0"/>
              </a:rPr>
              <a:t>This type of curve is called a </a:t>
            </a:r>
            <a:r>
              <a:rPr lang="en-US" sz="3200" b="0" i="1" baseline="0">
                <a:latin typeface="Times New Roman" pitchFamily="18" charset="0"/>
              </a:rPr>
              <a:t>cardioid</a:t>
            </a:r>
            <a:r>
              <a:rPr lang="en-US" sz="3200" b="0" baseline="0">
                <a:latin typeface="Times New Roman" pitchFamily="18" charset="0"/>
              </a:rPr>
              <a:t> </a:t>
            </a:r>
          </a:p>
          <a:p>
            <a:endParaRPr lang="en-US" sz="3200" b="0" baseline="0">
              <a:latin typeface="Times New Roman" pitchFamily="18" charset="0"/>
            </a:endParaRPr>
          </a:p>
          <a:p>
            <a:endParaRPr lang="en-US" sz="3200" b="0" baseline="0">
              <a:latin typeface="Times New Roman" pitchFamily="18" charset="0"/>
            </a:endParaRPr>
          </a:p>
          <a:p>
            <a:endParaRPr lang="en-US" sz="3200" b="0" baseline="0">
              <a:latin typeface="Times New Roman" pitchFamily="18" charset="0"/>
            </a:endParaRPr>
          </a:p>
          <a:p>
            <a:endParaRPr lang="en-US" sz="3200" b="0" baseline="0">
              <a:latin typeface="Times New Roman" pitchFamily="18" charset="0"/>
            </a:endParaRPr>
          </a:p>
          <a:p>
            <a:r>
              <a:rPr lang="en-US" sz="3200" b="0" baseline="0">
                <a:latin typeface="Times New Roman" pitchFamily="18" charset="0"/>
              </a:rPr>
              <a:t>because it resembles a heart. </a:t>
            </a:r>
          </a:p>
        </p:txBody>
      </p:sp>
      <p:graphicFrame>
        <p:nvGraphicFramePr>
          <p:cNvPr id="3858439" name="Object 7" descr="Pink tissue paper"/>
          <p:cNvGraphicFramePr>
            <a:graphicFrameLocks noChangeAspect="1"/>
          </p:cNvGraphicFramePr>
          <p:nvPr/>
        </p:nvGraphicFramePr>
        <p:xfrm>
          <a:off x="6273800" y="1066800"/>
          <a:ext cx="24892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58447" name="Equation" r:id="rId6" imgW="2489040" imgH="558720" progId="Equation.DSMT4">
                  <p:embed/>
                </p:oleObj>
              </mc:Choice>
              <mc:Fallback>
                <p:oleObj name="Equation" r:id="rId6" imgW="2489040" imgH="558720" progId="Equation.DSMT4">
                  <p:embed/>
                  <p:pic>
                    <p:nvPicPr>
                      <p:cNvPr id="0" name="Object 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73800" y="1066800"/>
                        <a:ext cx="2489200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5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559368-3B27-4635-B5E8-024C3AFC2106}" type="slidenum">
              <a:rPr lang="en-US"/>
              <a:pPr/>
              <a:t>38</a:t>
            </a:fld>
            <a:endParaRPr lang="en-CA"/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3887117" name="Picture 13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838825"/>
            <a:ext cx="990600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87107" name="Text Box 4"/>
          <p:cNvSpPr txBox="1">
            <a:spLocks noChangeArrowheads="1"/>
          </p:cNvSpPr>
          <p:nvPr/>
        </p:nvSpPr>
        <p:spPr bwMode="auto">
          <a:xfrm>
            <a:off x="609600" y="990600"/>
            <a:ext cx="3962400" cy="5562600"/>
          </a:xfrm>
          <a:prstGeom prst="rect">
            <a:avLst/>
          </a:prstGeom>
          <a:solidFill>
            <a:srgbClr val="FAF2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OBJECTIVE</a:t>
            </a:r>
            <a:r>
              <a:rPr lang="en-US" baseline="0">
                <a:latin typeface="Times New Roman" pitchFamily="18" charset="0"/>
              </a:rPr>
              <a:t> </a:t>
            </a:r>
            <a:r>
              <a:rPr lang="en-US" b="0" i="1" baseline="0">
                <a:latin typeface="Times New Roman" pitchFamily="18" charset="0"/>
              </a:rPr>
              <a:t>Sketch the graph of a polar equation r</a:t>
            </a:r>
            <a:r>
              <a:rPr lang="en-US" b="0" i="1" baseline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0" i="1" baseline="0">
                <a:latin typeface="Times New Roman" pitchFamily="18" charset="0"/>
              </a:rPr>
              <a:t>=</a:t>
            </a:r>
            <a:r>
              <a:rPr lang="en-US" b="0" i="1" baseline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0" i="1" baseline="0">
                <a:latin typeface="Times New Roman" pitchFamily="18" charset="0"/>
              </a:rPr>
              <a:t>f </a:t>
            </a:r>
            <a:r>
              <a:rPr lang="en-US" b="0" baseline="0">
                <a:latin typeface="Times New Roman" pitchFamily="18" charset="0"/>
              </a:rPr>
              <a:t>(</a:t>
            </a:r>
            <a:r>
              <a:rPr lang="el-GR" b="0" i="1" baseline="0">
                <a:latin typeface="Times New Roman" pitchFamily="18" charset="0"/>
                <a:cs typeface="Times New Roman" pitchFamily="18" charset="0"/>
              </a:rPr>
              <a:t>θ</a:t>
            </a:r>
            <a:r>
              <a:rPr lang="en-US" b="0" baseline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b="0" i="1" baseline="0">
                <a:latin typeface="Times New Roman" pitchFamily="18" charset="0"/>
              </a:rPr>
              <a:t>where f is a periodic function.</a:t>
            </a:r>
          </a:p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</a:rPr>
              <a:t>Step 1 </a:t>
            </a:r>
            <a:r>
              <a:rPr lang="en-US" b="0" baseline="0">
                <a:latin typeface="Times New Roman" pitchFamily="18" charset="0"/>
              </a:rPr>
              <a:t>Test for Symmetry.</a:t>
            </a:r>
          </a:p>
        </p:txBody>
      </p:sp>
      <p:sp>
        <p:nvSpPr>
          <p:cNvPr id="3887109" name="Slide Number Placeholder 5"/>
          <p:cNvSpPr txBox="1">
            <a:spLocks noGrp="1"/>
          </p:cNvSpPr>
          <p:nvPr/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4E25034F-090E-4D97-8071-7B9F7C2D5578}" type="slidenum">
              <a:rPr lang="en-US" sz="1200" baseline="0">
                <a:solidFill>
                  <a:srgbClr val="007DB7"/>
                </a:solidFill>
              </a:rPr>
              <a:pPr algn="r"/>
              <a:t>38</a:t>
            </a:fld>
            <a:endParaRPr lang="en-CA" sz="1200" baseline="0">
              <a:solidFill>
                <a:srgbClr val="007DB7"/>
              </a:solidFill>
            </a:endParaRPr>
          </a:p>
        </p:txBody>
      </p:sp>
      <p:sp>
        <p:nvSpPr>
          <p:cNvPr id="3887110" name="Footer Placeholder 6"/>
          <p:cNvSpPr txBox="1">
            <a:spLocks noGrp="1"/>
          </p:cNvSpPr>
          <p:nvPr/>
        </p:nvSpPr>
        <p:spPr bwMode="auto">
          <a:xfrm>
            <a:off x="2286000" y="6397625"/>
            <a:ext cx="449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900" b="0" baseline="0"/>
              <a:t>© 2010 Pearson Education, Inc.  All rights reserved</a:t>
            </a:r>
          </a:p>
        </p:txBody>
      </p:sp>
      <p:sp>
        <p:nvSpPr>
          <p:cNvPr id="3887111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9</a:t>
            </a:r>
          </a:p>
        </p:txBody>
      </p:sp>
      <p:sp>
        <p:nvSpPr>
          <p:cNvPr id="3887112" name="Rectangle 3"/>
          <p:cNvSpPr>
            <a:spLocks noChangeArrowheads="1"/>
          </p:cNvSpPr>
          <p:nvPr/>
        </p:nvSpPr>
        <p:spPr bwMode="auto">
          <a:xfrm>
            <a:off x="2817813" y="381000"/>
            <a:ext cx="58689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7DB7"/>
                </a:solidFill>
              </a14:hiddenFill>
            </a:ext>
          </a:extLst>
        </p:spPr>
        <p:txBody>
          <a:bodyPr anchor="ctr"/>
          <a:lstStyle/>
          <a:p>
            <a:r>
              <a:rPr lang="en-US" b="0" baseline="0"/>
              <a:t>Graphing a Polar Equation</a:t>
            </a:r>
          </a:p>
        </p:txBody>
      </p:sp>
      <p:sp>
        <p:nvSpPr>
          <p:cNvPr id="1636357" name="Text Box 5"/>
          <p:cNvSpPr txBox="1">
            <a:spLocks noChangeArrowheads="1"/>
          </p:cNvSpPr>
          <p:nvPr/>
        </p:nvSpPr>
        <p:spPr bwMode="auto">
          <a:xfrm>
            <a:off x="4572000" y="990600"/>
            <a:ext cx="4114800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9779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5494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209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6924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149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06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064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2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EXAMPLE</a:t>
            </a:r>
            <a:r>
              <a:rPr lang="en-US" baseline="0">
                <a:latin typeface="Times New Roman" pitchFamily="18" charset="0"/>
              </a:rPr>
              <a:t> </a:t>
            </a:r>
            <a:r>
              <a:rPr lang="en-US" b="0" i="1" baseline="0">
                <a:latin typeface="Times New Roman" pitchFamily="18" charset="0"/>
                <a:sym typeface="Symbol" pitchFamily="18" charset="2"/>
              </a:rPr>
              <a:t>Sketch the graph of r = </a:t>
            </a:r>
            <a:r>
              <a:rPr lang="en-US" b="0" baseline="0">
                <a:latin typeface="Times New Roman" pitchFamily="18" charset="0"/>
                <a:sym typeface="Symbol" pitchFamily="18" charset="2"/>
              </a:rPr>
              <a:t>cos 2</a:t>
            </a:r>
            <a:r>
              <a:rPr lang="el-GR" b="0" i="1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θ</a:t>
            </a:r>
            <a:r>
              <a:rPr lang="en-US" b="0" i="1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.</a:t>
            </a:r>
            <a:endParaRPr lang="en-US" baseline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4572000" y="2654300"/>
            <a:ext cx="4114800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  <a:sym typeface="Symbol" pitchFamily="18" charset="2"/>
              </a:rPr>
              <a:t>1.	</a:t>
            </a:r>
            <a:r>
              <a:rPr lang="en-US" b="0" baseline="0">
                <a:latin typeface="Times New Roman" pitchFamily="18" charset="0"/>
                <a:sym typeface="Symbol" pitchFamily="18" charset="2"/>
              </a:rPr>
              <a:t>Replace </a:t>
            </a:r>
            <a:r>
              <a:rPr lang="el-GR" b="0" i="1" baseline="0">
                <a:latin typeface="Times New Roman" pitchFamily="18" charset="0"/>
                <a:cs typeface="Times New Roman" pitchFamily="18" charset="0"/>
              </a:rPr>
              <a:t>θ</a:t>
            </a:r>
            <a:r>
              <a:rPr lang="en-US" b="0" baseline="0">
                <a:latin typeface="Times New Roman" pitchFamily="18" charset="0"/>
                <a:cs typeface="Times New Roman" pitchFamily="18" charset="0"/>
              </a:rPr>
              <a:t> with −</a:t>
            </a:r>
            <a:r>
              <a:rPr lang="el-GR" b="0" i="1" baseline="0">
                <a:latin typeface="Times New Roman" pitchFamily="18" charset="0"/>
                <a:cs typeface="Times New Roman" pitchFamily="18" charset="0"/>
              </a:rPr>
              <a:t>θ</a:t>
            </a:r>
            <a:endParaRPr lang="en-US" b="0" i="1" baseline="0">
              <a:latin typeface="Times New Roman" pitchFamily="18" charset="0"/>
              <a:cs typeface="Times New Roman" pitchFamily="18" charset="0"/>
            </a:endParaRPr>
          </a:p>
          <a:p>
            <a:r>
              <a:rPr lang="en-US" i="1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</a:t>
            </a:r>
            <a:r>
              <a:rPr lang="en-US" b="0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cos (</a:t>
            </a:r>
            <a:r>
              <a:rPr lang="en-US" b="0" baseline="0">
                <a:latin typeface="Times New Roman" pitchFamily="18" charset="0"/>
                <a:cs typeface="Times New Roman" pitchFamily="18" charset="0"/>
              </a:rPr>
              <a:t>−2</a:t>
            </a:r>
            <a:r>
              <a:rPr lang="el-GR" b="0" i="1" baseline="0">
                <a:latin typeface="Times New Roman" pitchFamily="18" charset="0"/>
                <a:cs typeface="Times New Roman" pitchFamily="18" charset="0"/>
              </a:rPr>
              <a:t>θ</a:t>
            </a:r>
            <a:r>
              <a:rPr lang="en-US" b="0" baseline="0">
                <a:latin typeface="Times New Roman" pitchFamily="18" charset="0"/>
                <a:cs typeface="Times New Roman" pitchFamily="18" charset="0"/>
              </a:rPr>
              <a:t>) = cos 2</a:t>
            </a:r>
            <a:r>
              <a:rPr lang="el-GR" b="0" i="1" baseline="0">
                <a:latin typeface="Times New Roman" pitchFamily="18" charset="0"/>
                <a:cs typeface="Times New Roman" pitchFamily="18" charset="0"/>
              </a:rPr>
              <a:t>θ</a:t>
            </a:r>
            <a:endParaRPr lang="en-US" b="0" i="1" baseline="0">
              <a:latin typeface="Times New Roman" pitchFamily="18" charset="0"/>
              <a:cs typeface="Times New Roman" pitchFamily="18" charset="0"/>
            </a:endParaRPr>
          </a:p>
          <a:p>
            <a:endParaRPr lang="en-US" b="0" i="1" baseline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0" baseline="0">
                <a:latin typeface="Times New Roman" pitchFamily="18" charset="0"/>
                <a:sym typeface="Symbol" pitchFamily="18" charset="2"/>
              </a:rPr>
              <a:t>	Replace </a:t>
            </a:r>
            <a:r>
              <a:rPr lang="el-GR" b="0" i="1" baseline="0">
                <a:latin typeface="Times New Roman" pitchFamily="18" charset="0"/>
                <a:cs typeface="Times New Roman" pitchFamily="18" charset="0"/>
              </a:rPr>
              <a:t>θ</a:t>
            </a:r>
            <a:r>
              <a:rPr lang="en-US" b="0" baseline="0">
                <a:latin typeface="Times New Roman" pitchFamily="18" charset="0"/>
                <a:cs typeface="Times New Roman" pitchFamily="18" charset="0"/>
              </a:rPr>
              <a:t> with </a:t>
            </a:r>
            <a:r>
              <a:rPr lang="el-GR" b="0" i="1" baseline="0">
                <a:latin typeface="Times New Roman" pitchFamily="18" charset="0"/>
                <a:cs typeface="Times New Roman" pitchFamily="18" charset="0"/>
              </a:rPr>
              <a:t>π</a:t>
            </a:r>
            <a:r>
              <a:rPr lang="en-US" b="0" baseline="0">
                <a:latin typeface="Times New Roman" pitchFamily="18" charset="0"/>
                <a:cs typeface="Times New Roman" pitchFamily="18" charset="0"/>
              </a:rPr>
              <a:t> − </a:t>
            </a:r>
            <a:r>
              <a:rPr lang="el-GR" b="0" i="1" baseline="0">
                <a:latin typeface="Times New Roman" pitchFamily="18" charset="0"/>
                <a:cs typeface="Times New Roman" pitchFamily="18" charset="0"/>
              </a:rPr>
              <a:t>θ</a:t>
            </a:r>
            <a:endParaRPr lang="en-US" b="0" i="1" baseline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0" i="1" baseline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b="0" baseline="0">
                <a:latin typeface="Times New Roman" pitchFamily="18" charset="0"/>
                <a:cs typeface="Times New Roman" pitchFamily="18" charset="0"/>
              </a:rPr>
              <a:t>cos 2(</a:t>
            </a:r>
            <a:r>
              <a:rPr lang="el-GR" b="0" i="1" baseline="0">
                <a:latin typeface="Times New Roman" pitchFamily="18" charset="0"/>
                <a:cs typeface="Times New Roman" pitchFamily="18" charset="0"/>
              </a:rPr>
              <a:t>π</a:t>
            </a:r>
            <a:r>
              <a:rPr lang="en-US" b="0" baseline="0">
                <a:latin typeface="Times New Roman" pitchFamily="18" charset="0"/>
                <a:cs typeface="Times New Roman" pitchFamily="18" charset="0"/>
              </a:rPr>
              <a:t> − </a:t>
            </a:r>
            <a:r>
              <a:rPr lang="el-GR" b="0" i="1" baseline="0">
                <a:latin typeface="Times New Roman" pitchFamily="18" charset="0"/>
                <a:cs typeface="Times New Roman" pitchFamily="18" charset="0"/>
              </a:rPr>
              <a:t>θ</a:t>
            </a:r>
            <a:r>
              <a:rPr lang="en-US" b="0" baseline="0">
                <a:latin typeface="Times New Roman" pitchFamily="18" charset="0"/>
                <a:cs typeface="Times New Roman" pitchFamily="18" charset="0"/>
              </a:rPr>
              <a:t>) = cos (2</a:t>
            </a:r>
            <a:r>
              <a:rPr lang="el-GR" b="0" i="1" baseline="0">
                <a:latin typeface="Times New Roman" pitchFamily="18" charset="0"/>
                <a:cs typeface="Times New Roman" pitchFamily="18" charset="0"/>
              </a:rPr>
              <a:t>π</a:t>
            </a:r>
            <a:r>
              <a:rPr lang="en-US" b="0" baseline="0">
                <a:latin typeface="Times New Roman" pitchFamily="18" charset="0"/>
                <a:cs typeface="Times New Roman" pitchFamily="18" charset="0"/>
              </a:rPr>
              <a:t> − 2</a:t>
            </a:r>
            <a:r>
              <a:rPr lang="el-GR" b="0" i="1" baseline="0">
                <a:latin typeface="Times New Roman" pitchFamily="18" charset="0"/>
                <a:cs typeface="Times New Roman" pitchFamily="18" charset="0"/>
              </a:rPr>
              <a:t>θ</a:t>
            </a:r>
            <a:r>
              <a:rPr lang="en-US" b="0" baseline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en-US" b="0" baseline="0">
                <a:latin typeface="Times New Roman" pitchFamily="18" charset="0"/>
                <a:cs typeface="Times New Roman" pitchFamily="18" charset="0"/>
              </a:rPr>
              <a:t>			  = cos 2</a:t>
            </a:r>
            <a:r>
              <a:rPr lang="el-GR" b="0" i="1" baseline="0">
                <a:latin typeface="Times New Roman" pitchFamily="18" charset="0"/>
                <a:cs typeface="Times New Roman" pitchFamily="18" charset="0"/>
              </a:rPr>
              <a:t>θ</a:t>
            </a:r>
            <a:endParaRPr lang="en-US" b="0" baseline="0">
              <a:latin typeface="Times New Roman" pitchFamily="18" charset="0"/>
              <a:sym typeface="Symbol" pitchFamily="18" charset="2"/>
            </a:endParaRPr>
          </a:p>
          <a:p>
            <a:endParaRPr lang="en-US" b="0" baseline="0">
              <a:latin typeface="Times New Roman" pitchFamily="18" charset="0"/>
              <a:sym typeface="Symbol" pitchFamily="18" charset="2"/>
            </a:endParaRPr>
          </a:p>
          <a:p>
            <a:r>
              <a:rPr lang="en-US" b="0" baseline="0">
                <a:latin typeface="Times New Roman" pitchFamily="18" charset="0"/>
                <a:sym typeface="Symbol" pitchFamily="18" charset="2"/>
              </a:rPr>
              <a:t>	The graph is symmetric about the polar axis and about the line </a:t>
            </a:r>
            <a:endParaRPr lang="en-US" baseline="0">
              <a:latin typeface="Times New Roman" pitchFamily="18" charset="0"/>
              <a:sym typeface="Symbol" pitchFamily="18" charset="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BCFB3-86C2-41F8-90A1-3373BDF9F1A6}" type="slidenum">
              <a:rPr lang="en-US"/>
              <a:pPr/>
              <a:t>39</a:t>
            </a:fld>
            <a:endParaRPr lang="en-CA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889155" name="Text Box 4"/>
          <p:cNvSpPr txBox="1">
            <a:spLocks noChangeArrowheads="1"/>
          </p:cNvSpPr>
          <p:nvPr/>
        </p:nvSpPr>
        <p:spPr bwMode="auto">
          <a:xfrm>
            <a:off x="609600" y="990600"/>
            <a:ext cx="3962400" cy="5562600"/>
          </a:xfrm>
          <a:prstGeom prst="rect">
            <a:avLst/>
          </a:prstGeom>
          <a:solidFill>
            <a:srgbClr val="FAF2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OBJECTIVE</a:t>
            </a:r>
            <a:r>
              <a:rPr lang="en-US" baseline="0">
                <a:latin typeface="Times New Roman" pitchFamily="18" charset="0"/>
              </a:rPr>
              <a:t> </a:t>
            </a:r>
            <a:r>
              <a:rPr lang="en-US" b="0" i="1" baseline="0">
                <a:latin typeface="Times New Roman" pitchFamily="18" charset="0"/>
              </a:rPr>
              <a:t>Sketch the graph of a polar equation r</a:t>
            </a:r>
            <a:r>
              <a:rPr lang="en-US" b="0" i="1" baseline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0" i="1" baseline="0">
                <a:latin typeface="Times New Roman" pitchFamily="18" charset="0"/>
              </a:rPr>
              <a:t>=</a:t>
            </a:r>
            <a:r>
              <a:rPr lang="en-US" b="0" i="1" baseline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0" i="1" baseline="0">
                <a:latin typeface="Times New Roman" pitchFamily="18" charset="0"/>
              </a:rPr>
              <a:t>f </a:t>
            </a:r>
            <a:r>
              <a:rPr lang="en-US" b="0" baseline="0">
                <a:latin typeface="Times New Roman" pitchFamily="18" charset="0"/>
              </a:rPr>
              <a:t>(</a:t>
            </a:r>
            <a:r>
              <a:rPr lang="el-GR" b="0" i="1" baseline="0">
                <a:latin typeface="Times New Roman" pitchFamily="18" charset="0"/>
                <a:cs typeface="Times New Roman" pitchFamily="18" charset="0"/>
              </a:rPr>
              <a:t>θ</a:t>
            </a:r>
            <a:r>
              <a:rPr lang="en-US" b="0" baseline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b="0" i="1" baseline="0">
                <a:latin typeface="Times New Roman" pitchFamily="18" charset="0"/>
              </a:rPr>
              <a:t>where f is a periodic function.</a:t>
            </a:r>
          </a:p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</a:rPr>
              <a:t>Step 2 </a:t>
            </a:r>
            <a:r>
              <a:rPr lang="en-US" b="0" baseline="0">
                <a:latin typeface="Times New Roman" pitchFamily="18" charset="0"/>
              </a:rPr>
              <a:t>Analyze the behavior of </a:t>
            </a:r>
            <a:r>
              <a:rPr lang="en-US" b="0" i="1" baseline="0">
                <a:latin typeface="Times New Roman" pitchFamily="18" charset="0"/>
              </a:rPr>
              <a:t>r</a:t>
            </a:r>
            <a:r>
              <a:rPr lang="en-US" b="0" baseline="0">
                <a:latin typeface="Times New Roman" pitchFamily="18" charset="0"/>
              </a:rPr>
              <a:t>, symmetric from Step 1.</a:t>
            </a:r>
          </a:p>
        </p:txBody>
      </p:sp>
      <p:sp>
        <p:nvSpPr>
          <p:cNvPr id="3889156" name="Slide Number Placeholder 5"/>
          <p:cNvSpPr txBox="1">
            <a:spLocks noGrp="1"/>
          </p:cNvSpPr>
          <p:nvPr/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7524CC98-22AF-456F-AE16-96E826C44377}" type="slidenum">
              <a:rPr lang="en-US" sz="1200" baseline="0">
                <a:solidFill>
                  <a:srgbClr val="007DB7"/>
                </a:solidFill>
              </a:rPr>
              <a:pPr algn="r"/>
              <a:t>39</a:t>
            </a:fld>
            <a:endParaRPr lang="en-CA" sz="1200" baseline="0">
              <a:solidFill>
                <a:srgbClr val="007DB7"/>
              </a:solidFill>
            </a:endParaRPr>
          </a:p>
        </p:txBody>
      </p:sp>
      <p:sp>
        <p:nvSpPr>
          <p:cNvPr id="3889157" name="Footer Placeholder 6"/>
          <p:cNvSpPr txBox="1">
            <a:spLocks noGrp="1"/>
          </p:cNvSpPr>
          <p:nvPr/>
        </p:nvSpPr>
        <p:spPr bwMode="auto">
          <a:xfrm>
            <a:off x="2286000" y="6397625"/>
            <a:ext cx="449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900" b="0" baseline="0"/>
              <a:t>© 2010 Pearson Education, Inc.  All rights reserved</a:t>
            </a:r>
          </a:p>
        </p:txBody>
      </p:sp>
      <p:sp>
        <p:nvSpPr>
          <p:cNvPr id="3889158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9</a:t>
            </a:r>
          </a:p>
        </p:txBody>
      </p:sp>
      <p:sp>
        <p:nvSpPr>
          <p:cNvPr id="3889159" name="Rectangle 3"/>
          <p:cNvSpPr>
            <a:spLocks noChangeArrowheads="1"/>
          </p:cNvSpPr>
          <p:nvPr/>
        </p:nvSpPr>
        <p:spPr bwMode="auto">
          <a:xfrm>
            <a:off x="2817813" y="381000"/>
            <a:ext cx="58689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7DB7"/>
                </a:solidFill>
              </a14:hiddenFill>
            </a:ext>
          </a:extLst>
        </p:spPr>
        <p:txBody>
          <a:bodyPr anchor="ctr"/>
          <a:lstStyle/>
          <a:p>
            <a:r>
              <a:rPr lang="en-US" b="0" baseline="0"/>
              <a:t>Graphing a Polar Equation</a:t>
            </a:r>
          </a:p>
        </p:txBody>
      </p:sp>
      <p:sp>
        <p:nvSpPr>
          <p:cNvPr id="1636357" name="Text Box 5"/>
          <p:cNvSpPr txBox="1">
            <a:spLocks noChangeArrowheads="1"/>
          </p:cNvSpPr>
          <p:nvPr/>
        </p:nvSpPr>
        <p:spPr bwMode="auto">
          <a:xfrm>
            <a:off x="4572000" y="990600"/>
            <a:ext cx="4114800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9779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5494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21209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6924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3149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606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4064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521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EXAMPLE</a:t>
            </a:r>
            <a:r>
              <a:rPr lang="en-US" baseline="0">
                <a:latin typeface="Times New Roman" pitchFamily="18" charset="0"/>
              </a:rPr>
              <a:t> </a:t>
            </a:r>
            <a:r>
              <a:rPr lang="en-US" b="0" i="1" baseline="0">
                <a:latin typeface="Times New Roman" pitchFamily="18" charset="0"/>
                <a:sym typeface="Symbol" pitchFamily="18" charset="2"/>
              </a:rPr>
              <a:t>Sketch the graph of r = </a:t>
            </a:r>
            <a:r>
              <a:rPr lang="en-US" b="0" baseline="0">
                <a:latin typeface="Times New Roman" pitchFamily="18" charset="0"/>
                <a:sym typeface="Symbol" pitchFamily="18" charset="2"/>
              </a:rPr>
              <a:t>cos 2</a:t>
            </a:r>
            <a:r>
              <a:rPr lang="el-GR" b="0" i="1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θ</a:t>
            </a:r>
            <a:r>
              <a:rPr lang="en-US" b="0" i="1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.</a:t>
            </a:r>
          </a:p>
          <a:p>
            <a:pPr>
              <a:spcBef>
                <a:spcPct val="50000"/>
              </a:spcBef>
            </a:pPr>
            <a:endParaRPr lang="en-US" b="0" i="1" baseline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endParaRPr lang="en-US" baseline="0">
              <a:latin typeface="Times New Roman" pitchFamily="18" charset="0"/>
              <a:sym typeface="Symbol" pitchFamily="18" charset="2"/>
            </a:endParaRPr>
          </a:p>
          <a:p>
            <a:r>
              <a:rPr lang="en-US" baseline="0">
                <a:latin typeface="Times New Roman" pitchFamily="18" charset="0"/>
                <a:sym typeface="Symbol" pitchFamily="18" charset="2"/>
              </a:rPr>
              <a:t>2.	</a:t>
            </a:r>
          </a:p>
        </p:txBody>
      </p:sp>
      <p:pic>
        <p:nvPicPr>
          <p:cNvPr id="3889162" name="Picture 10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667000"/>
            <a:ext cx="3914775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69D43-8E28-4975-8FD3-DBF77FF1A603}" type="slidenum">
              <a:rPr lang="en-US"/>
              <a:pPr/>
              <a:t>40</a:t>
            </a:fld>
            <a:endParaRPr lang="en-CA"/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3891211" name="Picture 11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050" y="3962400"/>
            <a:ext cx="1657350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91202" name="Text Box 4"/>
          <p:cNvSpPr txBox="1">
            <a:spLocks noChangeArrowheads="1"/>
          </p:cNvSpPr>
          <p:nvPr/>
        </p:nvSpPr>
        <p:spPr bwMode="auto">
          <a:xfrm>
            <a:off x="609600" y="990600"/>
            <a:ext cx="8077200" cy="1905000"/>
          </a:xfrm>
          <a:prstGeom prst="rect">
            <a:avLst/>
          </a:prstGeom>
          <a:solidFill>
            <a:srgbClr val="FAF2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OBJECTIVE</a:t>
            </a:r>
            <a:r>
              <a:rPr lang="en-US" baseline="0">
                <a:latin typeface="Times New Roman" pitchFamily="18" charset="0"/>
              </a:rPr>
              <a:t> </a:t>
            </a:r>
            <a:r>
              <a:rPr lang="en-US" b="0" i="1" baseline="0">
                <a:latin typeface="Times New Roman" pitchFamily="18" charset="0"/>
              </a:rPr>
              <a:t>Sketch the graph of a polar equation r</a:t>
            </a:r>
            <a:r>
              <a:rPr lang="en-US" b="0" i="1" baseline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0" i="1" baseline="0">
                <a:latin typeface="Times New Roman" pitchFamily="18" charset="0"/>
              </a:rPr>
              <a:t>=</a:t>
            </a:r>
            <a:r>
              <a:rPr lang="en-US" b="0" i="1" baseline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0" i="1" baseline="0">
                <a:latin typeface="Times New Roman" pitchFamily="18" charset="0"/>
              </a:rPr>
              <a:t>f </a:t>
            </a:r>
            <a:r>
              <a:rPr lang="en-US" b="0" baseline="0">
                <a:latin typeface="Times New Roman" pitchFamily="18" charset="0"/>
              </a:rPr>
              <a:t>(</a:t>
            </a:r>
            <a:r>
              <a:rPr lang="el-GR" b="0" i="1" baseline="0">
                <a:latin typeface="Times New Roman" pitchFamily="18" charset="0"/>
                <a:cs typeface="Times New Roman" pitchFamily="18" charset="0"/>
              </a:rPr>
              <a:t>θ</a:t>
            </a:r>
            <a:r>
              <a:rPr lang="en-US" b="0" baseline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b="0" i="1" baseline="0">
                <a:latin typeface="Times New Roman" pitchFamily="18" charset="0"/>
              </a:rPr>
              <a:t>where f is a periodic function.</a:t>
            </a:r>
          </a:p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</a:rPr>
              <a:t>Step 2 continued </a:t>
            </a:r>
            <a:r>
              <a:rPr lang="en-US" b="0" baseline="0">
                <a:latin typeface="Times New Roman" pitchFamily="18" charset="0"/>
              </a:rPr>
              <a:t>Then find selected points.</a:t>
            </a:r>
          </a:p>
        </p:txBody>
      </p:sp>
      <p:sp>
        <p:nvSpPr>
          <p:cNvPr id="3891203" name="Slide Number Placeholder 5"/>
          <p:cNvSpPr txBox="1">
            <a:spLocks noGrp="1"/>
          </p:cNvSpPr>
          <p:nvPr/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63E3E9FE-56B2-48A7-9532-A07E45A0F6C1}" type="slidenum">
              <a:rPr lang="en-US" sz="1200" baseline="0">
                <a:solidFill>
                  <a:srgbClr val="007DB7"/>
                </a:solidFill>
              </a:rPr>
              <a:pPr algn="r"/>
              <a:t>40</a:t>
            </a:fld>
            <a:endParaRPr lang="en-CA" sz="1200" baseline="0">
              <a:solidFill>
                <a:srgbClr val="007DB7"/>
              </a:solidFill>
            </a:endParaRPr>
          </a:p>
        </p:txBody>
      </p:sp>
      <p:sp>
        <p:nvSpPr>
          <p:cNvPr id="3891204" name="Footer Placeholder 6"/>
          <p:cNvSpPr txBox="1">
            <a:spLocks noGrp="1"/>
          </p:cNvSpPr>
          <p:nvPr/>
        </p:nvSpPr>
        <p:spPr bwMode="auto">
          <a:xfrm>
            <a:off x="2286000" y="6397625"/>
            <a:ext cx="449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900" b="0" baseline="0"/>
              <a:t>© 2010 Pearson Education, Inc.  All rights reserved</a:t>
            </a:r>
          </a:p>
        </p:txBody>
      </p:sp>
      <p:sp>
        <p:nvSpPr>
          <p:cNvPr id="3891205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9</a:t>
            </a:r>
          </a:p>
        </p:txBody>
      </p:sp>
      <p:sp>
        <p:nvSpPr>
          <p:cNvPr id="3891206" name="Rectangle 3"/>
          <p:cNvSpPr>
            <a:spLocks noChangeArrowheads="1"/>
          </p:cNvSpPr>
          <p:nvPr/>
        </p:nvSpPr>
        <p:spPr bwMode="auto">
          <a:xfrm>
            <a:off x="2817813" y="381000"/>
            <a:ext cx="58689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7DB7"/>
                </a:solidFill>
              </a14:hiddenFill>
            </a:ext>
          </a:extLst>
        </p:spPr>
        <p:txBody>
          <a:bodyPr anchor="ctr"/>
          <a:lstStyle/>
          <a:p>
            <a:r>
              <a:rPr lang="en-US" b="0" baseline="0"/>
              <a:t>Graphing a Polar Equation</a:t>
            </a:r>
          </a:p>
        </p:txBody>
      </p:sp>
      <p:sp>
        <p:nvSpPr>
          <p:cNvPr id="1636357" name="Text Box 5"/>
          <p:cNvSpPr txBox="1">
            <a:spLocks noChangeArrowheads="1"/>
          </p:cNvSpPr>
          <p:nvPr/>
        </p:nvSpPr>
        <p:spPr bwMode="auto">
          <a:xfrm>
            <a:off x="609600" y="2971800"/>
            <a:ext cx="8077200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EXAMPLE</a:t>
            </a:r>
            <a:r>
              <a:rPr lang="en-US" baseline="0">
                <a:latin typeface="Times New Roman" pitchFamily="18" charset="0"/>
              </a:rPr>
              <a:t> </a:t>
            </a:r>
            <a:r>
              <a:rPr lang="en-US" b="0" i="1" baseline="0">
                <a:latin typeface="Times New Roman" pitchFamily="18" charset="0"/>
                <a:sym typeface="Symbol" pitchFamily="18" charset="2"/>
              </a:rPr>
              <a:t>Sketch the graph of r = </a:t>
            </a:r>
            <a:r>
              <a:rPr lang="en-US" b="0" baseline="0">
                <a:latin typeface="Times New Roman" pitchFamily="18" charset="0"/>
                <a:sym typeface="Symbol" pitchFamily="18" charset="2"/>
              </a:rPr>
              <a:t>cos 2</a:t>
            </a:r>
            <a:r>
              <a:rPr lang="el-GR" b="0" i="1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θ</a:t>
            </a:r>
            <a:r>
              <a:rPr lang="en-US" b="0" i="1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.</a:t>
            </a:r>
          </a:p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  <a:sym typeface="Symbol" pitchFamily="18" charset="2"/>
              </a:rPr>
              <a:t>2.</a:t>
            </a:r>
            <a:r>
              <a:rPr lang="en-US" b="0" baseline="0">
                <a:latin typeface="Times New Roman" pitchFamily="18" charset="0"/>
                <a:sym typeface="Symbol" pitchFamily="18" charset="2"/>
              </a:rPr>
              <a:t> </a:t>
            </a:r>
            <a:r>
              <a:rPr lang="en-US" baseline="0">
                <a:latin typeface="Times New Roman" pitchFamily="18" charset="0"/>
                <a:sym typeface="Symbol" pitchFamily="18" charset="2"/>
              </a:rPr>
              <a:t>continued</a:t>
            </a:r>
            <a:r>
              <a:rPr lang="en-US" b="0" baseline="0">
                <a:latin typeface="Times New Roman" pitchFamily="18" charset="0"/>
                <a:sym typeface="Symbol" pitchFamily="18" charset="2"/>
              </a:rPr>
              <a:t>	Because the curve is symmetric about </a:t>
            </a:r>
            <a:r>
              <a:rPr lang="el-GR" b="0" i="1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θ</a:t>
            </a:r>
            <a:r>
              <a:rPr lang="en-US" b="0" baseline="0">
                <a:latin typeface="Times New Roman" pitchFamily="18" charset="0"/>
                <a:sym typeface="Symbol" pitchFamily="18" charset="2"/>
              </a:rPr>
              <a:t> = 0 and</a:t>
            </a:r>
          </a:p>
          <a:p>
            <a:pPr>
              <a:spcBef>
                <a:spcPct val="50000"/>
              </a:spcBef>
            </a:pPr>
            <a:r>
              <a:rPr lang="en-US" b="0" baseline="0">
                <a:latin typeface="Times New Roman" pitchFamily="18" charset="0"/>
                <a:sym typeface="Symbol" pitchFamily="18" charset="2"/>
              </a:rPr>
              <a:t>	            find selected points for</a:t>
            </a:r>
            <a:r>
              <a:rPr lang="en-US" baseline="0">
                <a:latin typeface="Times New Roman" pitchFamily="18" charset="0"/>
                <a:sym typeface="Symbol" pitchFamily="18" charset="2"/>
              </a:rPr>
              <a:t>	</a:t>
            </a:r>
          </a:p>
        </p:txBody>
      </p:sp>
      <p:pic>
        <p:nvPicPr>
          <p:cNvPr id="3891209" name="Picture 9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638675"/>
            <a:ext cx="5219700" cy="191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1210" name="Picture 10" descr="Pink tissue pap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957638"/>
            <a:ext cx="1009650" cy="75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AC073-EFFE-48FD-8797-AF75E4DF656B}" type="slidenum">
              <a:rPr lang="en-US"/>
              <a:pPr/>
              <a:t>41</a:t>
            </a:fld>
            <a:endParaRPr lang="en-CA"/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3893263" name="Picture 15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975" y="3257550"/>
            <a:ext cx="3295650" cy="337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93251" name="Text Box 4"/>
          <p:cNvSpPr txBox="1">
            <a:spLocks noChangeArrowheads="1"/>
          </p:cNvSpPr>
          <p:nvPr/>
        </p:nvSpPr>
        <p:spPr bwMode="auto">
          <a:xfrm>
            <a:off x="609600" y="990600"/>
            <a:ext cx="8077200" cy="1676400"/>
          </a:xfrm>
          <a:prstGeom prst="rect">
            <a:avLst/>
          </a:prstGeom>
          <a:solidFill>
            <a:srgbClr val="FAF2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OBJECTIVE</a:t>
            </a:r>
            <a:r>
              <a:rPr lang="en-US" baseline="0">
                <a:latin typeface="Times New Roman" pitchFamily="18" charset="0"/>
              </a:rPr>
              <a:t> </a:t>
            </a:r>
            <a:r>
              <a:rPr lang="en-US" b="0" i="1" baseline="0">
                <a:latin typeface="Times New Roman" pitchFamily="18" charset="0"/>
              </a:rPr>
              <a:t>Sketch the graph of a polar equation r</a:t>
            </a:r>
            <a:r>
              <a:rPr lang="en-US" b="0" i="1" baseline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0" i="1" baseline="0">
                <a:latin typeface="Times New Roman" pitchFamily="18" charset="0"/>
              </a:rPr>
              <a:t>=</a:t>
            </a:r>
            <a:r>
              <a:rPr lang="en-US" b="0" i="1" baseline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0" i="1" baseline="0">
                <a:latin typeface="Times New Roman" pitchFamily="18" charset="0"/>
              </a:rPr>
              <a:t>f </a:t>
            </a:r>
            <a:r>
              <a:rPr lang="en-US" b="0" baseline="0">
                <a:latin typeface="Times New Roman" pitchFamily="18" charset="0"/>
              </a:rPr>
              <a:t>(</a:t>
            </a:r>
            <a:r>
              <a:rPr lang="el-GR" b="0" i="1" baseline="0">
                <a:latin typeface="Times New Roman" pitchFamily="18" charset="0"/>
                <a:cs typeface="Times New Roman" pitchFamily="18" charset="0"/>
              </a:rPr>
              <a:t>θ</a:t>
            </a:r>
            <a:r>
              <a:rPr lang="en-US" b="0" baseline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b="0" i="1" baseline="0">
                <a:latin typeface="Times New Roman" pitchFamily="18" charset="0"/>
              </a:rPr>
              <a:t>where f is a periodic function.</a:t>
            </a:r>
          </a:p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</a:rPr>
              <a:t>Step 3 </a:t>
            </a:r>
            <a:r>
              <a:rPr lang="en-US" b="0" baseline="0">
                <a:latin typeface="Times New Roman" pitchFamily="18" charset="0"/>
              </a:rPr>
              <a:t>Sketch the graph of </a:t>
            </a:r>
            <a:r>
              <a:rPr lang="en-US" b="0" i="1" baseline="0">
                <a:latin typeface="Times New Roman" pitchFamily="18" charset="0"/>
              </a:rPr>
              <a:t>r</a:t>
            </a:r>
            <a:r>
              <a:rPr lang="en-US" b="0" i="1" baseline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0" i="1" baseline="0">
                <a:latin typeface="Times New Roman" pitchFamily="18" charset="0"/>
              </a:rPr>
              <a:t>=</a:t>
            </a:r>
            <a:r>
              <a:rPr lang="en-US" b="0" i="1" baseline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0" i="1" baseline="0">
                <a:latin typeface="Times New Roman" pitchFamily="18" charset="0"/>
              </a:rPr>
              <a:t>f </a:t>
            </a:r>
            <a:r>
              <a:rPr lang="en-US" b="0" baseline="0">
                <a:latin typeface="Times New Roman" pitchFamily="18" charset="0"/>
              </a:rPr>
              <a:t>(</a:t>
            </a:r>
            <a:r>
              <a:rPr lang="el-GR" b="0" i="1" baseline="0">
                <a:latin typeface="Times New Roman" pitchFamily="18" charset="0"/>
                <a:cs typeface="Times New Roman" pitchFamily="18" charset="0"/>
              </a:rPr>
              <a:t>θ</a:t>
            </a:r>
            <a:r>
              <a:rPr lang="en-US" b="0" baseline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b="0" baseline="0">
                <a:latin typeface="Times New Roman" pitchFamily="18" charset="0"/>
              </a:rPr>
              <a:t> using the points (</a:t>
            </a:r>
            <a:r>
              <a:rPr lang="en-US" b="0" i="1" baseline="0">
                <a:latin typeface="Times New Roman" pitchFamily="18" charset="0"/>
              </a:rPr>
              <a:t>r</a:t>
            </a:r>
            <a:r>
              <a:rPr lang="en-US" b="0" baseline="0">
                <a:latin typeface="Times New Roman" pitchFamily="18" charset="0"/>
              </a:rPr>
              <a:t>, </a:t>
            </a:r>
            <a:r>
              <a:rPr lang="el-GR" b="0" i="1" baseline="0">
                <a:latin typeface="Times New Roman" pitchFamily="18" charset="0"/>
                <a:cs typeface="Times New Roman" pitchFamily="18" charset="0"/>
              </a:rPr>
              <a:t>θ</a:t>
            </a:r>
            <a:r>
              <a:rPr lang="en-US" b="0" baseline="0">
                <a:latin typeface="Times New Roman" pitchFamily="18" charset="0"/>
              </a:rPr>
              <a:t>) found in Step 2.</a:t>
            </a:r>
          </a:p>
        </p:txBody>
      </p:sp>
      <p:sp>
        <p:nvSpPr>
          <p:cNvPr id="3893252" name="Slide Number Placeholder 5"/>
          <p:cNvSpPr txBox="1">
            <a:spLocks noGrp="1"/>
          </p:cNvSpPr>
          <p:nvPr/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94416FAE-AA85-4721-8CC5-7702C99F4C5B}" type="slidenum">
              <a:rPr lang="en-US" sz="1200" baseline="0">
                <a:solidFill>
                  <a:srgbClr val="007DB7"/>
                </a:solidFill>
              </a:rPr>
              <a:pPr algn="r"/>
              <a:t>41</a:t>
            </a:fld>
            <a:endParaRPr lang="en-CA" sz="1200" baseline="0">
              <a:solidFill>
                <a:srgbClr val="007DB7"/>
              </a:solidFill>
            </a:endParaRPr>
          </a:p>
        </p:txBody>
      </p:sp>
      <p:sp>
        <p:nvSpPr>
          <p:cNvPr id="3893253" name="Footer Placeholder 6"/>
          <p:cNvSpPr txBox="1">
            <a:spLocks noGrp="1"/>
          </p:cNvSpPr>
          <p:nvPr/>
        </p:nvSpPr>
        <p:spPr bwMode="auto">
          <a:xfrm>
            <a:off x="2286000" y="6397625"/>
            <a:ext cx="449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900" b="0" baseline="0"/>
              <a:t>© 2010 Pearson Education, Inc.  All rights reserved</a:t>
            </a:r>
          </a:p>
        </p:txBody>
      </p:sp>
      <p:sp>
        <p:nvSpPr>
          <p:cNvPr id="3893254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9</a:t>
            </a:r>
          </a:p>
        </p:txBody>
      </p:sp>
      <p:sp>
        <p:nvSpPr>
          <p:cNvPr id="3893255" name="Rectangle 3"/>
          <p:cNvSpPr>
            <a:spLocks noChangeArrowheads="1"/>
          </p:cNvSpPr>
          <p:nvPr/>
        </p:nvSpPr>
        <p:spPr bwMode="auto">
          <a:xfrm>
            <a:off x="2817813" y="381000"/>
            <a:ext cx="58689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7DB7"/>
                </a:solidFill>
              </a14:hiddenFill>
            </a:ext>
          </a:extLst>
        </p:spPr>
        <p:txBody>
          <a:bodyPr anchor="ctr"/>
          <a:lstStyle/>
          <a:p>
            <a:r>
              <a:rPr lang="en-US" b="0" baseline="0"/>
              <a:t>Graphing a Polar Equation</a:t>
            </a:r>
          </a:p>
        </p:txBody>
      </p:sp>
      <p:sp>
        <p:nvSpPr>
          <p:cNvPr id="1636357" name="Text Box 5"/>
          <p:cNvSpPr txBox="1">
            <a:spLocks noChangeArrowheads="1"/>
          </p:cNvSpPr>
          <p:nvPr/>
        </p:nvSpPr>
        <p:spPr bwMode="auto">
          <a:xfrm>
            <a:off x="609600" y="2730500"/>
            <a:ext cx="807720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EXAMPLE</a:t>
            </a:r>
            <a:r>
              <a:rPr lang="en-US" baseline="0">
                <a:latin typeface="Times New Roman" pitchFamily="18" charset="0"/>
              </a:rPr>
              <a:t> </a:t>
            </a:r>
            <a:r>
              <a:rPr lang="en-US" b="0" i="1" baseline="0">
                <a:latin typeface="Times New Roman" pitchFamily="18" charset="0"/>
                <a:sym typeface="Symbol" pitchFamily="18" charset="2"/>
              </a:rPr>
              <a:t>Sketch the graph of r = </a:t>
            </a:r>
            <a:r>
              <a:rPr lang="en-US" b="0" baseline="0">
                <a:latin typeface="Times New Roman" pitchFamily="18" charset="0"/>
                <a:sym typeface="Symbol" pitchFamily="18" charset="2"/>
              </a:rPr>
              <a:t>cos 2</a:t>
            </a:r>
            <a:r>
              <a:rPr lang="el-GR" b="0" i="1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θ</a:t>
            </a:r>
            <a:r>
              <a:rPr lang="en-US" b="0" i="1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.</a:t>
            </a:r>
            <a:r>
              <a:rPr lang="en-US" baseline="0">
                <a:latin typeface="Times New Roman" pitchFamily="18" charset="0"/>
                <a:sym typeface="Symbol" pitchFamily="18" charset="2"/>
              </a:rPr>
              <a:t>	</a:t>
            </a:r>
          </a:p>
        </p:txBody>
      </p:sp>
      <p:pic>
        <p:nvPicPr>
          <p:cNvPr id="3893260" name="Picture 12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" y="3248025"/>
            <a:ext cx="3409950" cy="340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98BA9E-B728-4E2A-9A50-2F76D72D0AD0}" type="slidenum">
              <a:rPr lang="en-US"/>
              <a:pPr/>
              <a:t>42</a:t>
            </a:fld>
            <a:endParaRPr lang="en-CA"/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pic>
        <p:nvPicPr>
          <p:cNvPr id="3895307" name="Picture 11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105150"/>
            <a:ext cx="3429000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95299" name="Text Box 4"/>
          <p:cNvSpPr txBox="1">
            <a:spLocks noChangeArrowheads="1"/>
          </p:cNvSpPr>
          <p:nvPr/>
        </p:nvSpPr>
        <p:spPr bwMode="auto">
          <a:xfrm>
            <a:off x="609600" y="990600"/>
            <a:ext cx="8077200" cy="1676400"/>
          </a:xfrm>
          <a:prstGeom prst="rect">
            <a:avLst/>
          </a:prstGeom>
          <a:solidFill>
            <a:srgbClr val="FAF2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OBJECTIVE</a:t>
            </a:r>
            <a:r>
              <a:rPr lang="en-US" baseline="0">
                <a:latin typeface="Times New Roman" pitchFamily="18" charset="0"/>
              </a:rPr>
              <a:t> </a:t>
            </a:r>
            <a:r>
              <a:rPr lang="en-US" b="0" i="1" baseline="0">
                <a:latin typeface="Times New Roman" pitchFamily="18" charset="0"/>
              </a:rPr>
              <a:t>Sketch the graph of a polar equation r</a:t>
            </a:r>
            <a:r>
              <a:rPr lang="en-US" b="0" i="1" baseline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0" i="1" baseline="0">
                <a:latin typeface="Times New Roman" pitchFamily="18" charset="0"/>
              </a:rPr>
              <a:t>=</a:t>
            </a:r>
            <a:r>
              <a:rPr lang="en-US" b="0" i="1" baseline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0" i="1" baseline="0">
                <a:latin typeface="Times New Roman" pitchFamily="18" charset="0"/>
              </a:rPr>
              <a:t>f </a:t>
            </a:r>
            <a:r>
              <a:rPr lang="en-US" b="0" baseline="0">
                <a:latin typeface="Times New Roman" pitchFamily="18" charset="0"/>
              </a:rPr>
              <a:t>(</a:t>
            </a:r>
            <a:r>
              <a:rPr lang="el-GR" b="0" i="1" baseline="0">
                <a:latin typeface="Times New Roman" pitchFamily="18" charset="0"/>
                <a:cs typeface="Times New Roman" pitchFamily="18" charset="0"/>
              </a:rPr>
              <a:t>θ</a:t>
            </a:r>
            <a:r>
              <a:rPr lang="en-US" b="0" baseline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b="0" i="1" baseline="0">
                <a:latin typeface="Times New Roman" pitchFamily="18" charset="0"/>
              </a:rPr>
              <a:t>where f is a periodic function.</a:t>
            </a:r>
          </a:p>
          <a:p>
            <a:pPr>
              <a:spcBef>
                <a:spcPct val="50000"/>
              </a:spcBef>
            </a:pPr>
            <a:r>
              <a:rPr lang="en-US" baseline="0">
                <a:latin typeface="Times New Roman" pitchFamily="18" charset="0"/>
              </a:rPr>
              <a:t>Step 4 </a:t>
            </a:r>
            <a:r>
              <a:rPr lang="en-US" b="0" baseline="0">
                <a:latin typeface="Times New Roman" pitchFamily="18" charset="0"/>
              </a:rPr>
              <a:t>Use symmetries to complete the graph.</a:t>
            </a:r>
          </a:p>
        </p:txBody>
      </p:sp>
      <p:sp>
        <p:nvSpPr>
          <p:cNvPr id="3895300" name="Slide Number Placeholder 5"/>
          <p:cNvSpPr txBox="1">
            <a:spLocks noGrp="1"/>
          </p:cNvSpPr>
          <p:nvPr/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D1B3A397-0C96-4B9E-931F-DB2E8593562A}" type="slidenum">
              <a:rPr lang="en-US" sz="1200" baseline="0">
                <a:solidFill>
                  <a:srgbClr val="007DB7"/>
                </a:solidFill>
              </a:rPr>
              <a:pPr algn="r"/>
              <a:t>42</a:t>
            </a:fld>
            <a:endParaRPr lang="en-CA" sz="1200" baseline="0">
              <a:solidFill>
                <a:srgbClr val="007DB7"/>
              </a:solidFill>
            </a:endParaRPr>
          </a:p>
        </p:txBody>
      </p:sp>
      <p:sp>
        <p:nvSpPr>
          <p:cNvPr id="3895301" name="Footer Placeholder 6"/>
          <p:cNvSpPr txBox="1">
            <a:spLocks noGrp="1"/>
          </p:cNvSpPr>
          <p:nvPr/>
        </p:nvSpPr>
        <p:spPr bwMode="auto">
          <a:xfrm>
            <a:off x="2286000" y="6397625"/>
            <a:ext cx="449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900" b="0" baseline="0"/>
              <a:t>© 2010 Pearson Education, Inc.  All rights reserved</a:t>
            </a:r>
          </a:p>
        </p:txBody>
      </p:sp>
      <p:sp>
        <p:nvSpPr>
          <p:cNvPr id="3895302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b="0" baseline="0">
                <a:solidFill>
                  <a:schemeClr val="bg1"/>
                </a:solidFill>
              </a:rPr>
              <a:t>EXAMPLE 9</a:t>
            </a:r>
          </a:p>
        </p:txBody>
      </p:sp>
      <p:sp>
        <p:nvSpPr>
          <p:cNvPr id="3895303" name="Rectangle 3"/>
          <p:cNvSpPr>
            <a:spLocks noChangeArrowheads="1"/>
          </p:cNvSpPr>
          <p:nvPr/>
        </p:nvSpPr>
        <p:spPr bwMode="auto">
          <a:xfrm>
            <a:off x="2817813" y="381000"/>
            <a:ext cx="5868987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7DB7"/>
                </a:solidFill>
              </a14:hiddenFill>
            </a:ext>
          </a:extLst>
        </p:spPr>
        <p:txBody>
          <a:bodyPr anchor="ctr"/>
          <a:lstStyle/>
          <a:p>
            <a:r>
              <a:rPr lang="en-US" b="0" baseline="0"/>
              <a:t>Graphing a Polar Equation</a:t>
            </a:r>
          </a:p>
        </p:txBody>
      </p:sp>
      <p:sp>
        <p:nvSpPr>
          <p:cNvPr id="1636357" name="Text Box 5"/>
          <p:cNvSpPr txBox="1">
            <a:spLocks noChangeArrowheads="1"/>
          </p:cNvSpPr>
          <p:nvPr/>
        </p:nvSpPr>
        <p:spPr bwMode="auto">
          <a:xfrm>
            <a:off x="609600" y="2730500"/>
            <a:ext cx="807720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aseline="0">
                <a:solidFill>
                  <a:srgbClr val="C8225D"/>
                </a:solidFill>
                <a:latin typeface="Times New Roman" pitchFamily="18" charset="0"/>
              </a:rPr>
              <a:t>EXAMPLE</a:t>
            </a:r>
            <a:r>
              <a:rPr lang="en-US" baseline="0">
                <a:latin typeface="Times New Roman" pitchFamily="18" charset="0"/>
              </a:rPr>
              <a:t> </a:t>
            </a:r>
            <a:r>
              <a:rPr lang="en-US" b="0" i="1" baseline="0">
                <a:latin typeface="Times New Roman" pitchFamily="18" charset="0"/>
                <a:sym typeface="Symbol" pitchFamily="18" charset="2"/>
              </a:rPr>
              <a:t>Sketch the graph of r = </a:t>
            </a:r>
            <a:r>
              <a:rPr lang="en-US" b="0" baseline="0">
                <a:latin typeface="Times New Roman" pitchFamily="18" charset="0"/>
                <a:sym typeface="Symbol" pitchFamily="18" charset="2"/>
              </a:rPr>
              <a:t>cos 2</a:t>
            </a:r>
            <a:r>
              <a:rPr lang="el-GR" b="0" i="1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θ</a:t>
            </a:r>
            <a:r>
              <a:rPr lang="en-US" b="0" i="1" baseline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.</a:t>
            </a:r>
            <a:r>
              <a:rPr lang="en-US" baseline="0">
                <a:latin typeface="Times New Roman" pitchFamily="18" charset="0"/>
                <a:sym typeface="Symbol" pitchFamily="18" charset="2"/>
              </a:rPr>
              <a:t>	</a:t>
            </a:r>
          </a:p>
        </p:txBody>
      </p:sp>
      <p:pic>
        <p:nvPicPr>
          <p:cNvPr id="3895306" name="Picture 10" descr="Pink tissue pap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148013"/>
            <a:ext cx="3409950" cy="346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8D18EF-7FA9-42B8-8A3C-408E4216CD07}" type="slidenum">
              <a:rPr lang="en-US"/>
              <a:pPr/>
              <a:t>43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86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153400" cy="7620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LIMAÇONS</a:t>
            </a:r>
          </a:p>
        </p:txBody>
      </p:sp>
      <p:graphicFrame>
        <p:nvGraphicFramePr>
          <p:cNvPr id="3866628" name="Object 4" descr="Pink tissue paper"/>
          <p:cNvGraphicFramePr>
            <a:graphicFrameLocks noChangeAspect="1"/>
          </p:cNvGraphicFramePr>
          <p:nvPr/>
        </p:nvGraphicFramePr>
        <p:xfrm>
          <a:off x="1066800" y="1276350"/>
          <a:ext cx="7202488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66635" name="Equation" r:id="rId4" imgW="7200900" imgH="431800" progId="Equation.DSMT4">
                  <p:embed/>
                </p:oleObj>
              </mc:Choice>
              <mc:Fallback>
                <p:oleObj name="Equation" r:id="rId4" imgW="7200900" imgH="431800" progId="Equation.DSMT4">
                  <p:embed/>
                  <p:pic>
                    <p:nvPicPr>
                      <p:cNvPr id="0" name="Object 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276350"/>
                        <a:ext cx="7202488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866629" name="Picture 5" descr="Picture 1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813" y="1905000"/>
            <a:ext cx="5792787" cy="433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9429" y="3321427"/>
            <a:ext cx="1524000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Polar axis symmetry</a:t>
            </a:r>
            <a:endParaRPr lang="en-US" sz="32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E1DA06-14A8-4115-B2DA-91207B5DCE8B}" type="slidenum">
              <a:rPr lang="en-US"/>
              <a:pPr/>
              <a:t>44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86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153400" cy="7620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LIMAÇONS</a:t>
            </a:r>
          </a:p>
        </p:txBody>
      </p:sp>
      <p:graphicFrame>
        <p:nvGraphicFramePr>
          <p:cNvPr id="3868676" name="Object 4" descr="Pink tissue paper"/>
          <p:cNvGraphicFramePr>
            <a:graphicFrameLocks noChangeAspect="1"/>
          </p:cNvGraphicFramePr>
          <p:nvPr/>
        </p:nvGraphicFramePr>
        <p:xfrm>
          <a:off x="1066800" y="1276350"/>
          <a:ext cx="7202488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68682" name="Equation" r:id="rId4" imgW="7200900" imgH="431800" progId="Equation.DSMT4">
                  <p:embed/>
                </p:oleObj>
              </mc:Choice>
              <mc:Fallback>
                <p:oleObj name="Equation" r:id="rId4" imgW="7200900" imgH="431800" progId="Equation.DSMT4">
                  <p:embed/>
                  <p:pic>
                    <p:nvPicPr>
                      <p:cNvPr id="0" name="Object 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276350"/>
                        <a:ext cx="7202488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868677" name="Picture 5" descr="Picture 1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905000"/>
            <a:ext cx="5640388" cy="434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817A08-01D4-417B-9C9F-F88F71704EDC}" type="slidenum">
              <a:rPr lang="en-US"/>
              <a:pPr/>
              <a:t>45</a:t>
            </a:fld>
            <a:endParaRPr lang="en-CA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87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153400" cy="7620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ROSE CURVES</a:t>
            </a:r>
          </a:p>
        </p:txBody>
      </p:sp>
      <p:graphicFrame>
        <p:nvGraphicFramePr>
          <p:cNvPr id="3870724" name="Object 4" descr="Pink tissue paper"/>
          <p:cNvGraphicFramePr>
            <a:graphicFrameLocks noChangeAspect="1"/>
          </p:cNvGraphicFramePr>
          <p:nvPr/>
        </p:nvGraphicFramePr>
        <p:xfrm>
          <a:off x="1949450" y="1168400"/>
          <a:ext cx="5437188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70733" name="Equation" r:id="rId4" imgW="5435600" imgH="431800" progId="Equation.DSMT4">
                  <p:embed/>
                </p:oleObj>
              </mc:Choice>
              <mc:Fallback>
                <p:oleObj name="Equation" r:id="rId4" imgW="5435600" imgH="431800" progId="Equation.DSMT4">
                  <p:embed/>
                  <p:pic>
                    <p:nvPicPr>
                      <p:cNvPr id="0" name="Object 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9450" y="1168400"/>
                        <a:ext cx="5437188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870725" name="Picture 5" descr="Picture 2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679700"/>
            <a:ext cx="5675313" cy="356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70726" name="Rectangle 6" descr="Pink tissue paper"/>
          <p:cNvSpPr>
            <a:spLocks noChangeArrowheads="1"/>
          </p:cNvSpPr>
          <p:nvPr/>
        </p:nvSpPr>
        <p:spPr bwMode="auto">
          <a:xfrm>
            <a:off x="2051050" y="1660525"/>
            <a:ext cx="4992688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6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 sz="2800" b="0" baseline="0">
                <a:latin typeface="Times New Roman" pitchFamily="18" charset="0"/>
              </a:rPr>
              <a:t>If </a:t>
            </a:r>
            <a:r>
              <a:rPr lang="en-US" sz="2800" b="0" i="1" baseline="0">
                <a:latin typeface="Times New Roman" pitchFamily="18" charset="0"/>
              </a:rPr>
              <a:t>n</a:t>
            </a:r>
            <a:r>
              <a:rPr lang="en-US" sz="2800" b="0" baseline="0">
                <a:latin typeface="Times New Roman" pitchFamily="18" charset="0"/>
              </a:rPr>
              <a:t> is odd, the rose has </a:t>
            </a:r>
            <a:r>
              <a:rPr lang="en-US" sz="2800" b="0" i="1" baseline="0">
                <a:latin typeface="Times New Roman" pitchFamily="18" charset="0"/>
              </a:rPr>
              <a:t>n</a:t>
            </a:r>
            <a:r>
              <a:rPr lang="en-US" sz="2800" b="0" baseline="0">
                <a:latin typeface="Times New Roman" pitchFamily="18" charset="0"/>
              </a:rPr>
              <a:t> petals.</a:t>
            </a:r>
          </a:p>
          <a:p>
            <a:pPr algn="ctr"/>
            <a:r>
              <a:rPr lang="en-US" sz="2800" b="0" baseline="0">
                <a:latin typeface="Times New Roman" pitchFamily="18" charset="0"/>
              </a:rPr>
              <a:t>If </a:t>
            </a:r>
            <a:r>
              <a:rPr lang="en-US" sz="2800" b="0" i="1" baseline="0">
                <a:latin typeface="Times New Roman" pitchFamily="18" charset="0"/>
              </a:rPr>
              <a:t>n</a:t>
            </a:r>
            <a:r>
              <a:rPr lang="en-US" sz="2800" b="0" baseline="0">
                <a:latin typeface="Times New Roman" pitchFamily="18" charset="0"/>
              </a:rPr>
              <a:t> is even, the rose has 2</a:t>
            </a:r>
            <a:r>
              <a:rPr lang="en-US" sz="2800" b="0" i="1" baseline="0">
                <a:latin typeface="Times New Roman" pitchFamily="18" charset="0"/>
              </a:rPr>
              <a:t>n</a:t>
            </a:r>
            <a:r>
              <a:rPr lang="en-US" sz="2800" b="0" baseline="0">
                <a:latin typeface="Times New Roman" pitchFamily="18" charset="0"/>
              </a:rPr>
              <a:t> petals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5971" y="4089588"/>
            <a:ext cx="1676400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Polar axis symmetry</a:t>
            </a:r>
            <a:endParaRPr 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239000" y="2133600"/>
                <a:ext cx="1524000" cy="20092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/>
                  <a:t>Symmetry with respect to the line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az-Cyrl-AZ" dirty="0" smtClean="0"/>
                  <a:t>Ө</a:t>
                </a:r>
                <a:r>
                  <a:rPr lang="en-US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i="1" smtClean="0">
                            <a:latin typeface="Cambria Math"/>
                            <a:ea typeface="Cambria Math"/>
                          </a:rPr>
                          <m:t>𝝅</m:t>
                        </m:r>
                      </m:num>
                      <m:den>
                        <m:r>
                          <a:rPr lang="en-US" sz="3200" b="1" i="1" smtClean="0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9000" y="2133600"/>
                <a:ext cx="1524000" cy="2009268"/>
              </a:xfrm>
              <a:prstGeom prst="rect">
                <a:avLst/>
              </a:prstGeom>
              <a:blipFill rotWithShape="1">
                <a:blip r:embed="rId8"/>
                <a:stretch>
                  <a:fillRect l="-4800" t="-7879" r="-76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C6659-BC23-4A28-ACE4-55578766FE26}" type="slidenum">
              <a:rPr lang="en-US"/>
              <a:pPr/>
              <a:t>46</a:t>
            </a:fld>
            <a:endParaRPr lang="en-CA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87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153400" cy="7620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ROSE CURVES</a:t>
            </a:r>
          </a:p>
        </p:txBody>
      </p:sp>
      <p:graphicFrame>
        <p:nvGraphicFramePr>
          <p:cNvPr id="3872772" name="Object 4" descr="Pink tissue paper"/>
          <p:cNvGraphicFramePr>
            <a:graphicFrameLocks noChangeAspect="1"/>
          </p:cNvGraphicFramePr>
          <p:nvPr/>
        </p:nvGraphicFramePr>
        <p:xfrm>
          <a:off x="1949450" y="1168400"/>
          <a:ext cx="5437188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72780" name="Equation" r:id="rId4" imgW="5435600" imgH="431800" progId="Equation.DSMT4">
                  <p:embed/>
                </p:oleObj>
              </mc:Choice>
              <mc:Fallback>
                <p:oleObj name="Equation" r:id="rId4" imgW="5435600" imgH="431800" progId="Equation.DSMT4">
                  <p:embed/>
                  <p:pic>
                    <p:nvPicPr>
                      <p:cNvPr id="0" name="Object 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9450" y="1168400"/>
                        <a:ext cx="5437188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72773" name="Rectangle 5" descr="Pink tissue paper"/>
          <p:cNvSpPr>
            <a:spLocks noChangeArrowheads="1"/>
          </p:cNvSpPr>
          <p:nvPr/>
        </p:nvSpPr>
        <p:spPr bwMode="auto">
          <a:xfrm>
            <a:off x="2051050" y="1660525"/>
            <a:ext cx="4992688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6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 sz="2800" b="0" baseline="0">
                <a:latin typeface="Times New Roman" pitchFamily="18" charset="0"/>
              </a:rPr>
              <a:t>If </a:t>
            </a:r>
            <a:r>
              <a:rPr lang="en-US" sz="2800" b="0" i="1" baseline="0">
                <a:latin typeface="Times New Roman" pitchFamily="18" charset="0"/>
              </a:rPr>
              <a:t>n</a:t>
            </a:r>
            <a:r>
              <a:rPr lang="en-US" sz="2800" b="0" baseline="0">
                <a:latin typeface="Times New Roman" pitchFamily="18" charset="0"/>
              </a:rPr>
              <a:t> is odd, the rose has </a:t>
            </a:r>
            <a:r>
              <a:rPr lang="en-US" sz="2800" b="0" i="1" baseline="0">
                <a:latin typeface="Times New Roman" pitchFamily="18" charset="0"/>
              </a:rPr>
              <a:t>n</a:t>
            </a:r>
            <a:r>
              <a:rPr lang="en-US" sz="2800" b="0" baseline="0">
                <a:latin typeface="Times New Roman" pitchFamily="18" charset="0"/>
              </a:rPr>
              <a:t> petals.</a:t>
            </a:r>
          </a:p>
          <a:p>
            <a:pPr algn="ctr"/>
            <a:r>
              <a:rPr lang="en-US" sz="2800" b="0" baseline="0">
                <a:latin typeface="Times New Roman" pitchFamily="18" charset="0"/>
              </a:rPr>
              <a:t>If </a:t>
            </a:r>
            <a:r>
              <a:rPr lang="en-US" sz="2800" b="0" i="1" baseline="0">
                <a:latin typeface="Times New Roman" pitchFamily="18" charset="0"/>
              </a:rPr>
              <a:t>n</a:t>
            </a:r>
            <a:r>
              <a:rPr lang="en-US" sz="2800" b="0" baseline="0">
                <a:latin typeface="Times New Roman" pitchFamily="18" charset="0"/>
              </a:rPr>
              <a:t> is even, the rose has 2</a:t>
            </a:r>
            <a:r>
              <a:rPr lang="en-US" sz="2800" b="0" i="1" baseline="0">
                <a:latin typeface="Times New Roman" pitchFamily="18" charset="0"/>
              </a:rPr>
              <a:t>n</a:t>
            </a:r>
            <a:r>
              <a:rPr lang="en-US" sz="2800" b="0" baseline="0">
                <a:latin typeface="Times New Roman" pitchFamily="18" charset="0"/>
              </a:rPr>
              <a:t> petals</a:t>
            </a:r>
          </a:p>
        </p:txBody>
      </p:sp>
      <p:pic>
        <p:nvPicPr>
          <p:cNvPr id="3872774" name="Picture 6" descr="Picture 2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9450" y="2606675"/>
            <a:ext cx="5621338" cy="356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3400" y="2743200"/>
            <a:ext cx="2362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Centrally symmetric</a:t>
            </a:r>
            <a:br>
              <a:rPr lang="en-US" sz="3200" dirty="0" smtClean="0"/>
            </a:br>
            <a:r>
              <a:rPr lang="en-US" sz="3200" dirty="0" smtClean="0"/>
              <a:t>(</a:t>
            </a:r>
            <a:r>
              <a:rPr lang="en-US" sz="3200" dirty="0" err="1" smtClean="0"/>
              <a:t>wrt</a:t>
            </a:r>
            <a:r>
              <a:rPr lang="en-US" sz="3200" dirty="0" smtClean="0"/>
              <a:t> pole)</a:t>
            </a:r>
            <a:endParaRPr lang="en-US" sz="32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6D31A5-E188-4688-A103-1E9C2A5CA0ED}" type="slidenum">
              <a:rPr lang="en-US"/>
              <a:pPr/>
              <a:t>47</a:t>
            </a:fld>
            <a:endParaRPr lang="en-CA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87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153400" cy="7620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CIRCLES</a:t>
            </a:r>
          </a:p>
        </p:txBody>
      </p:sp>
      <p:graphicFrame>
        <p:nvGraphicFramePr>
          <p:cNvPr id="3874820" name="Object 4" descr="Pink tissue paper"/>
          <p:cNvGraphicFramePr>
            <a:graphicFrameLocks noChangeAspect="1"/>
          </p:cNvGraphicFramePr>
          <p:nvPr/>
        </p:nvGraphicFramePr>
        <p:xfrm>
          <a:off x="2286000" y="1562100"/>
          <a:ext cx="16764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74831" name="Equation" r:id="rId4" imgW="1676400" imgH="342900" progId="Equation.DSMT4">
                  <p:embed/>
                </p:oleObj>
              </mc:Choice>
              <mc:Fallback>
                <p:oleObj name="Equation" r:id="rId4" imgW="1676400" imgH="342900" progId="Equation.DSMT4">
                  <p:embed/>
                  <p:pic>
                    <p:nvPicPr>
                      <p:cNvPr id="0" name="Object 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562100"/>
                        <a:ext cx="16764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74821" name="Object 5"/>
          <p:cNvGraphicFramePr>
            <a:graphicFrameLocks noChangeAspect="1"/>
          </p:cNvGraphicFramePr>
          <p:nvPr/>
        </p:nvGraphicFramePr>
        <p:xfrm>
          <a:off x="5410200" y="1562100"/>
          <a:ext cx="16002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74832" name="Equation" r:id="rId7" imgW="1600200" imgH="342900" progId="Equation.DSMT4">
                  <p:embed/>
                </p:oleObj>
              </mc:Choice>
              <mc:Fallback>
                <p:oleObj name="Equation" r:id="rId7" imgW="1600200" imgH="3429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1562100"/>
                        <a:ext cx="16002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874822" name="Picture 6" descr="Picture 2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133600"/>
            <a:ext cx="5657850" cy="3881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83ECB-F36F-47FD-9056-C13084491B39}" type="slidenum">
              <a:rPr lang="en-US"/>
              <a:pPr/>
              <a:t>48</a:t>
            </a:fld>
            <a:endParaRPr lang="en-CA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387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153400" cy="7620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LEMNISCATES</a:t>
            </a:r>
          </a:p>
        </p:txBody>
      </p:sp>
      <p:graphicFrame>
        <p:nvGraphicFramePr>
          <p:cNvPr id="3876868" name="Object 4" descr="Pink tissue paper"/>
          <p:cNvGraphicFramePr>
            <a:graphicFrameLocks noChangeAspect="1"/>
          </p:cNvGraphicFramePr>
          <p:nvPr/>
        </p:nvGraphicFramePr>
        <p:xfrm>
          <a:off x="2000250" y="1517650"/>
          <a:ext cx="22479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76879" name="Equation" r:id="rId4" imgW="2247900" imgH="431800" progId="Equation.DSMT4">
                  <p:embed/>
                </p:oleObj>
              </mc:Choice>
              <mc:Fallback>
                <p:oleObj name="Equation" r:id="rId4" imgW="2247900" imgH="431800" progId="Equation.DSMT4">
                  <p:embed/>
                  <p:pic>
                    <p:nvPicPr>
                      <p:cNvPr id="0" name="Object 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0250" y="1517650"/>
                        <a:ext cx="22479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76869" name="Object 5"/>
          <p:cNvGraphicFramePr>
            <a:graphicFrameLocks noChangeAspect="1"/>
          </p:cNvGraphicFramePr>
          <p:nvPr/>
        </p:nvGraphicFramePr>
        <p:xfrm>
          <a:off x="5372100" y="1517650"/>
          <a:ext cx="21717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76880" name="Equation" r:id="rId7" imgW="2171700" imgH="431800" progId="Equation.DSMT4">
                  <p:embed/>
                </p:oleObj>
              </mc:Choice>
              <mc:Fallback>
                <p:oleObj name="Equation" r:id="rId7" imgW="2171700" imgH="4318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72100" y="1517650"/>
                        <a:ext cx="21717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876870" name="Picture 6" descr="Picture 2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209800"/>
            <a:ext cx="5675313" cy="3927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931A3-7D3D-46F4-BB1A-81CDEE5BAB39}" type="slidenum">
              <a:rPr lang="en-US"/>
              <a:pPr/>
              <a:t>49</a:t>
            </a:fld>
            <a:endParaRPr lang="en-C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</a:t>
            </a:r>
            <a:r>
              <a:rPr lang="en-US" dirty="0"/>
              <a:t>All rights reserved</a:t>
            </a:r>
          </a:p>
        </p:txBody>
      </p:sp>
      <p:sp>
        <p:nvSpPr>
          <p:cNvPr id="387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153400" cy="7620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SPIRALS</a:t>
            </a:r>
          </a:p>
        </p:txBody>
      </p:sp>
      <p:graphicFrame>
        <p:nvGraphicFramePr>
          <p:cNvPr id="3878916" name="Object 4" descr="Pink tissue paper"/>
          <p:cNvGraphicFramePr>
            <a:graphicFrameLocks noChangeAspect="1"/>
          </p:cNvGraphicFramePr>
          <p:nvPr/>
        </p:nvGraphicFramePr>
        <p:xfrm>
          <a:off x="1479550" y="1371600"/>
          <a:ext cx="10414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78935" name="Equation" r:id="rId4" imgW="1041400" imgH="342900" progId="Equation.DSMT4">
                  <p:embed/>
                </p:oleObj>
              </mc:Choice>
              <mc:Fallback>
                <p:oleObj name="Equation" r:id="rId4" imgW="1041400" imgH="342900" progId="Equation.DSMT4">
                  <p:embed/>
                  <p:pic>
                    <p:nvPicPr>
                      <p:cNvPr id="0" name="Object 4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9550" y="1371600"/>
                        <a:ext cx="10414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878917" name="Picture 5" descr="Picture 2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8" y="2133600"/>
            <a:ext cx="8482012" cy="3881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878918" name="Object 6" descr="Pink tissue paper"/>
          <p:cNvGraphicFramePr>
            <a:graphicFrameLocks noChangeAspect="1"/>
          </p:cNvGraphicFramePr>
          <p:nvPr/>
        </p:nvGraphicFramePr>
        <p:xfrm>
          <a:off x="4108450" y="1117600"/>
          <a:ext cx="9017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78936" name="Equation" r:id="rId8" imgW="901700" imgH="939800" progId="Equation.DSMT4">
                  <p:embed/>
                </p:oleObj>
              </mc:Choice>
              <mc:Fallback>
                <p:oleObj name="Equation" r:id="rId8" imgW="901700" imgH="93980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08450" y="1117600"/>
                        <a:ext cx="9017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78919" name="Object 7" descr="Pink tissue paper"/>
          <p:cNvGraphicFramePr>
            <a:graphicFrameLocks noChangeAspect="1"/>
          </p:cNvGraphicFramePr>
          <p:nvPr/>
        </p:nvGraphicFramePr>
        <p:xfrm>
          <a:off x="6572250" y="1422400"/>
          <a:ext cx="10922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78937" name="Equation" r:id="rId10" imgW="1092200" imgH="419100" progId="Equation.DSMT4">
                  <p:embed/>
                </p:oleObj>
              </mc:Choice>
              <mc:Fallback>
                <p:oleObj name="Equation" r:id="rId10" imgW="1092200" imgH="419100" progId="Equation.DSMT4">
                  <p:embed/>
                  <p:pic>
                    <p:nvPicPr>
                      <p:cNvPr id="0" name="Object 7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2250" y="1422400"/>
                        <a:ext cx="10922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638800" y="5638800"/>
            <a:ext cx="350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It seems</a:t>
            </a:r>
            <a:r>
              <a:rPr lang="en-US" baseline="0" dirty="0" smtClean="0"/>
              <a:t> shameful not to at least look at them.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5638800"/>
            <a:ext cx="312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Try these with a graphing utility (it’s not difficult).</a:t>
            </a:r>
            <a:endParaRPr lang="en-US" sz="36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30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30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28832</TotalTime>
  <Words>2014</Words>
  <Application>Microsoft Office PowerPoint</Application>
  <PresentationFormat>Letter Paper (8.5x11 in)</PresentationFormat>
  <Paragraphs>377</Paragraphs>
  <Slides>49</Slides>
  <Notes>42</Notes>
  <HiddenSlides>7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1" baseType="lpstr">
      <vt:lpstr>Blends</vt:lpstr>
      <vt:lpstr>Equation</vt:lpstr>
      <vt:lpstr>PowerPoint Presentation</vt:lpstr>
      <vt:lpstr>Polar Coordinates</vt:lpstr>
      <vt:lpstr>POLAR COORDINATES</vt:lpstr>
      <vt:lpstr>POLAR COORDINATES</vt:lpstr>
      <vt:lpstr>POLAR COORDINATES</vt:lpstr>
      <vt:lpstr>PowerPoint Presentation</vt:lpstr>
      <vt:lpstr>PowerPoint Presentation</vt:lpstr>
      <vt:lpstr>PowerPoint Presentation</vt:lpstr>
      <vt:lpstr>PowerPoint Presentation</vt:lpstr>
      <vt:lpstr>POLAR AND RECTANGULAR COORDINATES</vt:lpstr>
      <vt:lpstr>RELATIONSHIP BETWEEN POLAR AND RECTANGULAR COORDINATES</vt:lpstr>
      <vt:lpstr>CONVERTING FROM POLAR TO RECTANGULAR COORDINATES</vt:lpstr>
      <vt:lpstr>PowerPoint Presentation</vt:lpstr>
      <vt:lpstr>PowerPoint Presentation</vt:lpstr>
      <vt:lpstr>PowerPoint Presentation</vt:lpstr>
      <vt:lpstr>CONVERTING FROM  RECTANGULAR TO POLAR COORDINATES</vt:lpstr>
      <vt:lpstr>PowerPoint Presentation</vt:lpstr>
      <vt:lpstr>PowerPoint Presentation</vt:lpstr>
      <vt:lpstr>PowerPoint Presentation</vt:lpstr>
      <vt:lpstr>EQUATIONS IN  RECTANGULAR AND POLAR FORMS</vt:lpstr>
      <vt:lpstr>CONVERTING AN EQUATION FROM  RECTANGULAR TO POLAR FORM</vt:lpstr>
      <vt:lpstr>PowerPoint Presentation</vt:lpstr>
      <vt:lpstr>PowerPoint Presentation</vt:lpstr>
      <vt:lpstr>CONVERTING AN EQUATION FROM  POLAR TO RECTANGULAR FORM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GRAPH OF A POLAR EQUATION</vt:lpstr>
      <vt:lpstr>PowerPoint Presentation</vt:lpstr>
      <vt:lpstr>SYMMETRY IN POLAR EQUATIONS</vt:lpstr>
      <vt:lpstr>SYMMETRY IN POLAR EQUATIONS</vt:lpstr>
      <vt:lpstr>SYMMETRY IN POLAR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LIMAÇONS</vt:lpstr>
      <vt:lpstr>LIMAÇONS</vt:lpstr>
      <vt:lpstr>ROSE CURVES</vt:lpstr>
      <vt:lpstr>ROSE CURVES</vt:lpstr>
      <vt:lpstr>CIRCLES</vt:lpstr>
      <vt:lpstr>LEMNISCATES</vt:lpstr>
      <vt:lpstr>SPIRALS</vt:lpstr>
    </vt:vector>
  </TitlesOfParts>
  <Company>© 2010 Pearson Education, Inc.  All rights reserved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6.6</dc:title>
  <dc:subject>Polar Coordinates</dc:subject>
  <dc:creator>Accumedia jbooze@accumediaps.com</dc:creator>
  <cp:lastModifiedBy>milligan</cp:lastModifiedBy>
  <cp:revision>1667</cp:revision>
  <cp:lastPrinted>2001-11-04T00:51:13Z</cp:lastPrinted>
  <dcterms:created xsi:type="dcterms:W3CDTF">2005-02-25T19:46:41Z</dcterms:created>
  <dcterms:modified xsi:type="dcterms:W3CDTF">2010-12-30T20:34:54Z</dcterms:modified>
</cp:coreProperties>
</file>