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handoutMasterIdLst>
    <p:handoutMasterId r:id="rId44"/>
  </p:handoutMasterIdLst>
  <p:sldIdLst>
    <p:sldId id="813" r:id="rId2"/>
    <p:sldId id="840" r:id="rId3"/>
    <p:sldId id="841" r:id="rId4"/>
    <p:sldId id="842" r:id="rId5"/>
    <p:sldId id="843" r:id="rId6"/>
    <p:sldId id="879" r:id="rId7"/>
    <p:sldId id="844" r:id="rId8"/>
    <p:sldId id="869" r:id="rId9"/>
    <p:sldId id="845" r:id="rId10"/>
    <p:sldId id="846" r:id="rId11"/>
    <p:sldId id="880" r:id="rId12"/>
    <p:sldId id="847" r:id="rId13"/>
    <p:sldId id="848" r:id="rId14"/>
    <p:sldId id="849" r:id="rId15"/>
    <p:sldId id="870" r:id="rId16"/>
    <p:sldId id="871" r:id="rId17"/>
    <p:sldId id="872" r:id="rId18"/>
    <p:sldId id="873" r:id="rId19"/>
    <p:sldId id="881" r:id="rId20"/>
    <p:sldId id="852" r:id="rId21"/>
    <p:sldId id="853" r:id="rId22"/>
    <p:sldId id="882" r:id="rId23"/>
    <p:sldId id="854" r:id="rId24"/>
    <p:sldId id="855" r:id="rId25"/>
    <p:sldId id="856" r:id="rId26"/>
    <p:sldId id="883" r:id="rId27"/>
    <p:sldId id="874" r:id="rId28"/>
    <p:sldId id="875" r:id="rId29"/>
    <p:sldId id="876" r:id="rId30"/>
    <p:sldId id="877" r:id="rId31"/>
    <p:sldId id="878" r:id="rId32"/>
    <p:sldId id="884" r:id="rId33"/>
    <p:sldId id="862" r:id="rId34"/>
    <p:sldId id="863" r:id="rId35"/>
    <p:sldId id="864" r:id="rId36"/>
    <p:sldId id="865" r:id="rId37"/>
    <p:sldId id="885" r:id="rId38"/>
    <p:sldId id="866" r:id="rId39"/>
    <p:sldId id="867" r:id="rId40"/>
    <p:sldId id="868" r:id="rId41"/>
    <p:sldId id="886" r:id="rId42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BFA2A8D0-6A4C-4287-AE0E-822D038BB684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5284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181B71FB-4587-419A-BEC5-389DEC743533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5914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139DE7-E43E-436D-897D-90B28ECEC8B5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F3C4C5-2659-488B-82FF-45D0E7DC3189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7F8C2-3776-4BA7-B160-A1B0481F5A1E}" type="slidenum">
              <a:rPr lang="en-CA"/>
              <a:pPr/>
              <a:t>3</a:t>
            </a:fld>
            <a:endParaRPr lang="en-CA"/>
          </a:p>
        </p:txBody>
      </p:sp>
      <p:sp>
        <p:nvSpPr>
          <p:cNvPr id="39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F98518-D1E5-4FCC-B962-61F825E67CE0}" type="slidenum">
              <a:rPr lang="en-CA"/>
              <a:pPr/>
              <a:t>4</a:t>
            </a:fld>
            <a:endParaRPr lang="en-CA"/>
          </a:p>
        </p:txBody>
      </p:sp>
      <p:sp>
        <p:nvSpPr>
          <p:cNvPr id="39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360B75-0BF0-4458-A8A5-D9CB6A6FE9F5}" type="slidenum">
              <a:rPr lang="en-CA"/>
              <a:pPr/>
              <a:t>5</a:t>
            </a:fld>
            <a:endParaRPr lang="en-CA"/>
          </a:p>
        </p:txBody>
      </p:sp>
      <p:sp>
        <p:nvSpPr>
          <p:cNvPr id="39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E1D09-F414-4539-89E1-9CCE1D1B89F5}" type="slidenum">
              <a:rPr lang="en-CA"/>
              <a:pPr/>
              <a:t>7</a:t>
            </a:fld>
            <a:endParaRPr lang="en-CA"/>
          </a:p>
        </p:txBody>
      </p:sp>
      <p:sp>
        <p:nvSpPr>
          <p:cNvPr id="39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94C93-405C-46EA-97CE-1F5B7214BC00}" type="slidenum">
              <a:rPr lang="en-CA"/>
              <a:pPr/>
              <a:t>8</a:t>
            </a:fld>
            <a:endParaRPr lang="en-CA"/>
          </a:p>
        </p:txBody>
      </p:sp>
      <p:sp>
        <p:nvSpPr>
          <p:cNvPr id="40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8539EB-B2AD-41BE-B02B-CC5740867063}" type="slidenum">
              <a:rPr lang="en-CA"/>
              <a:pPr/>
              <a:t>9</a:t>
            </a:fld>
            <a:endParaRPr lang="en-CA"/>
          </a:p>
        </p:txBody>
      </p:sp>
      <p:sp>
        <p:nvSpPr>
          <p:cNvPr id="39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79AD8-CC54-4547-9EB0-6C996BA7A646}" type="slidenum">
              <a:rPr lang="en-CA"/>
              <a:pPr/>
              <a:t>10</a:t>
            </a:fld>
            <a:endParaRPr lang="en-CA"/>
          </a:p>
        </p:txBody>
      </p:sp>
      <p:sp>
        <p:nvSpPr>
          <p:cNvPr id="39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E4382-31FE-44BA-96C8-52C708972A22}" type="slidenum">
              <a:rPr lang="en-CA"/>
              <a:pPr/>
              <a:t>12</a:t>
            </a:fld>
            <a:endParaRPr lang="en-CA"/>
          </a:p>
        </p:txBody>
      </p:sp>
      <p:sp>
        <p:nvSpPr>
          <p:cNvPr id="39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8F8AD-BF2C-4E7C-96F3-E3E67C71251A}" type="slidenum">
              <a:rPr lang="en-CA"/>
              <a:pPr/>
              <a:t>13</a:t>
            </a:fld>
            <a:endParaRPr lang="en-CA"/>
          </a:p>
        </p:txBody>
      </p:sp>
      <p:sp>
        <p:nvSpPr>
          <p:cNvPr id="39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C863E3-B41F-4E4C-829C-36BDE910F48D}" type="slidenum">
              <a:rPr lang="en-CA"/>
              <a:pPr/>
              <a:t>14</a:t>
            </a:fld>
            <a:endParaRPr lang="en-CA"/>
          </a:p>
        </p:txBody>
      </p:sp>
      <p:sp>
        <p:nvSpPr>
          <p:cNvPr id="397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7F551D-B261-4EF4-B8C5-09A959B0EA4B}" type="slidenum">
              <a:rPr lang="en-CA"/>
              <a:pPr/>
              <a:t>15</a:t>
            </a:fld>
            <a:endParaRPr lang="en-CA"/>
          </a:p>
        </p:txBody>
      </p:sp>
      <p:sp>
        <p:nvSpPr>
          <p:cNvPr id="40130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3C53CF9-E64B-48F7-A113-2970D6FB8FA2}" type="slidenum">
              <a:rPr lang="en-CA" sz="1200" b="0" baseline="0">
                <a:latin typeface="Tahoma" pitchFamily="34" charset="0"/>
              </a:rPr>
              <a:pPr algn="r"/>
              <a:t>15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1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3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E419E-D1B6-46D2-8AE4-9DB4EB4BA6C5}" type="slidenum">
              <a:rPr lang="en-CA"/>
              <a:pPr/>
              <a:t>16</a:t>
            </a:fld>
            <a:endParaRPr lang="en-CA"/>
          </a:p>
        </p:txBody>
      </p:sp>
      <p:sp>
        <p:nvSpPr>
          <p:cNvPr id="40151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99BC751-A828-4F73-8BC3-5E88F27C9D7C}" type="slidenum">
              <a:rPr lang="en-CA" sz="1200" b="0" baseline="0">
                <a:latin typeface="Tahoma" pitchFamily="34" charset="0"/>
              </a:rPr>
              <a:pPr algn="r"/>
              <a:t>16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1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5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7BCF9C-6D3E-4C47-9C08-DB48F5B3C5CC}" type="slidenum">
              <a:rPr lang="en-CA"/>
              <a:pPr/>
              <a:t>17</a:t>
            </a:fld>
            <a:endParaRPr lang="en-CA"/>
          </a:p>
        </p:txBody>
      </p:sp>
      <p:sp>
        <p:nvSpPr>
          <p:cNvPr id="4017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978AC02-C16F-49FF-AE88-767D4B1053A6}" type="slidenum">
              <a:rPr lang="en-CA" sz="1200" b="0" baseline="0">
                <a:latin typeface="Tahoma" pitchFamily="34" charset="0"/>
              </a:rPr>
              <a:pPr algn="r"/>
              <a:t>17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1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7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57BA0F-2330-46C8-A0DE-D8DF9491E87E}" type="slidenum">
              <a:rPr lang="en-CA"/>
              <a:pPr/>
              <a:t>18</a:t>
            </a:fld>
            <a:endParaRPr lang="en-CA"/>
          </a:p>
        </p:txBody>
      </p:sp>
      <p:sp>
        <p:nvSpPr>
          <p:cNvPr id="40192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967C7F7-FEF2-4155-A9F0-1DACF44C08FE}" type="slidenum">
              <a:rPr lang="en-CA" sz="1200" b="0" baseline="0">
                <a:latin typeface="Tahoma" pitchFamily="34" charset="0"/>
              </a:rPr>
              <a:pPr algn="r"/>
              <a:t>18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1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9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F85934-1C7C-4096-AC47-F0D964414867}" type="slidenum">
              <a:rPr lang="en-CA"/>
              <a:pPr/>
              <a:t>20</a:t>
            </a:fld>
            <a:endParaRPr lang="en-CA"/>
          </a:p>
        </p:txBody>
      </p:sp>
      <p:sp>
        <p:nvSpPr>
          <p:cNvPr id="39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A68D9-47F5-435E-AB89-DDA4897470B5}" type="slidenum">
              <a:rPr lang="en-CA"/>
              <a:pPr/>
              <a:t>21</a:t>
            </a:fld>
            <a:endParaRPr lang="en-CA"/>
          </a:p>
        </p:txBody>
      </p:sp>
      <p:sp>
        <p:nvSpPr>
          <p:cNvPr id="39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7DC23-8E0F-446A-9653-BABB886A760D}" type="slidenum">
              <a:rPr lang="en-CA"/>
              <a:pPr/>
              <a:t>23</a:t>
            </a:fld>
            <a:endParaRPr lang="en-CA"/>
          </a:p>
        </p:txBody>
      </p:sp>
      <p:sp>
        <p:nvSpPr>
          <p:cNvPr id="39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80D92-921F-4EEE-B919-58C84B34953D}" type="slidenum">
              <a:rPr lang="en-CA"/>
              <a:pPr/>
              <a:t>24</a:t>
            </a:fld>
            <a:endParaRPr lang="en-CA"/>
          </a:p>
        </p:txBody>
      </p:sp>
      <p:sp>
        <p:nvSpPr>
          <p:cNvPr id="39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C915F-25B6-4B7C-AAE3-A155699D2FB4}" type="slidenum">
              <a:rPr lang="en-CA"/>
              <a:pPr/>
              <a:t>25</a:t>
            </a:fld>
            <a:endParaRPr lang="en-CA"/>
          </a:p>
        </p:txBody>
      </p:sp>
      <p:sp>
        <p:nvSpPr>
          <p:cNvPr id="39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6A57BB-6C0E-427A-AE48-F2FC360E0064}" type="slidenum">
              <a:rPr lang="en-CA"/>
              <a:pPr/>
              <a:t>27</a:t>
            </a:fld>
            <a:endParaRPr lang="en-CA"/>
          </a:p>
        </p:txBody>
      </p:sp>
      <p:sp>
        <p:nvSpPr>
          <p:cNvPr id="40212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7B193D6-2AC2-4314-8180-3A9DE2B2B366}" type="slidenum">
              <a:rPr lang="en-CA" sz="1200" b="0" baseline="0">
                <a:latin typeface="Tahoma" pitchFamily="34" charset="0"/>
              </a:rPr>
              <a:pPr algn="r"/>
              <a:t>27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2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1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C8CA2-2EE6-49D1-8FE0-C0D81FEC8697}" type="slidenum">
              <a:rPr lang="en-CA"/>
              <a:pPr/>
              <a:t>28</a:t>
            </a:fld>
            <a:endParaRPr lang="en-CA"/>
          </a:p>
        </p:txBody>
      </p:sp>
      <p:sp>
        <p:nvSpPr>
          <p:cNvPr id="4023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6837B7B-DC7C-4FCE-9DB5-3357814B0671}" type="slidenum">
              <a:rPr lang="en-CA" sz="1200" b="0" baseline="0">
                <a:latin typeface="Tahoma" pitchFamily="34" charset="0"/>
              </a:rPr>
              <a:pPr algn="r"/>
              <a:t>28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2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3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0FCBA1-E997-47FD-AE3B-001275D74A5F}" type="slidenum">
              <a:rPr lang="en-CA"/>
              <a:pPr/>
              <a:t>29</a:t>
            </a:fld>
            <a:endParaRPr lang="en-CA"/>
          </a:p>
        </p:txBody>
      </p:sp>
      <p:sp>
        <p:nvSpPr>
          <p:cNvPr id="40253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6778CB3-9A34-4144-A204-36576B1F19DE}" type="slidenum">
              <a:rPr lang="en-CA" sz="1200" b="0" baseline="0">
                <a:latin typeface="Tahoma" pitchFamily="34" charset="0"/>
              </a:rPr>
              <a:pPr algn="r"/>
              <a:t>29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2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5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36217-990D-4150-A7D1-59B6D256BAB7}" type="slidenum">
              <a:rPr lang="en-CA"/>
              <a:pPr/>
              <a:t>30</a:t>
            </a:fld>
            <a:endParaRPr lang="en-CA"/>
          </a:p>
        </p:txBody>
      </p:sp>
      <p:sp>
        <p:nvSpPr>
          <p:cNvPr id="40273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20FA3A6-EF71-4840-AF6B-A6D0B7C9901B}" type="slidenum">
              <a:rPr lang="en-CA" sz="1200" b="0" baseline="0">
                <a:latin typeface="Tahoma" pitchFamily="34" charset="0"/>
              </a:rPr>
              <a:pPr algn="r"/>
              <a:t>30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2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7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A007D8-1222-4BBB-AE1F-54706251CBC5}" type="slidenum">
              <a:rPr lang="en-CA"/>
              <a:pPr/>
              <a:t>31</a:t>
            </a:fld>
            <a:endParaRPr lang="en-CA"/>
          </a:p>
        </p:txBody>
      </p:sp>
      <p:sp>
        <p:nvSpPr>
          <p:cNvPr id="40294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BDC2862-21B6-49B9-A597-B26089FF1F25}" type="slidenum">
              <a:rPr lang="en-CA" sz="1200" b="0" baseline="0">
                <a:latin typeface="Tahoma" pitchFamily="34" charset="0"/>
              </a:rPr>
              <a:pPr algn="r"/>
              <a:t>31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02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9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CEFF58-4A2F-4C82-97E1-DC09F76E8097}" type="slidenum">
              <a:rPr lang="en-CA"/>
              <a:pPr/>
              <a:t>33</a:t>
            </a:fld>
            <a:endParaRPr lang="en-CA"/>
          </a:p>
        </p:txBody>
      </p:sp>
      <p:sp>
        <p:nvSpPr>
          <p:cNvPr id="39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223DE9-3CB1-4834-A58E-4592CC795FE4}" type="slidenum">
              <a:rPr lang="en-CA"/>
              <a:pPr/>
              <a:t>34</a:t>
            </a:fld>
            <a:endParaRPr lang="en-CA"/>
          </a:p>
        </p:txBody>
      </p:sp>
      <p:sp>
        <p:nvSpPr>
          <p:cNvPr id="39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7EB82E-69DC-4201-9F65-367147BAB51B}" type="slidenum">
              <a:rPr lang="en-CA"/>
              <a:pPr/>
              <a:t>35</a:t>
            </a:fld>
            <a:endParaRPr lang="en-CA"/>
          </a:p>
        </p:txBody>
      </p:sp>
      <p:sp>
        <p:nvSpPr>
          <p:cNvPr id="40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58AFAC-E773-48DC-9EB5-78437EF210C2}" type="slidenum">
              <a:rPr lang="en-CA"/>
              <a:pPr/>
              <a:t>36</a:t>
            </a:fld>
            <a:endParaRPr lang="en-CA"/>
          </a:p>
        </p:txBody>
      </p:sp>
      <p:sp>
        <p:nvSpPr>
          <p:cNvPr id="40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23658F-B4A4-46B4-9EC4-9AFD863FED84}" type="slidenum">
              <a:rPr lang="en-CA"/>
              <a:pPr/>
              <a:t>38</a:t>
            </a:fld>
            <a:endParaRPr lang="en-CA"/>
          </a:p>
        </p:txBody>
      </p:sp>
      <p:sp>
        <p:nvSpPr>
          <p:cNvPr id="40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5C7AE-1F15-48FF-B98D-7674521BD80D}" type="slidenum">
              <a:rPr lang="en-CA"/>
              <a:pPr/>
              <a:t>39</a:t>
            </a:fld>
            <a:endParaRPr lang="en-CA"/>
          </a:p>
        </p:txBody>
      </p:sp>
      <p:sp>
        <p:nvSpPr>
          <p:cNvPr id="40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EBE2B-F03C-4A78-9D57-93250E008611}" type="slidenum">
              <a:rPr lang="en-CA"/>
              <a:pPr/>
              <a:t>40</a:t>
            </a:fld>
            <a:endParaRPr lang="en-CA"/>
          </a:p>
        </p:txBody>
      </p:sp>
      <p:sp>
        <p:nvSpPr>
          <p:cNvPr id="40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6D8D01-9C41-4F7A-A2F7-F3BDEF71B609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189ABED-2C8D-4B38-BB38-744B7B1B529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7471947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67CBDA-66C2-4C7A-BD53-C5C9DD5CA96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11237332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6E5C4C-233A-4534-8282-FD7F9B43E12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07474257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9FD2CC-7483-431A-B78D-BD45B9AC13F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1881384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039D7C-BB04-456C-B195-68C85B19973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0879392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E78C2C-299B-479A-99A3-1BAE449CEC8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5864722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83CF23-225D-4976-8276-0029AB57E22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6687950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AB53D3-9B07-461F-947C-CDB94D35EED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3860729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63453A-A3C6-4B66-8B1B-EB015ECF75B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2673071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66836-E233-4F7C-9A50-7D8CFB5DA56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1766476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329BA4-D1E1-41DB-B70B-827D50F1C43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58401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0427659F-AB24-4FED-AA97-EFDC5B8CCD7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5" Type="http://schemas.openxmlformats.org/officeDocument/2006/relationships/image" Target="../media/image23.wmf"/><Relationship Id="rId10" Type="http://schemas.openxmlformats.org/officeDocument/2006/relationships/image" Target="../media/image25.wmf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.jpe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jpe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4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8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49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2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jpeg"/><Relationship Id="rId5" Type="http://schemas.openxmlformats.org/officeDocument/2006/relationships/image" Target="../media/image57.wmf"/><Relationship Id="rId4" Type="http://schemas.openxmlformats.org/officeDocument/2006/relationships/oleObject" Target="../embeddings/oleObject2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jpe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30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4F9607-853C-4E54-AADB-BF21914FEF08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7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Systems of Equations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and Inequalities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1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525A3C1F-FC18-469A-B290-71617232C158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6668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000">
                <a:solidFill>
                  <a:schemeClr val="tx1"/>
                </a:solidFill>
                <a:latin typeface="Arial Narrow" pitchFamily="34" charset="0"/>
              </a:rPr>
              <a:t>Systems of Linear Equations in Two Variables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sz="3600">
                <a:latin typeface="Arial Narrow" pitchFamily="34" charset="0"/>
              </a:rPr>
              <a:t>Verify a solution to a system of equations.</a:t>
            </a:r>
          </a:p>
          <a:p>
            <a:pPr marL="0" indent="0">
              <a:lnSpc>
                <a:spcPct val="80000"/>
              </a:lnSpc>
            </a:pPr>
            <a:r>
              <a:rPr lang="en-US" sz="3600">
                <a:latin typeface="Arial Narrow" pitchFamily="34" charset="0"/>
              </a:rPr>
              <a:t>Solve a system of equations by the graphical method.</a:t>
            </a:r>
          </a:p>
          <a:p>
            <a:pPr marL="0" indent="0">
              <a:lnSpc>
                <a:spcPct val="80000"/>
              </a:lnSpc>
            </a:pPr>
            <a:r>
              <a:rPr lang="en-US" sz="3600">
                <a:latin typeface="Arial Narrow" pitchFamily="34" charset="0"/>
              </a:rPr>
              <a:t>Solve a system of equations by the substitution method.</a:t>
            </a:r>
          </a:p>
          <a:p>
            <a:pPr marL="0" indent="0">
              <a:lnSpc>
                <a:spcPct val="80000"/>
              </a:lnSpc>
            </a:pPr>
            <a:r>
              <a:rPr lang="en-US" sz="3600">
                <a:latin typeface="Arial Narrow" pitchFamily="34" charset="0"/>
              </a:rPr>
              <a:t>Solve a system of equations by the elimination method.</a:t>
            </a:r>
          </a:p>
          <a:p>
            <a:pPr marL="0" indent="0">
              <a:lnSpc>
                <a:spcPct val="80000"/>
              </a:lnSpc>
            </a:pPr>
            <a:r>
              <a:rPr lang="en-US" sz="3600">
                <a:latin typeface="Arial Narrow" pitchFamily="34" charset="0"/>
              </a:rPr>
              <a:t>Solve applied problems by solving systems of equations.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7.1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050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38125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11" name="Rectangle 15"/>
          <p:cNvSpPr>
            <a:spLocks noChangeAspect="1" noChangeArrowheads="1"/>
          </p:cNvSpPr>
          <p:nvPr/>
        </p:nvSpPr>
        <p:spPr bwMode="auto">
          <a:xfrm>
            <a:off x="642938" y="422116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10517" name="Rectangle 21"/>
          <p:cNvSpPr>
            <a:spLocks noChangeAspect="1" noChangeArrowheads="1"/>
          </p:cNvSpPr>
          <p:nvPr/>
        </p:nvSpPr>
        <p:spPr bwMode="auto">
          <a:xfrm>
            <a:off x="639763" y="32924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19" name="Rectangle 23"/>
          <p:cNvSpPr>
            <a:spLocks noChangeAspect="1" noChangeArrowheads="1"/>
          </p:cNvSpPr>
          <p:nvPr/>
        </p:nvSpPr>
        <p:spPr bwMode="auto">
          <a:xfrm>
            <a:off x="642938" y="51689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DCB54-E9F9-447C-8D2D-617D4E60A54B}" type="slidenum">
              <a:rPr lang="en-US"/>
              <a:pPr/>
              <a:t>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5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1981200" cy="533400"/>
          </a:xfrm>
        </p:spPr>
        <p:txBody>
          <a:bodyPr anchor="ctr"/>
          <a:lstStyle/>
          <a:p>
            <a:r>
              <a:rPr lang="en-US">
                <a:latin typeface="Arial Narrow" pitchFamily="34" charset="0"/>
              </a:rPr>
              <a:t>Definitions</a:t>
            </a:r>
          </a:p>
        </p:txBody>
      </p:sp>
      <p:graphicFrame>
        <p:nvGraphicFramePr>
          <p:cNvPr id="3952644" name="Object 4" descr="Pink tissue paper"/>
          <p:cNvGraphicFramePr>
            <a:graphicFrameLocks noChangeAspect="1"/>
          </p:cNvGraphicFramePr>
          <p:nvPr/>
        </p:nvGraphicFramePr>
        <p:xfrm>
          <a:off x="3670300" y="5181600"/>
          <a:ext cx="1879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651" name="Equation" r:id="rId4" imgW="1879600" imgH="1143000" progId="Equation.DSMT4">
                  <p:embed/>
                </p:oleObj>
              </mc:Choice>
              <mc:Fallback>
                <p:oleObj name="Equation" r:id="rId4" imgW="1879600" imgH="1143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5181600"/>
                        <a:ext cx="1879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52645" name="Text Box 5" descr="Pink tissue paper"/>
          <p:cNvSpPr txBox="1">
            <a:spLocks noChangeArrowheads="1"/>
          </p:cNvSpPr>
          <p:nvPr/>
        </p:nvSpPr>
        <p:spPr bwMode="auto">
          <a:xfrm>
            <a:off x="685800" y="990600"/>
            <a:ext cx="80772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="0" baseline="0">
                <a:latin typeface="Times New Roman" pitchFamily="18" charset="0"/>
              </a:rPr>
              <a:t>A set of equations with common variables is called a </a:t>
            </a:r>
            <a:r>
              <a:rPr lang="en-US" sz="3000" baseline="0">
                <a:latin typeface="Times New Roman" pitchFamily="18" charset="0"/>
              </a:rPr>
              <a:t>system of equations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  <a:p>
            <a:endParaRPr lang="en-US" sz="3000" b="0" baseline="0">
              <a:latin typeface="Times New Roman" pitchFamily="18" charset="0"/>
            </a:endParaRPr>
          </a:p>
          <a:p>
            <a:r>
              <a:rPr lang="en-US" sz="3000" b="0" baseline="0">
                <a:latin typeface="Times New Roman" pitchFamily="18" charset="0"/>
              </a:rPr>
              <a:t>If each equation is linear, then it is a </a:t>
            </a:r>
            <a:r>
              <a:rPr lang="en-US" sz="3000" baseline="0">
                <a:latin typeface="Times New Roman" pitchFamily="18" charset="0"/>
              </a:rPr>
              <a:t>system of linear equations</a:t>
            </a:r>
            <a:r>
              <a:rPr lang="en-US" sz="3000" b="0" baseline="0">
                <a:latin typeface="Times New Roman" pitchFamily="18" charset="0"/>
              </a:rPr>
              <a:t> or a </a:t>
            </a:r>
            <a:r>
              <a:rPr lang="en-US" sz="3000" baseline="0">
                <a:latin typeface="Times New Roman" pitchFamily="18" charset="0"/>
              </a:rPr>
              <a:t>linear system of equations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  <a:p>
            <a:r>
              <a:rPr lang="en-US" sz="3000" b="0" baseline="0">
                <a:latin typeface="Times New Roman" pitchFamily="18" charset="0"/>
              </a:rPr>
              <a:t>If at least one equation is nonlinear, then it is called a </a:t>
            </a:r>
            <a:r>
              <a:rPr lang="en-US" sz="3000" baseline="0">
                <a:latin typeface="Times New Roman" pitchFamily="18" charset="0"/>
              </a:rPr>
              <a:t>nonlinear system of equations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  <a:p>
            <a:endParaRPr lang="en-US" sz="3000" b="0" baseline="0">
              <a:latin typeface="Times New Roman" pitchFamily="18" charset="0"/>
            </a:endParaRPr>
          </a:p>
          <a:p>
            <a:r>
              <a:rPr lang="en-US" sz="3000" b="0" baseline="0">
                <a:latin typeface="Times New Roman" pitchFamily="18" charset="0"/>
              </a:rPr>
              <a:t>Here’s a system of two linear equations in two variables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796B3-F27C-4A64-B7DB-0C115BDFD493}" type="slidenum">
              <a:rPr lang="en-US"/>
              <a:pPr/>
              <a:t>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5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1981200" cy="533400"/>
          </a:xfrm>
        </p:spPr>
        <p:txBody>
          <a:bodyPr anchor="ctr"/>
          <a:lstStyle/>
          <a:p>
            <a:r>
              <a:rPr lang="en-US">
                <a:latin typeface="Arial Narrow" pitchFamily="34" charset="0"/>
              </a:rPr>
              <a:t>Definitions</a:t>
            </a:r>
          </a:p>
        </p:txBody>
      </p:sp>
      <p:sp>
        <p:nvSpPr>
          <p:cNvPr id="3954692" name="Text Box 4" descr="Pink tissue paper"/>
          <p:cNvSpPr txBox="1">
            <a:spLocks noChangeArrowheads="1"/>
          </p:cNvSpPr>
          <p:nvPr/>
        </p:nvSpPr>
        <p:spPr bwMode="auto">
          <a:xfrm>
            <a:off x="685800" y="11430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="0" baseline="0">
                <a:latin typeface="Times New Roman" pitchFamily="18" charset="0"/>
              </a:rPr>
              <a:t>A system of equations is sometimes referred to as a set of </a:t>
            </a:r>
            <a:r>
              <a:rPr lang="en-US" sz="3000" b="0" i="1" baseline="0">
                <a:latin typeface="Times New Roman" pitchFamily="18" charset="0"/>
              </a:rPr>
              <a:t>simultaneous equations</a:t>
            </a:r>
            <a:r>
              <a:rPr lang="en-US" sz="3000" b="0" baseline="0">
                <a:latin typeface="Times New Roman" pitchFamily="18" charset="0"/>
              </a:rPr>
              <a:t>.</a:t>
            </a:r>
            <a:endParaRPr lang="en-US" sz="3000" baseline="0">
              <a:latin typeface="Times New Roman" pitchFamily="18" charset="0"/>
            </a:endParaRPr>
          </a:p>
        </p:txBody>
      </p:sp>
      <p:sp>
        <p:nvSpPr>
          <p:cNvPr id="3954693" name="Text Box 5" descr="Pink tissue paper"/>
          <p:cNvSpPr txBox="1">
            <a:spLocks noChangeArrowheads="1"/>
          </p:cNvSpPr>
          <p:nvPr/>
        </p:nvSpPr>
        <p:spPr bwMode="auto">
          <a:xfrm>
            <a:off x="685800" y="2362200"/>
            <a:ext cx="8077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aseline="0">
                <a:latin typeface="Times New Roman" pitchFamily="18" charset="0"/>
              </a:rPr>
              <a:t>A solution of a system of equations in two variables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 and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 is an ordered pair of numbers (</a:t>
            </a:r>
            <a:r>
              <a:rPr lang="en-US" sz="3000" b="0" i="1" baseline="0">
                <a:latin typeface="Times New Roman" pitchFamily="18" charset="0"/>
              </a:rPr>
              <a:t>a</a:t>
            </a:r>
            <a:r>
              <a:rPr lang="en-US" sz="3000" b="0" baseline="0">
                <a:latin typeface="Times New Roman" pitchFamily="18" charset="0"/>
              </a:rPr>
              <a:t>,</a:t>
            </a:r>
            <a:r>
              <a:rPr lang="en-US" sz="30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000" b="0" i="1" baseline="0">
                <a:latin typeface="Times New Roman" pitchFamily="18" charset="0"/>
              </a:rPr>
              <a:t>b</a:t>
            </a:r>
            <a:r>
              <a:rPr lang="en-US" sz="3000" b="0" baseline="0">
                <a:latin typeface="Times New Roman" pitchFamily="18" charset="0"/>
              </a:rPr>
              <a:t>) such that when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 is replaced by </a:t>
            </a:r>
            <a:r>
              <a:rPr lang="en-US" sz="3000" b="0" i="1" baseline="0">
                <a:latin typeface="Times New Roman" pitchFamily="18" charset="0"/>
              </a:rPr>
              <a:t>a</a:t>
            </a:r>
            <a:r>
              <a:rPr lang="en-US" sz="3000" b="0" baseline="0">
                <a:latin typeface="Times New Roman" pitchFamily="18" charset="0"/>
              </a:rPr>
              <a:t> and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 is replaced by </a:t>
            </a:r>
            <a:r>
              <a:rPr lang="en-US" sz="3000" b="0" i="1" baseline="0">
                <a:latin typeface="Times New Roman" pitchFamily="18" charset="0"/>
              </a:rPr>
              <a:t>b</a:t>
            </a:r>
            <a:r>
              <a:rPr lang="en-US" sz="3000" b="0" baseline="0">
                <a:latin typeface="Times New Roman" pitchFamily="18" charset="0"/>
              </a:rPr>
              <a:t>, all resulting equations in the system are true.</a:t>
            </a:r>
          </a:p>
          <a:p>
            <a:endParaRPr lang="en-US" sz="3000" b="0" baseline="0">
              <a:latin typeface="Times New Roman" pitchFamily="18" charset="0"/>
            </a:endParaRPr>
          </a:p>
          <a:p>
            <a:r>
              <a:rPr lang="en-US" sz="3000" b="0" baseline="0">
                <a:latin typeface="Times New Roman" pitchFamily="18" charset="0"/>
              </a:rPr>
              <a:t>The </a:t>
            </a:r>
            <a:r>
              <a:rPr lang="en-US" sz="3000" baseline="0">
                <a:latin typeface="Times New Roman" pitchFamily="18" charset="0"/>
              </a:rPr>
              <a:t>solution set of a system of equations </a:t>
            </a:r>
            <a:r>
              <a:rPr lang="en-US" sz="3000" b="0" baseline="0">
                <a:latin typeface="Times New Roman" pitchFamily="18" charset="0"/>
              </a:rPr>
              <a:t>is the set of all solutions of the system.</a:t>
            </a:r>
            <a:endParaRPr lang="en-US" sz="300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DD87-AF5B-4337-A043-F7D023F8768E}" type="slidenum">
              <a:rPr lang="en-US"/>
              <a:pPr/>
              <a:t>5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5673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956739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Verifying a Solution</a:t>
            </a:r>
          </a:p>
        </p:txBody>
      </p:sp>
      <p:sp>
        <p:nvSpPr>
          <p:cNvPr id="3956740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Verify that the ordered pair (3, 1) is the solution</a:t>
            </a:r>
          </a:p>
        </p:txBody>
      </p:sp>
      <p:sp>
        <p:nvSpPr>
          <p:cNvPr id="3956741" name="Text Box 5" descr="Pink tissue paper"/>
          <p:cNvSpPr txBox="1">
            <a:spLocks noChangeArrowheads="1"/>
          </p:cNvSpPr>
          <p:nvPr/>
        </p:nvSpPr>
        <p:spPr bwMode="auto">
          <a:xfrm>
            <a:off x="609600" y="5791200"/>
            <a:ext cx="8382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(3, 1) satisfies both equations, so it is the solution.</a:t>
            </a:r>
          </a:p>
        </p:txBody>
      </p:sp>
      <p:graphicFrame>
        <p:nvGraphicFramePr>
          <p:cNvPr id="3956742" name="Object 6" descr="Pink tissue paper"/>
          <p:cNvGraphicFramePr>
            <a:graphicFrameLocks noChangeAspect="1"/>
          </p:cNvGraphicFramePr>
          <p:nvPr/>
        </p:nvGraphicFramePr>
        <p:xfrm>
          <a:off x="6172200" y="1828800"/>
          <a:ext cx="18796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6768" name="Equation" r:id="rId5" imgW="1879600" imgH="1143000" progId="Equation.DSMT4">
                  <p:embed/>
                </p:oleObj>
              </mc:Choice>
              <mc:Fallback>
                <p:oleObj name="Equation" r:id="rId5" imgW="1879600" imgH="11430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828800"/>
                        <a:ext cx="18796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56743" name="Text Box 7" descr="Pink tissue paper"/>
          <p:cNvSpPr txBox="1">
            <a:spLocks noChangeArrowheads="1"/>
          </p:cNvSpPr>
          <p:nvPr/>
        </p:nvSpPr>
        <p:spPr bwMode="auto">
          <a:xfrm>
            <a:off x="647700" y="2057400"/>
            <a:ext cx="5524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of the system of linear equations</a:t>
            </a:r>
          </a:p>
        </p:txBody>
      </p:sp>
      <p:grpSp>
        <p:nvGrpSpPr>
          <p:cNvPr id="3956744" name="Group 8"/>
          <p:cNvGrpSpPr>
            <a:grpSpLocks/>
          </p:cNvGrpSpPr>
          <p:nvPr/>
        </p:nvGrpSpPr>
        <p:grpSpPr bwMode="auto">
          <a:xfrm>
            <a:off x="647700" y="2711450"/>
            <a:ext cx="8191500" cy="1098550"/>
            <a:chOff x="408" y="1584"/>
            <a:chExt cx="5160" cy="692"/>
          </a:xfrm>
        </p:grpSpPr>
        <p:sp>
          <p:nvSpPr>
            <p:cNvPr id="3956745" name="Text Box 9" descr="Pink tissue paper"/>
            <p:cNvSpPr txBox="1">
              <a:spLocks noChangeArrowheads="1"/>
            </p:cNvSpPr>
            <p:nvPr/>
          </p:nvSpPr>
          <p:spPr bwMode="auto">
            <a:xfrm>
              <a:off x="408" y="158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3956746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408" y="1844"/>
              <a:ext cx="5160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Replace </a:t>
              </a:r>
              <a:r>
                <a:rPr lang="en-US" sz="3200" b="0" i="1" baseline="0">
                  <a:solidFill>
                    <a:srgbClr val="EC008D"/>
                  </a:solidFill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with </a:t>
              </a:r>
              <a:r>
                <a:rPr lang="en-US" sz="3200" b="0" baseline="0">
                  <a:solidFill>
                    <a:srgbClr val="EC008D"/>
                  </a:solidFill>
                  <a:latin typeface="Times New Roman" pitchFamily="18" charset="0"/>
                </a:rPr>
                <a:t>3</a:t>
              </a:r>
              <a:r>
                <a:rPr lang="en-US" sz="3200" b="0" baseline="0">
                  <a:latin typeface="Times New Roman" pitchFamily="18" charset="0"/>
                </a:rPr>
                <a:t> and </a:t>
              </a:r>
              <a:r>
                <a:rPr lang="en-US" sz="3200" b="0" i="1" baseline="0">
                  <a:solidFill>
                    <a:srgbClr val="00ADEE"/>
                  </a:solidFill>
                  <a:latin typeface="Times New Roman" pitchFamily="18" charset="0"/>
                </a:rPr>
                <a:t>y</a:t>
              </a:r>
              <a:r>
                <a:rPr lang="en-US" sz="3200" b="0" baseline="0">
                  <a:latin typeface="Times New Roman" pitchFamily="18" charset="0"/>
                </a:rPr>
                <a:t> with </a:t>
              </a:r>
              <a:r>
                <a:rPr lang="en-US" sz="3200" b="0" baseline="0">
                  <a:solidFill>
                    <a:srgbClr val="00ADEE"/>
                  </a:solidFill>
                  <a:latin typeface="Times New Roman" pitchFamily="18" charset="0"/>
                </a:rPr>
                <a:t>1</a:t>
              </a:r>
              <a:r>
                <a:rPr lang="en-US" sz="3200" b="0" baseline="0">
                  <a:latin typeface="Times New Roman" pitchFamily="18" charset="0"/>
                </a:rPr>
                <a:t>.</a:t>
              </a:r>
            </a:p>
          </p:txBody>
        </p:sp>
      </p:grpSp>
      <p:graphicFrame>
        <p:nvGraphicFramePr>
          <p:cNvPr id="3956748" name="Object 12" descr="Pink tissue paper"/>
          <p:cNvGraphicFramePr>
            <a:graphicFrameLocks noChangeAspect="1"/>
          </p:cNvGraphicFramePr>
          <p:nvPr/>
        </p:nvGraphicFramePr>
        <p:xfrm>
          <a:off x="5232400" y="4013200"/>
          <a:ext cx="21844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6769" name="Equation" r:id="rId7" imgW="2184120" imgH="1650960" progId="Equation.DSMT4">
                  <p:embed/>
                </p:oleObj>
              </mc:Choice>
              <mc:Fallback>
                <p:oleObj name="Equation" r:id="rId7" imgW="2184120" imgH="165096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0" y="4013200"/>
                        <a:ext cx="21844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56751" name="Object 15" descr="Pink tissue paper"/>
          <p:cNvGraphicFramePr>
            <a:graphicFrameLocks noChangeAspect="1"/>
          </p:cNvGraphicFramePr>
          <p:nvPr/>
        </p:nvGraphicFramePr>
        <p:xfrm>
          <a:off x="1384300" y="4013200"/>
          <a:ext cx="21844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6770" name="Equation" r:id="rId9" imgW="2184120" imgH="1650960" progId="Equation.DSMT4">
                  <p:embed/>
                </p:oleObj>
              </mc:Choice>
              <mc:Fallback>
                <p:oleObj name="Equation" r:id="rId9" imgW="2184120" imgH="165096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4013200"/>
                        <a:ext cx="21844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44" y="2468880"/>
            <a:ext cx="6153912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3100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11CAA-9A5D-4DF1-AD30-EB56751AFFFD}" type="slidenum">
              <a:rPr lang="en-US"/>
              <a:pPr/>
              <a:t>7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587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958787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by the Graphical Method</a:t>
            </a:r>
          </a:p>
        </p:txBody>
      </p:sp>
      <p:sp>
        <p:nvSpPr>
          <p:cNvPr id="3958788" name="Text Box 4" descr="Pink tissue paper"/>
          <p:cNvSpPr txBox="1">
            <a:spLocks noChangeArrowheads="1"/>
          </p:cNvSpPr>
          <p:nvPr/>
        </p:nvSpPr>
        <p:spPr bwMode="auto">
          <a:xfrm>
            <a:off x="647700" y="1295400"/>
            <a:ext cx="8191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Use the graphical method to solve the system of</a:t>
            </a:r>
          </a:p>
        </p:txBody>
      </p:sp>
      <p:graphicFrame>
        <p:nvGraphicFramePr>
          <p:cNvPr id="3958789" name="Object 5" descr="Pink tissue paper"/>
          <p:cNvGraphicFramePr>
            <a:graphicFrameLocks noChangeAspect="1"/>
          </p:cNvGraphicFramePr>
          <p:nvPr/>
        </p:nvGraphicFramePr>
        <p:xfrm>
          <a:off x="2514600" y="1981200"/>
          <a:ext cx="3048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8806" name="Equation" r:id="rId5" imgW="3048000" imgH="1143000" progId="Equation.DSMT4">
                  <p:embed/>
                </p:oleObj>
              </mc:Choice>
              <mc:Fallback>
                <p:oleObj name="Equation" r:id="rId5" imgW="3048000" imgH="11430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81200"/>
                        <a:ext cx="3048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58790" name="Text Box 6" descr="Pink tissue paper"/>
          <p:cNvSpPr txBox="1">
            <a:spLocks noChangeArrowheads="1"/>
          </p:cNvSpPr>
          <p:nvPr/>
        </p:nvSpPr>
        <p:spPr bwMode="auto">
          <a:xfrm>
            <a:off x="647700" y="2209800"/>
            <a:ext cx="19018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equations</a:t>
            </a:r>
          </a:p>
        </p:txBody>
      </p:sp>
      <p:grpSp>
        <p:nvGrpSpPr>
          <p:cNvPr id="3958791" name="Group 7"/>
          <p:cNvGrpSpPr>
            <a:grpSpLocks/>
          </p:cNvGrpSpPr>
          <p:nvPr/>
        </p:nvGrpSpPr>
        <p:grpSpPr bwMode="auto">
          <a:xfrm>
            <a:off x="609600" y="3733800"/>
            <a:ext cx="7927975" cy="1371600"/>
            <a:chOff x="454" y="1680"/>
            <a:chExt cx="4994" cy="864"/>
          </a:xfrm>
        </p:grpSpPr>
        <p:sp>
          <p:nvSpPr>
            <p:cNvPr id="3958792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54" y="1680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3958793" name="Text Box 9" descr="Pink tissue paper"/>
            <p:cNvSpPr txBox="1">
              <a:spLocks noChangeArrowheads="1"/>
            </p:cNvSpPr>
            <p:nvPr/>
          </p:nvSpPr>
          <p:spPr bwMode="auto">
            <a:xfrm>
              <a:off x="504" y="1920"/>
              <a:ext cx="494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1	Graph both equations on the same coordinate axes.</a:t>
              </a:r>
              <a:endParaRPr lang="en-US" sz="3200" b="0" baseline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5976B-8532-4F41-BEB8-8276DEB77216}" type="slidenum">
              <a:rPr lang="en-US"/>
              <a:pPr/>
              <a:t>8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099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009987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by the Graphical Method</a:t>
            </a:r>
          </a:p>
        </p:txBody>
      </p:sp>
      <p:sp>
        <p:nvSpPr>
          <p:cNvPr id="4009992" name="Text Box 8" descr="Pink tissue paper"/>
          <p:cNvSpPr txBox="1">
            <a:spLocks noChangeArrowheads="1"/>
          </p:cNvSpPr>
          <p:nvPr/>
        </p:nvSpPr>
        <p:spPr bwMode="auto">
          <a:xfrm>
            <a:off x="609600" y="996950"/>
            <a:ext cx="43084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09997" name="Text Box 13" descr="Pink tissue paper"/>
          <p:cNvSpPr txBox="1">
            <a:spLocks noChangeArrowheads="1"/>
          </p:cNvSpPr>
          <p:nvPr/>
        </p:nvSpPr>
        <p:spPr bwMode="auto">
          <a:xfrm>
            <a:off x="1524000" y="5867400"/>
            <a:ext cx="533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-intercept is 6;</a:t>
            </a:r>
            <a:r>
              <a:rPr lang="en-US" sz="3200" b="0" i="1" baseline="0">
                <a:latin typeface="Times New Roman" pitchFamily="18" charset="0"/>
              </a:rPr>
              <a:t> y</a:t>
            </a:r>
            <a:r>
              <a:rPr lang="en-US" sz="3200" b="0" baseline="0">
                <a:latin typeface="Times New Roman" pitchFamily="18" charset="0"/>
              </a:rPr>
              <a:t>-intercept is 4 </a:t>
            </a:r>
          </a:p>
        </p:txBody>
      </p:sp>
      <p:sp>
        <p:nvSpPr>
          <p:cNvPr id="4009999" name="Text Box 15" descr="Pink tissue paper"/>
          <p:cNvSpPr txBox="1">
            <a:spLocks noChangeArrowheads="1"/>
          </p:cNvSpPr>
          <p:nvPr/>
        </p:nvSpPr>
        <p:spPr bwMode="auto">
          <a:xfrm>
            <a:off x="762000" y="51816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(ii)  Find intercepts of equation (2).</a:t>
            </a:r>
          </a:p>
        </p:txBody>
      </p:sp>
      <p:sp>
        <p:nvSpPr>
          <p:cNvPr id="4010000" name="Text Box 16" descr="Pink tissue paper"/>
          <p:cNvSpPr txBox="1">
            <a:spLocks noChangeArrowheads="1"/>
          </p:cNvSpPr>
          <p:nvPr/>
        </p:nvSpPr>
        <p:spPr bwMode="auto">
          <a:xfrm>
            <a:off x="762000" y="15240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(i)  Find intercepts of equation (1).</a:t>
            </a:r>
          </a:p>
        </p:txBody>
      </p:sp>
      <p:sp>
        <p:nvSpPr>
          <p:cNvPr id="4010001" name="Text Box 17" descr="Pink tissue paper"/>
          <p:cNvSpPr txBox="1">
            <a:spLocks noChangeArrowheads="1"/>
          </p:cNvSpPr>
          <p:nvPr/>
        </p:nvSpPr>
        <p:spPr bwMode="auto">
          <a:xfrm>
            <a:off x="1371600" y="20574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a. Set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0</a:t>
            </a:r>
            <a:r>
              <a:rPr lang="en-US" sz="3200" b="0" baseline="0">
                <a:latin typeface="Times New Roman" pitchFamily="18" charset="0"/>
              </a:rPr>
              <a:t> in 2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4 and solve for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: </a:t>
            </a:r>
          </a:p>
          <a:p>
            <a:r>
              <a:rPr lang="en-US" sz="3200" b="0" i="1" baseline="0">
                <a:latin typeface="Times New Roman" pitchFamily="18" charset="0"/>
              </a:rPr>
              <a:t>	</a:t>
            </a:r>
            <a:r>
              <a:rPr lang="en-US" sz="3200" b="0" baseline="0">
                <a:latin typeface="Times New Roman" pitchFamily="18" charset="0"/>
              </a:rPr>
              <a:t>2(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0</a:t>
            </a:r>
            <a:r>
              <a:rPr lang="en-US" sz="3200" b="0" baseline="0">
                <a:latin typeface="Times New Roman" pitchFamily="18" charset="0"/>
              </a:rPr>
              <a:t>) –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4, 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–4</a:t>
            </a:r>
          </a:p>
          <a:p>
            <a:r>
              <a:rPr lang="en-US" sz="3200" b="0" baseline="0">
                <a:latin typeface="Times New Roman" pitchFamily="18" charset="0"/>
              </a:rPr>
              <a:t>	so the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-intercept is –4.</a:t>
            </a:r>
          </a:p>
        </p:txBody>
      </p:sp>
      <p:sp>
        <p:nvSpPr>
          <p:cNvPr id="4010002" name="Text Box 18" descr="Pink tissue paper"/>
          <p:cNvSpPr txBox="1">
            <a:spLocks noChangeArrowheads="1"/>
          </p:cNvSpPr>
          <p:nvPr/>
        </p:nvSpPr>
        <p:spPr bwMode="auto">
          <a:xfrm>
            <a:off x="1371600" y="3505200"/>
            <a:ext cx="746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b. Set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0</a:t>
            </a:r>
            <a:r>
              <a:rPr lang="en-US" sz="3200" b="0" baseline="0">
                <a:latin typeface="Times New Roman" pitchFamily="18" charset="0"/>
              </a:rPr>
              <a:t> in 2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4 and solve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: </a:t>
            </a:r>
          </a:p>
          <a:p>
            <a:r>
              <a:rPr lang="en-US" sz="3200" b="0" baseline="0">
                <a:latin typeface="Times New Roman" pitchFamily="18" charset="0"/>
              </a:rPr>
              <a:t>	2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0</a:t>
            </a:r>
            <a:r>
              <a:rPr lang="en-US" sz="3200" b="0" baseline="0">
                <a:latin typeface="Times New Roman" pitchFamily="18" charset="0"/>
              </a:rPr>
              <a:t> = 4, 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2</a:t>
            </a:r>
          </a:p>
          <a:p>
            <a:r>
              <a:rPr lang="en-US" sz="3200" b="0" baseline="0">
                <a:latin typeface="Times New Roman" pitchFamily="18" charset="0"/>
              </a:rPr>
              <a:t>	 so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-intercept is 2.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D5B93-FA97-4AB1-9EB2-805C1ACFDD84}" type="slidenum">
              <a:rPr lang="en-US"/>
              <a:pPr/>
              <a:t>9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6083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960835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by the Graphical Method</a:t>
            </a:r>
          </a:p>
        </p:txBody>
      </p:sp>
      <p:sp>
        <p:nvSpPr>
          <p:cNvPr id="3960836" name="Text Box 4" descr="Pink tissue paper"/>
          <p:cNvSpPr txBox="1">
            <a:spLocks noChangeArrowheads="1"/>
          </p:cNvSpPr>
          <p:nvPr/>
        </p:nvSpPr>
        <p:spPr bwMode="auto">
          <a:xfrm>
            <a:off x="609600" y="996950"/>
            <a:ext cx="3241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960837" name="Text Box 5" descr="Pink tissue paper"/>
          <p:cNvSpPr txBox="1">
            <a:spLocks noChangeArrowheads="1"/>
          </p:cNvSpPr>
          <p:nvPr/>
        </p:nvSpPr>
        <p:spPr bwMode="auto">
          <a:xfrm>
            <a:off x="762000" y="1676400"/>
            <a:ext cx="39084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	Find the point(s) of intersection of the two graphs.</a:t>
            </a:r>
            <a:endParaRPr lang="en-US" sz="3200" b="0" baseline="0">
              <a:latin typeface="Times New Roman" pitchFamily="18" charset="0"/>
            </a:endParaRPr>
          </a:p>
        </p:txBody>
      </p:sp>
      <p:sp>
        <p:nvSpPr>
          <p:cNvPr id="3960838" name="Text Box 6" descr="Pink tissue paper"/>
          <p:cNvSpPr txBox="1">
            <a:spLocks noChangeArrowheads="1"/>
          </p:cNvSpPr>
          <p:nvPr/>
        </p:nvSpPr>
        <p:spPr bwMode="auto">
          <a:xfrm>
            <a:off x="762000" y="4267200"/>
            <a:ext cx="3810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point of intersection of the two graphs is (3, 2).</a:t>
            </a:r>
          </a:p>
        </p:txBody>
      </p:sp>
      <p:pic>
        <p:nvPicPr>
          <p:cNvPr id="3960839" name="Picture 7" descr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321175" cy="51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A9BD5-D4DB-436F-B2A7-9ABE8910A91C}" type="slidenum">
              <a:rPr lang="en-US"/>
              <a:pPr/>
              <a:t>10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6288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96288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System by the Graphical Method</a:t>
            </a:r>
          </a:p>
        </p:txBody>
      </p:sp>
      <p:sp>
        <p:nvSpPr>
          <p:cNvPr id="3962884" name="Text Box 4" descr="Pink tissue paper"/>
          <p:cNvSpPr txBox="1">
            <a:spLocks noChangeArrowheads="1"/>
          </p:cNvSpPr>
          <p:nvPr/>
        </p:nvSpPr>
        <p:spPr bwMode="auto">
          <a:xfrm>
            <a:off x="609600" y="996950"/>
            <a:ext cx="3241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962885" name="Text Box 5" descr="Pink tissue paper"/>
          <p:cNvSpPr txBox="1">
            <a:spLocks noChangeArrowheads="1"/>
          </p:cNvSpPr>
          <p:nvPr/>
        </p:nvSpPr>
        <p:spPr bwMode="auto">
          <a:xfrm>
            <a:off x="609600" y="1447800"/>
            <a:ext cx="784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	Check your solution(s).</a:t>
            </a:r>
            <a:endParaRPr lang="en-US" sz="3200" b="0" baseline="0">
              <a:latin typeface="Times New Roman" pitchFamily="18" charset="0"/>
            </a:endParaRPr>
          </a:p>
        </p:txBody>
      </p:sp>
      <p:sp>
        <p:nvSpPr>
          <p:cNvPr id="3962886" name="Text Box 6" descr="Pink tissue paper"/>
          <p:cNvSpPr txBox="1">
            <a:spLocks noChangeArrowheads="1"/>
          </p:cNvSpPr>
          <p:nvPr/>
        </p:nvSpPr>
        <p:spPr bwMode="auto">
          <a:xfrm>
            <a:off x="2133600" y="5791200"/>
            <a:ext cx="5638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solution set is {(3, 2)}.</a:t>
            </a:r>
          </a:p>
        </p:txBody>
      </p:sp>
      <p:graphicFrame>
        <p:nvGraphicFramePr>
          <p:cNvPr id="3962887" name="Object 7" descr="Pink tissue paper"/>
          <p:cNvGraphicFramePr>
            <a:graphicFrameLocks noChangeAspect="1"/>
          </p:cNvGraphicFramePr>
          <p:nvPr/>
        </p:nvGraphicFramePr>
        <p:xfrm>
          <a:off x="1454150" y="3092450"/>
          <a:ext cx="19685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2903" name="Equation" r:id="rId5" imgW="1968480" imgH="1650960" progId="Equation.DSMT4">
                  <p:embed/>
                </p:oleObj>
              </mc:Choice>
              <mc:Fallback>
                <p:oleObj name="Equation" r:id="rId5" imgW="1968480" imgH="165096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4150" y="3092450"/>
                        <a:ext cx="19685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888" name="Object 8" descr="Pink tissue paper"/>
          <p:cNvGraphicFramePr>
            <a:graphicFrameLocks noChangeAspect="1"/>
          </p:cNvGraphicFramePr>
          <p:nvPr/>
        </p:nvGraphicFramePr>
        <p:xfrm>
          <a:off x="4953000" y="3105150"/>
          <a:ext cx="26670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2904" name="Equation" r:id="rId7" imgW="2666880" imgH="1650960" progId="Equation.DSMT4">
                  <p:embed/>
                </p:oleObj>
              </mc:Choice>
              <mc:Fallback>
                <p:oleObj name="Equation" r:id="rId7" imgW="2666880" imgH="165096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05150"/>
                        <a:ext cx="26670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62889" name="Text Box 9" descr="Pink tissue paper"/>
          <p:cNvSpPr txBox="1">
            <a:spLocks noChangeArrowheads="1"/>
          </p:cNvSpPr>
          <p:nvPr/>
        </p:nvSpPr>
        <p:spPr bwMode="auto">
          <a:xfrm>
            <a:off x="647700" y="2057400"/>
            <a:ext cx="8191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Replace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with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3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with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3962890" name="Text Box 10" descr="Pink tissue paper"/>
          <p:cNvSpPr txBox="1">
            <a:spLocks noChangeArrowheads="1"/>
          </p:cNvSpPr>
          <p:nvPr/>
        </p:nvSpPr>
        <p:spPr bwMode="auto">
          <a:xfrm>
            <a:off x="685800" y="5105400"/>
            <a:ext cx="8077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	Write the solution set for the system.</a:t>
            </a:r>
            <a:endParaRPr lang="en-US" sz="3200" b="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507492"/>
            <a:ext cx="6309360" cy="584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28D98-632D-4435-ABC9-7B4B0B448177}" type="slidenum">
              <a:rPr lang="en-US"/>
              <a:pPr/>
              <a:t>12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964930" name="Picture 2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2133600"/>
            <a:ext cx="3319462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649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SOLUTIONS OF SYSTEMS OF EQUATIONS</a:t>
            </a:r>
          </a:p>
        </p:txBody>
      </p:sp>
      <p:sp>
        <p:nvSpPr>
          <p:cNvPr id="3964933" name="Text Box 5" descr="Pink tissue paper"/>
          <p:cNvSpPr txBox="1">
            <a:spLocks noChangeArrowheads="1"/>
          </p:cNvSpPr>
          <p:nvPr/>
        </p:nvSpPr>
        <p:spPr bwMode="auto">
          <a:xfrm>
            <a:off x="685800" y="1219200"/>
            <a:ext cx="8077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solution set of a system of two linear equations in two variables can be  classified in one of the following ways.</a:t>
            </a:r>
            <a:endParaRPr lang="en-US" sz="3200" baseline="0">
              <a:latin typeface="Times New Roman" pitchFamily="18" charset="0"/>
            </a:endParaRPr>
          </a:p>
        </p:txBody>
      </p:sp>
      <p:sp>
        <p:nvSpPr>
          <p:cNvPr id="3964934" name="Text Box 6" descr="Pink tissue paper"/>
          <p:cNvSpPr txBox="1">
            <a:spLocks noChangeArrowheads="1"/>
          </p:cNvSpPr>
          <p:nvPr/>
        </p:nvSpPr>
        <p:spPr bwMode="auto">
          <a:xfrm>
            <a:off x="685800" y="3048000"/>
            <a:ext cx="32766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1.</a:t>
            </a:r>
            <a:r>
              <a:rPr lang="en-US" sz="3200" b="0" baseline="0">
                <a:latin typeface="Times New Roman" pitchFamily="18" charset="0"/>
              </a:rPr>
              <a:t>	One solution. The system is </a:t>
            </a:r>
            <a:r>
              <a:rPr lang="en-US" sz="3200" baseline="0">
                <a:latin typeface="Times New Roman" pitchFamily="18" charset="0"/>
              </a:rPr>
              <a:t>consistent</a:t>
            </a:r>
            <a:r>
              <a:rPr lang="en-US" sz="3200" b="0" baseline="0">
                <a:latin typeface="Times New Roman" pitchFamily="18" charset="0"/>
              </a:rPr>
              <a:t> and the equations are said to be </a:t>
            </a:r>
            <a:r>
              <a:rPr lang="en-US" sz="3200" baseline="0">
                <a:latin typeface="Times New Roman" pitchFamily="18" charset="0"/>
              </a:rPr>
              <a:t>independent</a:t>
            </a:r>
            <a:r>
              <a:rPr lang="en-US" sz="3200" b="0" baseline="0">
                <a:latin typeface="Times New Roman" pitchFamily="18" charset="0"/>
              </a:rPr>
              <a:t>.</a:t>
            </a:r>
            <a:endParaRPr lang="en-US" sz="320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948B6-FB45-4915-801A-5B43D8249A53}" type="slidenum">
              <a:rPr lang="en-US"/>
              <a:pPr/>
              <a:t>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6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SOLUTIONS OF SYSTEMS OF EQUATIONS</a:t>
            </a:r>
          </a:p>
        </p:txBody>
      </p:sp>
      <p:sp>
        <p:nvSpPr>
          <p:cNvPr id="3966980" name="Text Box 4" descr="Pink tissue paper"/>
          <p:cNvSpPr txBox="1">
            <a:spLocks noChangeArrowheads="1"/>
          </p:cNvSpPr>
          <p:nvPr/>
        </p:nvSpPr>
        <p:spPr bwMode="auto">
          <a:xfrm>
            <a:off x="685800" y="2133600"/>
            <a:ext cx="32766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2.</a:t>
            </a:r>
            <a:r>
              <a:rPr lang="en-US" sz="3200" b="0" baseline="0">
                <a:latin typeface="Times New Roman" pitchFamily="18" charset="0"/>
              </a:rPr>
              <a:t>	No solution. The lines are parallel. The system is </a:t>
            </a:r>
            <a:r>
              <a:rPr lang="en-US" sz="3200" baseline="0">
                <a:latin typeface="Times New Roman" pitchFamily="18" charset="0"/>
              </a:rPr>
              <a:t>inconsistent</a:t>
            </a:r>
            <a:r>
              <a:rPr lang="en-US" sz="3200" b="0" baseline="0">
                <a:latin typeface="Times New Roman" pitchFamily="18" charset="0"/>
              </a:rPr>
              <a:t>. </a:t>
            </a:r>
            <a:endParaRPr lang="en-US" sz="3200" baseline="0">
              <a:latin typeface="Times New Roman" pitchFamily="18" charset="0"/>
            </a:endParaRPr>
          </a:p>
        </p:txBody>
      </p:sp>
      <p:pic>
        <p:nvPicPr>
          <p:cNvPr id="3966981" name="Picture 5" descr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92213"/>
            <a:ext cx="3856038" cy="490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E44F5-D80B-4887-8C5D-57F1D084C3AA}" type="slidenum">
              <a:rPr lang="en-US"/>
              <a:pPr/>
              <a:t>14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6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685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SOLUTIONS OF SYSTEMS OF EQUATIONS</a:t>
            </a:r>
          </a:p>
        </p:txBody>
      </p:sp>
      <p:sp>
        <p:nvSpPr>
          <p:cNvPr id="3969028" name="Text Box 4" descr="Pink tissue paper"/>
          <p:cNvSpPr txBox="1">
            <a:spLocks noChangeArrowheads="1"/>
          </p:cNvSpPr>
          <p:nvPr/>
        </p:nvSpPr>
        <p:spPr bwMode="auto">
          <a:xfrm>
            <a:off x="685800" y="1524000"/>
            <a:ext cx="327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3.</a:t>
            </a:r>
            <a:r>
              <a:rPr lang="en-US" sz="3200" b="0" baseline="0">
                <a:latin typeface="Times New Roman" pitchFamily="18" charset="0"/>
              </a:rPr>
              <a:t>	Infinitely many solutions. The lines coincide. The system is </a:t>
            </a:r>
            <a:r>
              <a:rPr lang="en-US" sz="3200" baseline="0">
                <a:latin typeface="Times New Roman" pitchFamily="18" charset="0"/>
              </a:rPr>
              <a:t>consistent</a:t>
            </a:r>
            <a:r>
              <a:rPr lang="en-US" sz="3200" b="0" baseline="0">
                <a:latin typeface="Times New Roman" pitchFamily="18" charset="0"/>
              </a:rPr>
              <a:t> and the equations are said to be </a:t>
            </a:r>
            <a:r>
              <a:rPr lang="en-US" sz="3200" baseline="0">
                <a:latin typeface="Times New Roman" pitchFamily="18" charset="0"/>
              </a:rPr>
              <a:t>dependent</a:t>
            </a:r>
            <a:r>
              <a:rPr lang="en-US" sz="3200" b="0" baseline="0">
                <a:latin typeface="Times New Roman" pitchFamily="18" charset="0"/>
              </a:rPr>
              <a:t>.</a:t>
            </a:r>
            <a:endParaRPr lang="en-US" sz="3200" baseline="0">
              <a:latin typeface="Times New Roman" pitchFamily="18" charset="0"/>
            </a:endParaRPr>
          </a:p>
        </p:txBody>
      </p:sp>
      <p:pic>
        <p:nvPicPr>
          <p:cNvPr id="3969029" name="Picture 5" descr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19200"/>
            <a:ext cx="4519613" cy="467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4B81-47BE-4203-8321-A4D6122B349A}" type="slidenum">
              <a:rPr lang="en-US"/>
              <a:pPr/>
              <a:t>15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12034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Reduce the solution of the system to the solution of one equation in one variable by substitution.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1</a:t>
            </a:r>
            <a:r>
              <a:rPr lang="en-US" b="0" baseline="0">
                <a:latin typeface="Times New Roman" pitchFamily="18" charset="0"/>
              </a:rPr>
              <a:t> Choose one of the equations and express one of its variables in terms of the other variable.</a:t>
            </a:r>
          </a:p>
        </p:txBody>
      </p:sp>
      <p:sp>
        <p:nvSpPr>
          <p:cNvPr id="4012035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DD06E66-F519-4F3B-B372-4195F600FD76}" type="slidenum">
              <a:rPr lang="en-US" sz="1200" baseline="0">
                <a:solidFill>
                  <a:srgbClr val="007DB7"/>
                </a:solidFill>
              </a:rPr>
              <a:pPr algn="r"/>
              <a:t>15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12036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12037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12038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Substitution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12045" name="Picture 1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90650"/>
            <a:ext cx="30670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6670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1.	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In equation (2), express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in terms of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2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4EA29-216F-4615-AE61-F963A45467DE}" type="slidenum">
              <a:rPr lang="en-US"/>
              <a:pPr/>
              <a:t>16</a:t>
            </a:fld>
            <a:endParaRPr lang="en-CA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14082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Reduce the solution of the system to the solution of one equation in one variable by substitution.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</a:t>
            </a:r>
            <a:r>
              <a:rPr lang="en-US" b="0" baseline="0">
                <a:latin typeface="Times New Roman" pitchFamily="18" charset="0"/>
              </a:rPr>
              <a:t> Substitute the expression found in Step 1 into the other equation to obtain an equation in one variable.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3</a:t>
            </a:r>
            <a:r>
              <a:rPr lang="en-US" b="0" baseline="0">
                <a:latin typeface="Times New Roman" pitchFamily="18" charset="0"/>
              </a:rPr>
              <a:t> Solve the equation obtained in Step 2.</a:t>
            </a:r>
          </a:p>
        </p:txBody>
      </p:sp>
      <p:sp>
        <p:nvSpPr>
          <p:cNvPr id="4014083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2498822-A6F1-4E4F-AFA0-69CAFE032ED1}" type="slidenum">
              <a:rPr lang="en-US" sz="1200" baseline="0">
                <a:solidFill>
                  <a:srgbClr val="007DB7"/>
                </a:solidFill>
              </a:rPr>
              <a:pPr algn="r"/>
              <a:t>16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14084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14085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14086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Substitution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14088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90650"/>
            <a:ext cx="30670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6670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14090" name="Picture 10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605088"/>
            <a:ext cx="3000375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14091" name="Picture 11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662488"/>
            <a:ext cx="29146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572000" y="46482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F5C90-585D-45A9-8164-A2920C2F2BBD}" type="slidenum">
              <a:rPr lang="en-US"/>
              <a:pPr/>
              <a:t>17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16130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Reduce the solution of the system to the solution of one equation in one variable by substitution.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4</a:t>
            </a:r>
            <a:r>
              <a:rPr lang="en-US" b="0" baseline="0">
                <a:latin typeface="Times New Roman" pitchFamily="18" charset="0"/>
              </a:rPr>
              <a:t> Substitute the value(s) you found in Step 3 back into the expression you found in Step 1. The result is the solution(s).</a:t>
            </a:r>
          </a:p>
        </p:txBody>
      </p:sp>
      <p:sp>
        <p:nvSpPr>
          <p:cNvPr id="4016131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2A11766-DD71-4191-98B9-6C9E3BA575F8}" type="slidenum">
              <a:rPr lang="en-US" sz="1200" baseline="0">
                <a:solidFill>
                  <a:srgbClr val="007DB7"/>
                </a:solidFill>
              </a:rPr>
              <a:pPr algn="r"/>
              <a:t>17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16132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16133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16134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Substitution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16136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90650"/>
            <a:ext cx="30670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6670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The solution set is {(−6, −3)}.</a:t>
            </a:r>
          </a:p>
        </p:txBody>
      </p:sp>
      <p:pic>
        <p:nvPicPr>
          <p:cNvPr id="4016141" name="Picture 13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2686050"/>
            <a:ext cx="30765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0800" y="44958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They’re preparing us for multiple</a:t>
            </a:r>
            <a:r>
              <a:rPr lang="en-US" sz="3600" baseline="0" dirty="0" smtClean="0"/>
              <a:t> </a:t>
            </a:r>
            <a:r>
              <a:rPr lang="en-US" baseline="0" dirty="0" smtClean="0"/>
              <a:t>numbers of solutions.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BBCEE-9CEA-4A05-8FD7-A7B58F79E2B3}" type="slidenum">
              <a:rPr lang="en-US"/>
              <a:pPr/>
              <a:t>18</a:t>
            </a:fld>
            <a:endParaRPr lang="en-CA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18178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Reduce the solution of the system to the solution of one equation in one variable by substitution.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5</a:t>
            </a:r>
            <a:r>
              <a:rPr lang="en-US" b="0" baseline="0">
                <a:latin typeface="Times New Roman" pitchFamily="18" charset="0"/>
              </a:rPr>
              <a:t> Check your answer(s) in the original equations.</a:t>
            </a:r>
          </a:p>
        </p:txBody>
      </p:sp>
      <p:sp>
        <p:nvSpPr>
          <p:cNvPr id="4018179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81D198B-9671-4484-AB92-D889DE4114B8}" type="slidenum">
              <a:rPr lang="en-US" sz="1200" baseline="0">
                <a:solidFill>
                  <a:srgbClr val="007DB7"/>
                </a:solidFill>
              </a:rPr>
              <a:pPr algn="r"/>
              <a:t>18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18180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18181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018182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Substitution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18184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90650"/>
            <a:ext cx="30670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6670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5. 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Check: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b="0" baseline="0">
                <a:solidFill>
                  <a:srgbClr val="EC008D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−6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b="0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−3</a:t>
            </a:r>
          </a:p>
        </p:txBody>
      </p:sp>
      <p:pic>
        <p:nvPicPr>
          <p:cNvPr id="4018187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3276600"/>
            <a:ext cx="28575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18188" name="Picture 12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953000"/>
            <a:ext cx="244792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3657600"/>
            <a:ext cx="3771900" cy="2718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There is every reason to check your solution(s).  </a:t>
            </a:r>
            <a:r>
              <a:rPr lang="en-US" sz="3200" dirty="0" smtClean="0"/>
              <a:t>You must be meticulous with the signs and the substitutions of variables.  The method itself is rather trivial, but it’s easy to make mistakes along the way.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504" y="1604772"/>
            <a:ext cx="5650992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21551-1617-405E-8A02-0A8615008246}" type="slidenum">
              <a:rPr lang="en-US"/>
              <a:pPr/>
              <a:t>20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751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3975171" name="Rectangle 3"/>
          <p:cNvSpPr>
            <a:spLocks noChangeArrowheads="1"/>
          </p:cNvSpPr>
          <p:nvPr/>
        </p:nvSpPr>
        <p:spPr bwMode="auto">
          <a:xfrm>
            <a:off x="2817813" y="255588"/>
            <a:ext cx="6021387" cy="7350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Attempting to Solve an Inconsistent System of Equations</a:t>
            </a:r>
          </a:p>
        </p:txBody>
      </p:sp>
      <p:graphicFrame>
        <p:nvGraphicFramePr>
          <p:cNvPr id="3975172" name="Object 4" descr="Pink tissue paper"/>
          <p:cNvGraphicFramePr>
            <a:graphicFrameLocks noChangeAspect="1"/>
          </p:cNvGraphicFramePr>
          <p:nvPr/>
        </p:nvGraphicFramePr>
        <p:xfrm>
          <a:off x="3048000" y="1752600"/>
          <a:ext cx="3048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5195" name="Equation" r:id="rId4" imgW="3048000" imgH="1143000" progId="Equation.DSMT4">
                  <p:embed/>
                </p:oleObj>
              </mc:Choice>
              <mc:Fallback>
                <p:oleObj name="Equation" r:id="rId4" imgW="3048000" imgH="1143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752600"/>
                        <a:ext cx="3048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5173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equations.</a:t>
            </a:r>
          </a:p>
        </p:txBody>
      </p:sp>
      <p:grpSp>
        <p:nvGrpSpPr>
          <p:cNvPr id="3975174" name="Group 6"/>
          <p:cNvGrpSpPr>
            <a:grpSpLocks/>
          </p:cNvGrpSpPr>
          <p:nvPr/>
        </p:nvGrpSpPr>
        <p:grpSpPr bwMode="auto">
          <a:xfrm>
            <a:off x="608013" y="2743200"/>
            <a:ext cx="8002587" cy="1143000"/>
            <a:chOff x="383" y="1728"/>
            <a:chExt cx="5041" cy="720"/>
          </a:xfrm>
        </p:grpSpPr>
        <p:sp>
          <p:nvSpPr>
            <p:cNvPr id="397517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15" y="1996"/>
              <a:ext cx="5009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1</a:t>
              </a:r>
              <a:r>
                <a:rPr lang="en-US" sz="3200" b="0" baseline="0">
                  <a:latin typeface="Times New Roman" pitchFamily="18" charset="0"/>
                </a:rPr>
                <a:t>	Solve equation (1) for </a:t>
              </a:r>
              <a:r>
                <a:rPr lang="en-US" sz="3200" b="0" i="1" baseline="0">
                  <a:latin typeface="Times New Roman" pitchFamily="18" charset="0"/>
                </a:rPr>
                <a:t>y</a:t>
              </a:r>
              <a:r>
                <a:rPr lang="en-US" sz="3200" b="0" baseline="0">
                  <a:latin typeface="Times New Roman" pitchFamily="18" charset="0"/>
                </a:rPr>
                <a:t> in terms of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3975176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3" y="1728"/>
              <a:ext cx="1152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</p:grpSp>
      <p:graphicFrame>
        <p:nvGraphicFramePr>
          <p:cNvPr id="3975177" name="Object 9" descr="Pink tissue paper"/>
          <p:cNvGraphicFramePr>
            <a:graphicFrameLocks noChangeAspect="1"/>
          </p:cNvGraphicFramePr>
          <p:nvPr/>
        </p:nvGraphicFramePr>
        <p:xfrm>
          <a:off x="3638550" y="3886200"/>
          <a:ext cx="21717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5196" name="Equation" r:id="rId7" imgW="2171700" imgH="1028700" progId="Equation.DSMT4">
                  <p:embed/>
                </p:oleObj>
              </mc:Choice>
              <mc:Fallback>
                <p:oleObj name="Equation" r:id="rId7" imgW="2171700" imgH="10287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8550" y="3886200"/>
                        <a:ext cx="21717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5178" name="Text Box 10" descr="Pink tissue paper"/>
          <p:cNvSpPr txBox="1">
            <a:spLocks noChangeArrowheads="1"/>
          </p:cNvSpPr>
          <p:nvPr/>
        </p:nvSpPr>
        <p:spPr bwMode="auto">
          <a:xfrm>
            <a:off x="673100" y="4953000"/>
            <a:ext cx="7951788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	Substitute into equation (2).</a:t>
            </a:r>
          </a:p>
        </p:txBody>
      </p:sp>
      <p:graphicFrame>
        <p:nvGraphicFramePr>
          <p:cNvPr id="3975179" name="Object 11" descr="Pink tissue paper"/>
          <p:cNvGraphicFramePr>
            <a:graphicFrameLocks noChangeAspect="1"/>
          </p:cNvGraphicFramePr>
          <p:nvPr/>
        </p:nvGraphicFramePr>
        <p:xfrm>
          <a:off x="2520950" y="5562600"/>
          <a:ext cx="27686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5197" name="Equation" r:id="rId9" imgW="2768400" imgH="1117440" progId="Equation.DSMT4">
                  <p:embed/>
                </p:oleObj>
              </mc:Choice>
              <mc:Fallback>
                <p:oleObj name="Equation" r:id="rId9" imgW="2768400" imgH="111744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950" y="5562600"/>
                        <a:ext cx="27686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73E87-CA74-4700-A4B7-9D43FFDADB3D}" type="slidenum">
              <a:rPr lang="en-US"/>
              <a:pPr/>
              <a:t>21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7721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pic>
        <p:nvPicPr>
          <p:cNvPr id="3977221" name="Picture 5" descr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16100"/>
            <a:ext cx="4365625" cy="485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77222" name="Text Box 6" descr="Pink tissue paper"/>
          <p:cNvSpPr txBox="1">
            <a:spLocks noChangeArrowheads="1"/>
          </p:cNvSpPr>
          <p:nvPr/>
        </p:nvSpPr>
        <p:spPr bwMode="auto">
          <a:xfrm>
            <a:off x="658813" y="3200400"/>
            <a:ext cx="4141787" cy="30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Since the equation 0 = 3 is false, the system is inconsistent. The lines are parallel, do not intersect and the system has no solution.</a:t>
            </a:r>
          </a:p>
        </p:txBody>
      </p:sp>
      <p:sp>
        <p:nvSpPr>
          <p:cNvPr id="3977223" name="Text Box 7" descr="Pink tissue paper"/>
          <p:cNvSpPr txBox="1">
            <a:spLocks noChangeArrowheads="1"/>
          </p:cNvSpPr>
          <p:nvPr/>
        </p:nvSpPr>
        <p:spPr bwMode="auto">
          <a:xfrm>
            <a:off x="608013" y="990600"/>
            <a:ext cx="34305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977224" name="Object 8" descr="Pink tissue paper"/>
          <p:cNvGraphicFramePr>
            <a:graphicFrameLocks noChangeAspect="1"/>
          </p:cNvGraphicFramePr>
          <p:nvPr/>
        </p:nvGraphicFramePr>
        <p:xfrm>
          <a:off x="1257300" y="2209800"/>
          <a:ext cx="2476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7232" name="Equation" r:id="rId6" imgW="2476500" imgH="939800" progId="Equation.DSMT4">
                  <p:embed/>
                </p:oleObj>
              </mc:Choice>
              <mc:Fallback>
                <p:oleObj name="Equation" r:id="rId6" imgW="2476500" imgH="939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2209800"/>
                        <a:ext cx="24765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7225" name="Rectangle 9"/>
          <p:cNvSpPr>
            <a:spLocks noChangeArrowheads="1"/>
          </p:cNvSpPr>
          <p:nvPr/>
        </p:nvSpPr>
        <p:spPr bwMode="auto">
          <a:xfrm>
            <a:off x="2817813" y="255588"/>
            <a:ext cx="6021387" cy="7350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Attempting to Solve an Inconsistent System of Equations</a:t>
            </a:r>
          </a:p>
        </p:txBody>
      </p:sp>
      <p:sp>
        <p:nvSpPr>
          <p:cNvPr id="3977226" name="Text Box 10" descr="Pink tissue paper"/>
          <p:cNvSpPr txBox="1">
            <a:spLocks noChangeArrowheads="1"/>
          </p:cNvSpPr>
          <p:nvPr/>
        </p:nvSpPr>
        <p:spPr bwMode="auto">
          <a:xfrm>
            <a:off x="658813" y="1600200"/>
            <a:ext cx="33797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 Solve for </a:t>
            </a:r>
            <a:r>
              <a:rPr lang="en-US" sz="3200" b="0" i="1" baseline="0">
                <a:latin typeface="Times New Roman" pitchFamily="18" charset="0"/>
              </a:rPr>
              <a:t>x.</a:t>
            </a:r>
            <a:endParaRPr lang="en-US" sz="320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22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492" y="932688"/>
            <a:ext cx="5843016" cy="49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78AE-83EE-415D-9533-F7BDA17CF757}" type="slidenum">
              <a:rPr lang="en-US"/>
              <a:pPr/>
              <a:t>23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7926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979267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Dependent System</a:t>
            </a:r>
          </a:p>
        </p:txBody>
      </p:sp>
      <p:graphicFrame>
        <p:nvGraphicFramePr>
          <p:cNvPr id="3979268" name="Object 4" descr="Pink tissue paper"/>
          <p:cNvGraphicFramePr>
            <a:graphicFrameLocks noChangeAspect="1"/>
          </p:cNvGraphicFramePr>
          <p:nvPr/>
        </p:nvGraphicFramePr>
        <p:xfrm>
          <a:off x="2965450" y="1905000"/>
          <a:ext cx="32131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9284" name="Equation" r:id="rId4" imgW="3213000" imgH="1143000" progId="Equation.DSMT4">
                  <p:embed/>
                </p:oleObj>
              </mc:Choice>
              <mc:Fallback>
                <p:oleObj name="Equation" r:id="rId4" imgW="3213000" imgH="1143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1905000"/>
                        <a:ext cx="32131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9269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equations.</a:t>
            </a:r>
          </a:p>
        </p:txBody>
      </p:sp>
      <p:sp>
        <p:nvSpPr>
          <p:cNvPr id="3979271" name="Text Box 7" descr="Pink tissue paper"/>
          <p:cNvSpPr txBox="1">
            <a:spLocks noChangeArrowheads="1"/>
          </p:cNvSpPr>
          <p:nvPr/>
        </p:nvSpPr>
        <p:spPr bwMode="auto">
          <a:xfrm>
            <a:off x="658813" y="3778250"/>
            <a:ext cx="79517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	Solve equation (2) for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in terms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3979272" name="Text Box 8" descr="Pink tissue paper"/>
          <p:cNvSpPr txBox="1">
            <a:spLocks noChangeArrowheads="1"/>
          </p:cNvSpPr>
          <p:nvPr/>
        </p:nvSpPr>
        <p:spPr bwMode="auto">
          <a:xfrm>
            <a:off x="608013" y="3352800"/>
            <a:ext cx="18288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979273" name="Object 9" descr="Pink tissue paper"/>
          <p:cNvGraphicFramePr>
            <a:graphicFrameLocks noChangeAspect="1"/>
          </p:cNvGraphicFramePr>
          <p:nvPr/>
        </p:nvGraphicFramePr>
        <p:xfrm>
          <a:off x="3200400" y="4572000"/>
          <a:ext cx="2933700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9285" name="Equation" r:id="rId7" imgW="2933640" imgH="1638000" progId="Equation.DSMT4">
                  <p:embed/>
                </p:oleObj>
              </mc:Choice>
              <mc:Fallback>
                <p:oleObj name="Equation" r:id="rId7" imgW="2933640" imgH="16380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572000"/>
                        <a:ext cx="2933700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F6205-69D3-45E5-AC01-A3DEE39A5C41}" type="slidenum">
              <a:rPr lang="en-US"/>
              <a:pPr/>
              <a:t>24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813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981315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Dependent System</a:t>
            </a:r>
          </a:p>
        </p:txBody>
      </p:sp>
      <p:sp>
        <p:nvSpPr>
          <p:cNvPr id="3981316" name="Text Box 4" descr="Pink tissue paper"/>
          <p:cNvSpPr txBox="1">
            <a:spLocks noChangeArrowheads="1"/>
          </p:cNvSpPr>
          <p:nvPr/>
        </p:nvSpPr>
        <p:spPr bwMode="auto">
          <a:xfrm>
            <a:off x="608013" y="990600"/>
            <a:ext cx="32781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981317" name="Object 5" descr="Pink tissue paper"/>
          <p:cNvGraphicFramePr>
            <a:graphicFrameLocks noChangeAspect="1"/>
          </p:cNvGraphicFramePr>
          <p:nvPr/>
        </p:nvGraphicFramePr>
        <p:xfrm>
          <a:off x="2146300" y="2159000"/>
          <a:ext cx="31623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1332" name="Equation" r:id="rId5" imgW="3162240" imgH="1117440" progId="Equation.DSMT4">
                  <p:embed/>
                </p:oleObj>
              </mc:Choice>
              <mc:Fallback>
                <p:oleObj name="Equation" r:id="rId5" imgW="3162240" imgH="111744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2159000"/>
                        <a:ext cx="31623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81318" name="Text Box 6" descr="Pink tissue paper"/>
          <p:cNvSpPr txBox="1">
            <a:spLocks noChangeArrowheads="1"/>
          </p:cNvSpPr>
          <p:nvPr/>
        </p:nvSpPr>
        <p:spPr bwMode="auto">
          <a:xfrm>
            <a:off x="608013" y="1511300"/>
            <a:ext cx="82311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	Substitute (6 – 2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) for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in equation (1).</a:t>
            </a:r>
          </a:p>
        </p:txBody>
      </p:sp>
      <p:sp>
        <p:nvSpPr>
          <p:cNvPr id="3981319" name="Text Box 7" descr="Pink tissue paper"/>
          <p:cNvSpPr txBox="1">
            <a:spLocks noChangeArrowheads="1"/>
          </p:cNvSpPr>
          <p:nvPr/>
        </p:nvSpPr>
        <p:spPr bwMode="auto">
          <a:xfrm>
            <a:off x="658813" y="4800600"/>
            <a:ext cx="7875587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equation 0 = 0 is true for </a:t>
            </a:r>
            <a:r>
              <a:rPr lang="en-US" sz="3200" b="0" i="1" baseline="0">
                <a:latin typeface="Times New Roman" pitchFamily="18" charset="0"/>
              </a:rPr>
              <a:t>every</a:t>
            </a:r>
            <a:r>
              <a:rPr lang="en-US" sz="3200" b="0" baseline="0">
                <a:latin typeface="Times New Roman" pitchFamily="18" charset="0"/>
              </a:rPr>
              <a:t> value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 Thus, </a:t>
            </a:r>
            <a:r>
              <a:rPr lang="en-US" sz="3200" b="0" i="1" baseline="0">
                <a:latin typeface="Times New Roman" pitchFamily="18" charset="0"/>
              </a:rPr>
              <a:t>any</a:t>
            </a:r>
            <a:r>
              <a:rPr lang="en-US" sz="3200" b="0" baseline="0">
                <a:latin typeface="Times New Roman" pitchFamily="18" charset="0"/>
              </a:rPr>
              <a:t> value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can be used in the equation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6 – 2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i="1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for back substitution.</a:t>
            </a:r>
          </a:p>
        </p:txBody>
      </p:sp>
      <p:graphicFrame>
        <p:nvGraphicFramePr>
          <p:cNvPr id="3981320" name="Object 8" descr="Pink tissue paper"/>
          <p:cNvGraphicFramePr>
            <a:graphicFrameLocks noChangeAspect="1"/>
          </p:cNvGraphicFramePr>
          <p:nvPr/>
        </p:nvGraphicFramePr>
        <p:xfrm>
          <a:off x="4445000" y="3582988"/>
          <a:ext cx="2768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1333" name="Equation" r:id="rId7" imgW="2768400" imgH="965160" progId="Equation.DSMT4">
                  <p:embed/>
                </p:oleObj>
              </mc:Choice>
              <mc:Fallback>
                <p:oleObj name="Equation" r:id="rId7" imgW="2768400" imgH="96516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0" y="3582988"/>
                        <a:ext cx="2768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81321" name="Text Box 9" descr="Pink tissue paper"/>
          <p:cNvSpPr txBox="1">
            <a:spLocks noChangeArrowheads="1"/>
          </p:cNvSpPr>
          <p:nvPr/>
        </p:nvSpPr>
        <p:spPr bwMode="auto">
          <a:xfrm>
            <a:off x="609600" y="3449638"/>
            <a:ext cx="8231188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Solve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0DB41-2ED3-4A48-A278-9A2DFEF72AF4}" type="slidenum">
              <a:rPr lang="en-US"/>
              <a:pPr/>
              <a:t>25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833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98336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1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Dependent System</a:t>
            </a:r>
          </a:p>
        </p:txBody>
      </p:sp>
      <p:sp>
        <p:nvSpPr>
          <p:cNvPr id="3983364" name="Text Box 4" descr="Pink tissue paper"/>
          <p:cNvSpPr txBox="1">
            <a:spLocks noChangeArrowheads="1"/>
          </p:cNvSpPr>
          <p:nvPr/>
        </p:nvSpPr>
        <p:spPr bwMode="auto">
          <a:xfrm>
            <a:off x="608013" y="990600"/>
            <a:ext cx="32781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983365" name="Text Box 5" descr="Pink tissue paper"/>
          <p:cNvSpPr txBox="1">
            <a:spLocks noChangeArrowheads="1"/>
          </p:cNvSpPr>
          <p:nvPr/>
        </p:nvSpPr>
        <p:spPr bwMode="auto">
          <a:xfrm>
            <a:off x="658813" y="1663700"/>
            <a:ext cx="73421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solutions are of the form (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i="1" baseline="0">
                <a:latin typeface="Times New Roman" pitchFamily="18" charset="0"/>
              </a:rPr>
              <a:t>,</a:t>
            </a:r>
            <a:r>
              <a:rPr lang="en-US" sz="3200" b="0" baseline="0">
                <a:latin typeface="Times New Roman" pitchFamily="18" charset="0"/>
              </a:rPr>
              <a:t> 6 – 2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) and the solution set is {(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i="1" baseline="0">
                <a:latin typeface="Times New Roman" pitchFamily="18" charset="0"/>
              </a:rPr>
              <a:t>,</a:t>
            </a:r>
            <a:r>
              <a:rPr lang="en-US" sz="3200" b="0" baseline="0">
                <a:latin typeface="Times New Roman" pitchFamily="18" charset="0"/>
              </a:rPr>
              <a:t> 6 – 2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)}.</a:t>
            </a:r>
          </a:p>
        </p:txBody>
      </p:sp>
      <p:sp>
        <p:nvSpPr>
          <p:cNvPr id="3983368" name="Text Box 8" descr="Pink tissue paper"/>
          <p:cNvSpPr txBox="1">
            <a:spLocks noChangeArrowheads="1"/>
          </p:cNvSpPr>
          <p:nvPr/>
        </p:nvSpPr>
        <p:spPr bwMode="auto">
          <a:xfrm>
            <a:off x="658813" y="2895600"/>
            <a:ext cx="3913187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solution set consists of all ordered pairs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) lying on the line with equation 4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+ 2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12. The system has infinitely many solutions.</a:t>
            </a:r>
          </a:p>
        </p:txBody>
      </p:sp>
      <p:pic>
        <p:nvPicPr>
          <p:cNvPr id="3983370" name="Picture 10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3124200"/>
            <a:ext cx="3286125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26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969264"/>
            <a:ext cx="6071616" cy="491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1F68-975B-4181-9A9A-8253839B03EB}" type="slidenum">
              <a:rPr lang="en-US"/>
              <a:pPr/>
              <a:t>27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20226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two linear equations by first eliminating one variable.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1</a:t>
            </a:r>
            <a:r>
              <a:rPr lang="en-US" b="0" baseline="0">
                <a:latin typeface="Times New Roman" pitchFamily="18" charset="0"/>
              </a:rPr>
              <a:t> Adjust the coefficients. If necessary, multiply both equations by appropriate numbers to get two new equations in which the coefficients of the variable to be eliminated are opposites.</a:t>
            </a:r>
          </a:p>
        </p:txBody>
      </p:sp>
      <p:sp>
        <p:nvSpPr>
          <p:cNvPr id="4020227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17404B8-9891-4262-BB57-DB7F08324E3C}" type="slidenum">
              <a:rPr lang="en-US" sz="1200" baseline="0">
                <a:solidFill>
                  <a:srgbClr val="007DB7"/>
                </a:solidFill>
              </a:rPr>
              <a:pPr algn="r"/>
              <a:t>27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20228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20229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20230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8194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7663" indent="-3476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1. 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Select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as the variable to be eliminated.</a:t>
            </a:r>
          </a:p>
          <a:p>
            <a:pPr>
              <a:spcBef>
                <a:spcPct val="50000"/>
              </a:spcBef>
            </a:pP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Multiply equation (1) by 4 and equation (2) by 3.</a:t>
            </a:r>
          </a:p>
        </p:txBody>
      </p:sp>
      <p:pic>
        <p:nvPicPr>
          <p:cNvPr id="4020236" name="Picture 1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447800"/>
            <a:ext cx="31813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20237" name="Picture 13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762500"/>
            <a:ext cx="24669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22402-7518-48B8-BF93-ECCB4B682C63}" type="slidenum">
              <a:rPr lang="en-US"/>
              <a:pPr/>
              <a:t>28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22274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two linear equations by first eliminating one variable.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</a:t>
            </a:r>
            <a:r>
              <a:rPr lang="en-US" b="0" baseline="0">
                <a:latin typeface="Times New Roman" pitchFamily="18" charset="0"/>
              </a:rPr>
              <a:t> Add the resulting equations to get an equation in one variable.</a:t>
            </a:r>
          </a:p>
        </p:txBody>
      </p:sp>
      <p:sp>
        <p:nvSpPr>
          <p:cNvPr id="4022275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40C5551-3FA8-4372-BD58-2634ED2A7A2B}" type="slidenum">
              <a:rPr lang="en-US" sz="1200" baseline="0">
                <a:solidFill>
                  <a:srgbClr val="007DB7"/>
                </a:solidFill>
              </a:rPr>
              <a:pPr algn="r"/>
              <a:t>28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22276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22277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22278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8194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7663" indent="-3476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  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22281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447800"/>
            <a:ext cx="31813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22283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2828925"/>
            <a:ext cx="2466975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A343AA-6E09-4EDA-9051-AB07AC84BCD9}" type="slidenum">
              <a:rPr lang="en-US"/>
              <a:pPr/>
              <a:t>29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24322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two linear equations by first eliminating one variable.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3</a:t>
            </a:r>
            <a:r>
              <a:rPr lang="en-US" b="0" baseline="0">
                <a:latin typeface="Times New Roman" pitchFamily="18" charset="0"/>
              </a:rPr>
              <a:t> Solve the resulting equation.</a:t>
            </a:r>
          </a:p>
        </p:txBody>
      </p:sp>
      <p:sp>
        <p:nvSpPr>
          <p:cNvPr id="4024323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36AF3CD-FB51-4134-ABDB-8191A6D0B2D0}" type="slidenum">
              <a:rPr lang="en-US" sz="1200" baseline="0">
                <a:solidFill>
                  <a:srgbClr val="007DB7"/>
                </a:solidFill>
              </a:rPr>
              <a:pPr algn="r"/>
              <a:t>29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24324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24325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24326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8194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7663" indent="-3476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3.  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24329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447800"/>
            <a:ext cx="31813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24331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2847975"/>
            <a:ext cx="15240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BBEDE-3E9C-4B90-BC40-D1458332A676}" type="slidenum">
              <a:rPr lang="en-US"/>
              <a:pPr/>
              <a:t>30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26370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two linear equations by first eliminating one variable.</a:t>
            </a:r>
          </a:p>
          <a:p>
            <a:pPr>
              <a:spcBef>
                <a:spcPct val="50000"/>
              </a:spcBef>
            </a:pP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4</a:t>
            </a:r>
            <a:r>
              <a:rPr lang="en-US" b="0" baseline="0">
                <a:latin typeface="Times New Roman" pitchFamily="18" charset="0"/>
              </a:rPr>
              <a:t> Back-substitute the value you found into one of the original equations to solve for the other variable.</a:t>
            </a:r>
          </a:p>
        </p:txBody>
      </p:sp>
      <p:sp>
        <p:nvSpPr>
          <p:cNvPr id="4026371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A9981B1-9B95-469B-B68D-2A4EF937ABC8}" type="slidenum">
              <a:rPr lang="en-US" sz="1200" baseline="0">
                <a:solidFill>
                  <a:srgbClr val="007DB7"/>
                </a:solidFill>
              </a:rPr>
              <a:pPr algn="r"/>
              <a:t>30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26372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26373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26374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81940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7663" indent="-3476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4.  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026377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447800"/>
            <a:ext cx="31813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26379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2895600"/>
            <a:ext cx="22193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0A73-7031-4225-AF4B-CC8055BB2ED1}" type="slidenum">
              <a:rPr lang="en-US"/>
              <a:pPr/>
              <a:t>31</a:t>
            </a:fld>
            <a:endParaRPr lang="en-CA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28418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Solve a system of two linear equations by first eliminating one variable.</a:t>
            </a:r>
          </a:p>
          <a:p>
            <a:endParaRPr lang="en-US" baseline="0">
              <a:latin typeface="Times New Roman" pitchFamily="18" charset="0"/>
            </a:endParaRPr>
          </a:p>
          <a:p>
            <a:r>
              <a:rPr lang="en-US" baseline="0">
                <a:latin typeface="Times New Roman" pitchFamily="18" charset="0"/>
              </a:rPr>
              <a:t>Step 5 </a:t>
            </a:r>
            <a:r>
              <a:rPr lang="en-US" b="0" baseline="0">
                <a:latin typeface="Times New Roman" pitchFamily="18" charset="0"/>
              </a:rPr>
              <a:t>Write the solution set from Steps 3 and 4.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6</a:t>
            </a:r>
            <a:r>
              <a:rPr lang="en-US" b="0" baseline="0">
                <a:latin typeface="Times New Roman" pitchFamily="18" charset="0"/>
              </a:rPr>
              <a:t> Check your solution(s) in the original equations (1) and (2).</a:t>
            </a:r>
          </a:p>
        </p:txBody>
      </p:sp>
      <p:sp>
        <p:nvSpPr>
          <p:cNvPr id="4028419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CD52702-4CDB-41B2-BA30-233C07540A47}" type="slidenum">
              <a:rPr lang="en-US" sz="1200" baseline="0">
                <a:solidFill>
                  <a:srgbClr val="007DB7"/>
                </a:solidFill>
              </a:rPr>
              <a:pPr algn="r"/>
              <a:t>31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028420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028421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4028422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The Elimination Method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Solve the system.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457450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7663" indent="-3476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5.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solution set is {(9, 1)}.</a:t>
            </a:r>
          </a:p>
        </p:txBody>
      </p:sp>
      <p:pic>
        <p:nvPicPr>
          <p:cNvPr id="4028425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447800"/>
            <a:ext cx="31813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572000" y="3381375"/>
            <a:ext cx="434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7663" indent="-3476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6.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Check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9 and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1.</a:t>
            </a:r>
          </a:p>
        </p:txBody>
      </p:sp>
      <p:pic>
        <p:nvPicPr>
          <p:cNvPr id="4028428" name="Picture 1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886200"/>
            <a:ext cx="249555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28429" name="Picture 13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5334000"/>
            <a:ext cx="25431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32" y="1412748"/>
            <a:ext cx="6345936" cy="403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4F87-2A0E-4861-9AE6-55DBA942B6AC}" type="slidenum">
              <a:rPr lang="en-US"/>
              <a:pPr/>
              <a:t>33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956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995651" name="Rectangle 3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the Elimination Method</a:t>
            </a:r>
          </a:p>
        </p:txBody>
      </p:sp>
      <p:sp>
        <p:nvSpPr>
          <p:cNvPr id="3995652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04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Solve the system.</a:t>
            </a:r>
          </a:p>
        </p:txBody>
      </p:sp>
      <p:graphicFrame>
        <p:nvGraphicFramePr>
          <p:cNvPr id="3995653" name="Object 5" descr="Pink tissue paper"/>
          <p:cNvGraphicFramePr>
            <a:graphicFrameLocks noChangeAspect="1"/>
          </p:cNvGraphicFramePr>
          <p:nvPr/>
        </p:nvGraphicFramePr>
        <p:xfrm>
          <a:off x="3009900" y="1600200"/>
          <a:ext cx="3124200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84" name="Equation" r:id="rId5" imgW="3124200" imgH="2260600" progId="Equation.DSMT4">
                  <p:embed/>
                </p:oleObj>
              </mc:Choice>
              <mc:Fallback>
                <p:oleObj name="Equation" r:id="rId5" imgW="3124200" imgH="22606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1600200"/>
                        <a:ext cx="3124200" cy="226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655" name="Text Box 7" descr="Pink tissue paper"/>
          <p:cNvSpPr txBox="1">
            <a:spLocks noChangeArrowheads="1"/>
          </p:cNvSpPr>
          <p:nvPr/>
        </p:nvSpPr>
        <p:spPr bwMode="auto">
          <a:xfrm>
            <a:off x="608013" y="3657600"/>
            <a:ext cx="18288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995657" name="Text Box 9" descr="Pink tissue paper"/>
          <p:cNvSpPr txBox="1">
            <a:spLocks noChangeArrowheads="1"/>
          </p:cNvSpPr>
          <p:nvPr/>
        </p:nvSpPr>
        <p:spPr bwMode="auto">
          <a:xfrm>
            <a:off x="658813" y="4083050"/>
            <a:ext cx="52085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Replace      by </a:t>
            </a:r>
            <a:r>
              <a:rPr lang="en-US" sz="3200" b="0" i="1" baseline="0">
                <a:latin typeface="Times New Roman" pitchFamily="18" charset="0"/>
              </a:rPr>
              <a:t>u</a:t>
            </a:r>
            <a:r>
              <a:rPr lang="en-US" sz="3200" b="0" baseline="0">
                <a:latin typeface="Times New Roman" pitchFamily="18" charset="0"/>
              </a:rPr>
              <a:t> and      by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3995658" name="Object 10" descr="Pink tissue paper"/>
          <p:cNvGraphicFramePr>
            <a:graphicFrameLocks noChangeAspect="1"/>
          </p:cNvGraphicFramePr>
          <p:nvPr/>
        </p:nvGraphicFramePr>
        <p:xfrm>
          <a:off x="2209800" y="3949700"/>
          <a:ext cx="304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85" name="Equation" r:id="rId7" imgW="304800" imgH="939800" progId="Equation.DSMT4">
                  <p:embed/>
                </p:oleObj>
              </mc:Choice>
              <mc:Fallback>
                <p:oleObj name="Equation" r:id="rId7" imgW="304800" imgH="9398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949700"/>
                        <a:ext cx="3048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659" name="Object 11" descr="Pink tissue paper"/>
          <p:cNvGraphicFramePr>
            <a:graphicFrameLocks noChangeAspect="1"/>
          </p:cNvGraphicFramePr>
          <p:nvPr/>
        </p:nvGraphicFramePr>
        <p:xfrm>
          <a:off x="4191000" y="3949700"/>
          <a:ext cx="304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86" name="Equation" r:id="rId9" imgW="304800" imgH="1016000" progId="Equation.DSMT4">
                  <p:embed/>
                </p:oleObj>
              </mc:Choice>
              <mc:Fallback>
                <p:oleObj name="Equation" r:id="rId9" imgW="304800" imgH="10160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949700"/>
                        <a:ext cx="304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660" name="Object 12" descr="Pink tissue paper"/>
          <p:cNvGraphicFramePr>
            <a:graphicFrameLocks noChangeAspect="1"/>
          </p:cNvGraphicFramePr>
          <p:nvPr/>
        </p:nvGraphicFramePr>
        <p:xfrm>
          <a:off x="3009900" y="5410200"/>
          <a:ext cx="36195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87" name="Equation" r:id="rId11" imgW="3619500" imgH="1143000" progId="Equation.DSMT4">
                  <p:embed/>
                </p:oleObj>
              </mc:Choice>
              <mc:Fallback>
                <p:oleObj name="Equation" r:id="rId11" imgW="3619500" imgH="11430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5410200"/>
                        <a:ext cx="36195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662" name="Text Box 14" descr="Pink tissue paper"/>
          <p:cNvSpPr txBox="1">
            <a:spLocks noChangeArrowheads="1"/>
          </p:cNvSpPr>
          <p:nvPr/>
        </p:nvSpPr>
        <p:spPr bwMode="auto">
          <a:xfrm>
            <a:off x="658813" y="4965700"/>
            <a:ext cx="23510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(2) become:</a:t>
            </a:r>
          </a:p>
        </p:txBody>
      </p:sp>
      <p:sp>
        <p:nvSpPr>
          <p:cNvPr id="3995663" name="Text Box 15" descr="Pink tissue paper"/>
          <p:cNvSpPr txBox="1">
            <a:spLocks noChangeArrowheads="1"/>
          </p:cNvSpPr>
          <p:nvPr/>
        </p:nvSpPr>
        <p:spPr bwMode="auto">
          <a:xfrm>
            <a:off x="5638800" y="4075113"/>
            <a:ext cx="31242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Equations (1) and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130B4-5F6C-4F1C-8B45-00EB0CCD1A9C}" type="slidenum">
              <a:rPr lang="en-US"/>
              <a:pPr/>
              <a:t>34</a:t>
            </a:fld>
            <a:endParaRPr lang="en-CA"/>
          </a:p>
        </p:txBody>
      </p:sp>
      <p:sp>
        <p:nvSpPr>
          <p:cNvPr id="1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976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997699" name="Rectangle 3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the Elimination Method</a:t>
            </a:r>
          </a:p>
        </p:txBody>
      </p:sp>
      <p:sp>
        <p:nvSpPr>
          <p:cNvPr id="3997700" name="Text Box 4" descr="Pink tissue paper"/>
          <p:cNvSpPr txBox="1">
            <a:spLocks noChangeArrowheads="1"/>
          </p:cNvSpPr>
          <p:nvPr/>
        </p:nvSpPr>
        <p:spPr bwMode="auto">
          <a:xfrm>
            <a:off x="709613" y="1416050"/>
            <a:ext cx="7951787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	Select the variable </a:t>
            </a:r>
            <a:r>
              <a:rPr lang="en-US" sz="3200" b="0" i="1" baseline="0">
                <a:latin typeface="Times New Roman" pitchFamily="18" charset="0"/>
              </a:rPr>
              <a:t>u</a:t>
            </a:r>
            <a:r>
              <a:rPr lang="en-US" sz="3200" b="0" baseline="0">
                <a:latin typeface="Times New Roman" pitchFamily="18" charset="0"/>
              </a:rPr>
              <a:t> for elimination.</a:t>
            </a:r>
          </a:p>
        </p:txBody>
      </p:sp>
      <p:sp>
        <p:nvSpPr>
          <p:cNvPr id="3997701" name="Text Box 5" descr="Pink tissue paper"/>
          <p:cNvSpPr txBox="1">
            <a:spLocks noChangeArrowheads="1"/>
          </p:cNvSpPr>
          <p:nvPr/>
        </p:nvSpPr>
        <p:spPr bwMode="auto">
          <a:xfrm>
            <a:off x="658813" y="990600"/>
            <a:ext cx="33035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pSp>
        <p:nvGrpSpPr>
          <p:cNvPr id="3997702" name="Group 6"/>
          <p:cNvGrpSpPr>
            <a:grpSpLocks/>
          </p:cNvGrpSpPr>
          <p:nvPr/>
        </p:nvGrpSpPr>
        <p:grpSpPr bwMode="auto">
          <a:xfrm>
            <a:off x="709613" y="3232150"/>
            <a:ext cx="4497387" cy="717550"/>
            <a:chOff x="447" y="2036"/>
            <a:chExt cx="2833" cy="452"/>
          </a:xfrm>
        </p:grpSpPr>
        <p:sp>
          <p:nvSpPr>
            <p:cNvPr id="3997703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47" y="2036"/>
              <a:ext cx="824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2</a:t>
              </a:r>
            </a:p>
          </p:txBody>
        </p:sp>
        <p:graphicFrame>
          <p:nvGraphicFramePr>
            <p:cNvPr id="3997704" name="Object 8" descr="Pink tissue paper"/>
            <p:cNvGraphicFramePr>
              <a:graphicFrameLocks noChangeAspect="1"/>
            </p:cNvGraphicFramePr>
            <p:nvPr/>
          </p:nvGraphicFramePr>
          <p:xfrm>
            <a:off x="2400" y="2136"/>
            <a:ext cx="88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7732" name="Equation" r:id="rId5" imgW="1397000" imgH="330200" progId="Equation.DSMT4">
                    <p:embed/>
                  </p:oleObj>
                </mc:Choice>
                <mc:Fallback>
                  <p:oleObj name="Equation" r:id="rId5" imgW="1397000" imgH="330200" progId="Equation.DSMT4">
                    <p:embed/>
                    <p:pic>
                      <p:nvPicPr>
                        <p:cNvPr id="0" name="Object 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2136"/>
                          <a:ext cx="88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97705" name="Group 9"/>
          <p:cNvGrpSpPr>
            <a:grpSpLocks/>
          </p:cNvGrpSpPr>
          <p:nvPr/>
        </p:nvGrpSpPr>
        <p:grpSpPr bwMode="auto">
          <a:xfrm>
            <a:off x="709613" y="3886200"/>
            <a:ext cx="4256087" cy="717550"/>
            <a:chOff x="447" y="2572"/>
            <a:chExt cx="2681" cy="452"/>
          </a:xfrm>
        </p:grpSpPr>
        <p:sp>
          <p:nvSpPr>
            <p:cNvPr id="3997706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447" y="2572"/>
              <a:ext cx="824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3</a:t>
              </a:r>
            </a:p>
          </p:txBody>
        </p:sp>
        <p:graphicFrame>
          <p:nvGraphicFramePr>
            <p:cNvPr id="3997707" name="Object 11" descr="Pink tissue paper"/>
            <p:cNvGraphicFramePr>
              <a:graphicFrameLocks noChangeAspect="1"/>
            </p:cNvGraphicFramePr>
            <p:nvPr/>
          </p:nvGraphicFramePr>
          <p:xfrm>
            <a:off x="2640" y="2624"/>
            <a:ext cx="48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7733" name="Equation" r:id="rId7" imgW="774700" imgH="330200" progId="Equation.DSMT4">
                    <p:embed/>
                  </p:oleObj>
                </mc:Choice>
                <mc:Fallback>
                  <p:oleObj name="Equation" r:id="rId7" imgW="774700" imgH="330200" progId="Equation.DSMT4">
                    <p:embed/>
                    <p:pic>
                      <p:nvPicPr>
                        <p:cNvPr id="0" name="Object 11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624"/>
                          <a:ext cx="48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7708" name="Line 12"/>
          <p:cNvSpPr>
            <a:spLocks noChangeShapeType="1"/>
          </p:cNvSpPr>
          <p:nvPr/>
        </p:nvSpPr>
        <p:spPr bwMode="auto">
          <a:xfrm>
            <a:off x="2817813" y="3232150"/>
            <a:ext cx="2971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997709" name="Object 13" descr="Pink tissue paper"/>
          <p:cNvGraphicFramePr>
            <a:graphicFrameLocks noChangeAspect="1"/>
          </p:cNvGraphicFramePr>
          <p:nvPr/>
        </p:nvGraphicFramePr>
        <p:xfrm>
          <a:off x="2914650" y="2184400"/>
          <a:ext cx="3810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734" name="Equation" r:id="rId9" imgW="3809880" imgH="1041120" progId="Equation.DSMT4">
                  <p:embed/>
                </p:oleObj>
              </mc:Choice>
              <mc:Fallback>
                <p:oleObj name="Equation" r:id="rId9" imgW="3809880" imgH="104112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2184400"/>
                        <a:ext cx="38100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7710" name="Text Box 14" descr="Pink tissue paper"/>
          <p:cNvSpPr txBox="1">
            <a:spLocks noChangeArrowheads="1"/>
          </p:cNvSpPr>
          <p:nvPr/>
        </p:nvSpPr>
        <p:spPr bwMode="auto">
          <a:xfrm>
            <a:off x="685800" y="4419600"/>
            <a:ext cx="797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	</a:t>
            </a:r>
            <a:r>
              <a:rPr lang="en-US" sz="3200" b="0" baseline="0">
                <a:latin typeface="Times New Roman" pitchFamily="18" charset="0"/>
              </a:rPr>
              <a:t>Back-substitute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 = 1 in equation (3).</a:t>
            </a:r>
          </a:p>
        </p:txBody>
      </p:sp>
      <p:graphicFrame>
        <p:nvGraphicFramePr>
          <p:cNvPr id="3997711" name="Object 15" descr="Pink tissue paper"/>
          <p:cNvGraphicFramePr>
            <a:graphicFrameLocks noChangeAspect="1"/>
          </p:cNvGraphicFramePr>
          <p:nvPr/>
        </p:nvGraphicFramePr>
        <p:xfrm>
          <a:off x="3651250" y="4927600"/>
          <a:ext cx="23368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735" name="Equation" r:id="rId11" imgW="2336760" imgH="1650960" progId="Equation.DSMT4">
                  <p:embed/>
                </p:oleObj>
              </mc:Choice>
              <mc:Fallback>
                <p:oleObj name="Equation" r:id="rId11" imgW="2336760" imgH="165096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0" y="4927600"/>
                        <a:ext cx="23368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63BA8-18DC-4497-85E4-468568B59553}" type="slidenum">
              <a:rPr lang="en-US"/>
              <a:pPr/>
              <a:t>35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9997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3999747" name="Rectangle 3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the Elimination Method</a:t>
            </a:r>
          </a:p>
        </p:txBody>
      </p:sp>
      <p:sp>
        <p:nvSpPr>
          <p:cNvPr id="3999748" name="Text Box 4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352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999749" name="Text Box 5" descr="Pink tissue paper"/>
          <p:cNvSpPr txBox="1">
            <a:spLocks noChangeArrowheads="1"/>
          </p:cNvSpPr>
          <p:nvPr/>
        </p:nvSpPr>
        <p:spPr bwMode="auto">
          <a:xfrm>
            <a:off x="533400" y="1600200"/>
            <a:ext cx="84582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	Solve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the variables in the original system.</a:t>
            </a:r>
          </a:p>
        </p:txBody>
      </p:sp>
      <p:graphicFrame>
        <p:nvGraphicFramePr>
          <p:cNvPr id="3999750" name="Object 6" descr="Pink tissue paper"/>
          <p:cNvGraphicFramePr>
            <a:graphicFrameLocks noChangeAspect="1"/>
          </p:cNvGraphicFramePr>
          <p:nvPr/>
        </p:nvGraphicFramePr>
        <p:xfrm>
          <a:off x="2127250" y="2819400"/>
          <a:ext cx="1384300" cy="313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762" name="Equation" r:id="rId5" imgW="1384200" imgH="3136680" progId="Equation.DSMT4">
                  <p:embed/>
                </p:oleObj>
              </mc:Choice>
              <mc:Fallback>
                <p:oleObj name="Equation" r:id="rId5" imgW="1384200" imgH="31366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2819400"/>
                        <a:ext cx="1384300" cy="313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9751" name="Object 7" descr="Pink tissue paper"/>
          <p:cNvGraphicFramePr>
            <a:graphicFrameLocks noChangeAspect="1"/>
          </p:cNvGraphicFramePr>
          <p:nvPr/>
        </p:nvGraphicFramePr>
        <p:xfrm>
          <a:off x="5454650" y="2889250"/>
          <a:ext cx="9779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763" name="Equation" r:id="rId7" imgW="977760" imgH="2819160" progId="Equation.DSMT4">
                  <p:embed/>
                </p:oleObj>
              </mc:Choice>
              <mc:Fallback>
                <p:oleObj name="Equation" r:id="rId7" imgW="977760" imgH="281916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650" y="2889250"/>
                        <a:ext cx="977900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3CEED-F535-4DB5-86DE-A5B379CCF983}" type="slidenum">
              <a:rPr lang="en-US"/>
              <a:pPr/>
              <a:t>36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017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4001795" name="Rectangle 3"/>
          <p:cNvSpPr>
            <a:spLocks noChangeArrowheads="1"/>
          </p:cNvSpPr>
          <p:nvPr/>
        </p:nvSpPr>
        <p:spPr bwMode="auto">
          <a:xfrm>
            <a:off x="2817813" y="381000"/>
            <a:ext cx="61737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the Elimination Method</a:t>
            </a:r>
          </a:p>
        </p:txBody>
      </p:sp>
      <p:sp>
        <p:nvSpPr>
          <p:cNvPr id="4001796" name="Text Box 4" descr="Pink tissue paper"/>
          <p:cNvSpPr txBox="1">
            <a:spLocks noChangeArrowheads="1"/>
          </p:cNvSpPr>
          <p:nvPr/>
        </p:nvSpPr>
        <p:spPr bwMode="auto">
          <a:xfrm>
            <a:off x="533400" y="990600"/>
            <a:ext cx="3352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01797" name="Text Box 5" descr="Pink tissue paper"/>
          <p:cNvSpPr txBox="1">
            <a:spLocks noChangeArrowheads="1"/>
          </p:cNvSpPr>
          <p:nvPr/>
        </p:nvSpPr>
        <p:spPr bwMode="auto">
          <a:xfrm>
            <a:off x="3657600" y="1816100"/>
            <a:ext cx="32004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solution set is</a:t>
            </a:r>
          </a:p>
        </p:txBody>
      </p:sp>
      <p:sp>
        <p:nvSpPr>
          <p:cNvPr id="4001798" name="Text Box 6" descr="Pink tissue paper"/>
          <p:cNvSpPr txBox="1">
            <a:spLocks noChangeArrowheads="1"/>
          </p:cNvSpPr>
          <p:nvPr/>
        </p:nvSpPr>
        <p:spPr bwMode="auto">
          <a:xfrm>
            <a:off x="533400" y="1816100"/>
            <a:ext cx="31242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171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743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14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886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1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continued</a:t>
            </a:r>
          </a:p>
        </p:txBody>
      </p:sp>
      <p:graphicFrame>
        <p:nvGraphicFramePr>
          <p:cNvPr id="4001799" name="Object 7" descr="Pink tissue paper"/>
          <p:cNvGraphicFramePr>
            <a:graphicFrameLocks noChangeAspect="1"/>
          </p:cNvGraphicFramePr>
          <p:nvPr/>
        </p:nvGraphicFramePr>
        <p:xfrm>
          <a:off x="6832600" y="1585913"/>
          <a:ext cx="19304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815" name="Equation" r:id="rId5" imgW="1930400" imgH="1104900" progId="Equation.DSMT4">
                  <p:embed/>
                </p:oleObj>
              </mc:Choice>
              <mc:Fallback>
                <p:oleObj name="Equation" r:id="rId5" imgW="1930400" imgH="11049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600" y="1585913"/>
                        <a:ext cx="19304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01800" name="Group 8"/>
          <p:cNvGrpSpPr>
            <a:grpSpLocks/>
          </p:cNvGrpSpPr>
          <p:nvPr/>
        </p:nvGrpSpPr>
        <p:grpSpPr bwMode="auto">
          <a:xfrm>
            <a:off x="533400" y="3213100"/>
            <a:ext cx="8305800" cy="2806700"/>
            <a:chOff x="336" y="2024"/>
            <a:chExt cx="5232" cy="1768"/>
          </a:xfrm>
        </p:grpSpPr>
        <p:sp>
          <p:nvSpPr>
            <p:cNvPr id="4001801" name="Text Box 9" descr="Pink tissue paper"/>
            <p:cNvSpPr txBox="1">
              <a:spLocks noChangeArrowheads="1"/>
            </p:cNvSpPr>
            <p:nvPr/>
          </p:nvSpPr>
          <p:spPr bwMode="auto">
            <a:xfrm>
              <a:off x="336" y="2024"/>
              <a:ext cx="4752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6</a:t>
              </a:r>
              <a:r>
                <a:rPr lang="en-US" sz="3200" b="0" baseline="0">
                  <a:latin typeface="Times New Roman" pitchFamily="18" charset="0"/>
                </a:rPr>
                <a:t>	You can verify that the ordered pair </a:t>
              </a:r>
            </a:p>
          </p:txBody>
        </p:sp>
        <p:sp>
          <p:nvSpPr>
            <p:cNvPr id="4001802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2304" y="2592"/>
              <a:ext cx="3024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is indeed the solution of the</a:t>
              </a:r>
            </a:p>
          </p:txBody>
        </p:sp>
        <p:sp>
          <p:nvSpPr>
            <p:cNvPr id="4001803" name="Text Box 11" descr="Pink tissue paper"/>
            <p:cNvSpPr txBox="1">
              <a:spLocks noChangeArrowheads="1"/>
            </p:cNvSpPr>
            <p:nvPr/>
          </p:nvSpPr>
          <p:spPr bwMode="auto">
            <a:xfrm>
              <a:off x="1273" y="3340"/>
              <a:ext cx="4295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14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886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15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original system of equations (1) and (2).</a:t>
              </a:r>
            </a:p>
          </p:txBody>
        </p:sp>
        <p:graphicFrame>
          <p:nvGraphicFramePr>
            <p:cNvPr id="4001804" name="Object 12" descr="Pink tissue paper"/>
            <p:cNvGraphicFramePr>
              <a:graphicFrameLocks noChangeAspect="1"/>
            </p:cNvGraphicFramePr>
            <p:nvPr/>
          </p:nvGraphicFramePr>
          <p:xfrm>
            <a:off x="1344" y="2492"/>
            <a:ext cx="832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1816" name="Equation" r:id="rId7" imgW="1320800" imgH="1054100" progId="Equation.DSMT4">
                    <p:embed/>
                  </p:oleObj>
                </mc:Choice>
                <mc:Fallback>
                  <p:oleObj name="Equation" r:id="rId7" imgW="1320800" imgH="1054100" progId="Equation.DSMT4">
                    <p:embed/>
                    <p:pic>
                      <p:nvPicPr>
                        <p:cNvPr id="0" name="Object 12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2492"/>
                          <a:ext cx="832" cy="6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56" y="530352"/>
            <a:ext cx="6190488" cy="579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AF8B07-A9BF-422F-B2E1-D1B77C06D345}" type="slidenum">
              <a:rPr lang="en-US"/>
              <a:pPr/>
              <a:t>38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0384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4003843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Equilibrium Point</a:t>
            </a:r>
          </a:p>
        </p:txBody>
      </p:sp>
      <p:sp>
        <p:nvSpPr>
          <p:cNvPr id="4003844" name="Text Box 4" descr="Pink tissue paper"/>
          <p:cNvSpPr txBox="1">
            <a:spLocks noChangeArrowheads="1"/>
          </p:cNvSpPr>
          <p:nvPr/>
        </p:nvSpPr>
        <p:spPr bwMode="auto">
          <a:xfrm>
            <a:off x="609600" y="1028700"/>
            <a:ext cx="80772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Find the equilibrium point if the supply and demand functions for a new brand of digital video recorder (DVR) are given by the system</a:t>
            </a:r>
          </a:p>
        </p:txBody>
      </p:sp>
      <p:graphicFrame>
        <p:nvGraphicFramePr>
          <p:cNvPr id="4003845" name="Object 5" descr="Pink tissue paper"/>
          <p:cNvGraphicFramePr>
            <a:graphicFrameLocks noChangeAspect="1"/>
          </p:cNvGraphicFramePr>
          <p:nvPr/>
        </p:nvGraphicFramePr>
        <p:xfrm>
          <a:off x="2855913" y="2819400"/>
          <a:ext cx="37465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855" name="Equation" r:id="rId5" imgW="3746500" imgH="1028700" progId="Equation.DSMT4">
                  <p:embed/>
                </p:oleObj>
              </mc:Choice>
              <mc:Fallback>
                <p:oleObj name="Equation" r:id="rId5" imgW="3746500" imgH="10287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2819400"/>
                        <a:ext cx="37465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03846" name="Text Box 6" descr="Pink tissue paper"/>
          <p:cNvSpPr txBox="1">
            <a:spLocks noChangeArrowheads="1"/>
          </p:cNvSpPr>
          <p:nvPr/>
        </p:nvSpPr>
        <p:spPr bwMode="auto">
          <a:xfrm>
            <a:off x="609600" y="3962400"/>
            <a:ext cx="80772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where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is the price in dollars and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is the number of units.</a:t>
            </a:r>
          </a:p>
        </p:txBody>
      </p:sp>
      <p:grpSp>
        <p:nvGrpSpPr>
          <p:cNvPr id="4003847" name="Group 7"/>
          <p:cNvGrpSpPr>
            <a:grpSpLocks/>
          </p:cNvGrpSpPr>
          <p:nvPr/>
        </p:nvGrpSpPr>
        <p:grpSpPr bwMode="auto">
          <a:xfrm>
            <a:off x="609600" y="5029200"/>
            <a:ext cx="8077200" cy="1585913"/>
            <a:chOff x="384" y="3168"/>
            <a:chExt cx="5088" cy="999"/>
          </a:xfrm>
        </p:grpSpPr>
        <p:sp>
          <p:nvSpPr>
            <p:cNvPr id="4003848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4" y="3168"/>
              <a:ext cx="1008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003849" name="Rectangle 9" descr="Pink tissue paper"/>
            <p:cNvSpPr>
              <a:spLocks noChangeArrowheads="1"/>
            </p:cNvSpPr>
            <p:nvPr/>
          </p:nvSpPr>
          <p:spPr bwMode="auto">
            <a:xfrm>
              <a:off x="429" y="3495"/>
              <a:ext cx="5043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 b="0" baseline="0">
                  <a:latin typeface="Times" pitchFamily="18" charset="0"/>
                </a:rPr>
                <a:t>Substitute the value of </a:t>
              </a:r>
              <a:r>
                <a:rPr lang="en-US" sz="3200" b="0" i="1" baseline="0">
                  <a:latin typeface="Times" pitchFamily="18" charset="0"/>
                </a:rPr>
                <a:t>p</a:t>
              </a:r>
              <a:r>
                <a:rPr lang="en-US" sz="3200" b="0" baseline="0">
                  <a:latin typeface="Times" pitchFamily="18" charset="0"/>
                </a:rPr>
                <a:t> from equation (1) into equation (2) and solve the resulting equation.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CD902-697E-4E5D-83F4-B2FB6F0314E2}" type="slidenum">
              <a:rPr lang="en-US"/>
              <a:pPr/>
              <a:t>39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0589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4005891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Equilibrium Point</a:t>
            </a:r>
          </a:p>
        </p:txBody>
      </p:sp>
      <p:graphicFrame>
        <p:nvGraphicFramePr>
          <p:cNvPr id="4005892" name="Object 4" descr="Pink tissue paper"/>
          <p:cNvGraphicFramePr>
            <a:graphicFrameLocks noChangeAspect="1"/>
          </p:cNvGraphicFramePr>
          <p:nvPr/>
        </p:nvGraphicFramePr>
        <p:xfrm>
          <a:off x="1663700" y="1860550"/>
          <a:ext cx="50419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900" name="Equation" r:id="rId4" imgW="5041800" imgH="3352680" progId="Equation.DSMT4">
                  <p:embed/>
                </p:oleObj>
              </mc:Choice>
              <mc:Fallback>
                <p:oleObj name="Equation" r:id="rId4" imgW="5041800" imgH="335268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00" y="1860550"/>
                        <a:ext cx="5041900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05893" name="Text Box 5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2004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005894" name="Rectangle 6" descr="Pink tissue paper"/>
          <p:cNvSpPr>
            <a:spLocks noChangeArrowheads="1"/>
          </p:cNvSpPr>
          <p:nvPr/>
        </p:nvSpPr>
        <p:spPr bwMode="auto">
          <a:xfrm>
            <a:off x="681038" y="5791200"/>
            <a:ext cx="80057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3200" b="0" baseline="0">
                <a:latin typeface="Times" pitchFamily="18" charset="0"/>
              </a:rPr>
              <a:t>To find the price </a:t>
            </a:r>
            <a:r>
              <a:rPr lang="en-US" sz="3200" b="0" i="1" baseline="0">
                <a:latin typeface="Times" pitchFamily="18" charset="0"/>
              </a:rPr>
              <a:t>p</a:t>
            </a:r>
            <a:r>
              <a:rPr lang="en-US" sz="3200" b="0" baseline="0">
                <a:latin typeface="Times" pitchFamily="18" charset="0"/>
              </a:rPr>
              <a:t> back-substitute </a:t>
            </a:r>
            <a:r>
              <a:rPr lang="en-US" sz="3200" b="0" i="1" baseline="0">
                <a:latin typeface="Times" pitchFamily="18" charset="0"/>
              </a:rPr>
              <a:t>x</a:t>
            </a:r>
            <a:r>
              <a:rPr lang="en-US" sz="3200" b="0" baseline="0">
                <a:latin typeface="Times" pitchFamily="18" charset="0"/>
              </a:rPr>
              <a:t> = 10,000.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4B197-0C96-4C8A-A64B-F34BDF5D3706}" type="slidenum">
              <a:rPr lang="en-US"/>
              <a:pPr/>
              <a:t>40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00793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4007939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Equilibrium Point</a:t>
            </a:r>
          </a:p>
        </p:txBody>
      </p:sp>
      <p:graphicFrame>
        <p:nvGraphicFramePr>
          <p:cNvPr id="4007940" name="Object 4" descr="Pink tissue paper"/>
          <p:cNvGraphicFramePr>
            <a:graphicFrameLocks noChangeAspect="1"/>
          </p:cNvGraphicFramePr>
          <p:nvPr/>
        </p:nvGraphicFramePr>
        <p:xfrm>
          <a:off x="2590800" y="1644650"/>
          <a:ext cx="40767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950" name="Equation" r:id="rId4" imgW="4076640" imgH="1650960" progId="Equation.DSMT4">
                  <p:embed/>
                </p:oleObj>
              </mc:Choice>
              <mc:Fallback>
                <p:oleObj name="Equation" r:id="rId4" imgW="4076640" imgH="165096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644650"/>
                        <a:ext cx="40767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07941" name="Text Box 5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2004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pSp>
        <p:nvGrpSpPr>
          <p:cNvPr id="4007942" name="Group 6"/>
          <p:cNvGrpSpPr>
            <a:grpSpLocks/>
          </p:cNvGrpSpPr>
          <p:nvPr/>
        </p:nvGrpSpPr>
        <p:grpSpPr bwMode="auto">
          <a:xfrm>
            <a:off x="671513" y="3155950"/>
            <a:ext cx="8015287" cy="3397250"/>
            <a:chOff x="423" y="1988"/>
            <a:chExt cx="5049" cy="2140"/>
          </a:xfrm>
        </p:grpSpPr>
        <p:sp>
          <p:nvSpPr>
            <p:cNvPr id="4007943" name="Rectangle 7" descr="Pink tissue paper"/>
            <p:cNvSpPr>
              <a:spLocks noChangeArrowheads="1"/>
            </p:cNvSpPr>
            <p:nvPr/>
          </p:nvSpPr>
          <p:spPr bwMode="auto">
            <a:xfrm>
              <a:off x="423" y="2199"/>
              <a:ext cx="2417" cy="1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 b="0" baseline="0">
                  <a:latin typeface="Times" pitchFamily="18" charset="0"/>
                </a:rPr>
                <a:t>The equilibrium point is (10,000, 72).</a:t>
              </a:r>
            </a:p>
            <a:p>
              <a:r>
                <a:rPr lang="en-US" sz="3200" b="0" baseline="0">
                  <a:latin typeface="Times" pitchFamily="18" charset="0"/>
                </a:rPr>
                <a:t>You can verify that this point satisfies both equations.</a:t>
              </a:r>
            </a:p>
          </p:txBody>
        </p:sp>
        <p:pic>
          <p:nvPicPr>
            <p:cNvPr id="4007944" name="Picture 8" descr="Picture 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1988"/>
              <a:ext cx="2626" cy="2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41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" y="1394460"/>
            <a:ext cx="6537960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31657</TotalTime>
  <Words>1952</Words>
  <Application>Microsoft Office PowerPoint</Application>
  <PresentationFormat>Letter Paper (8.5x11 in)</PresentationFormat>
  <Paragraphs>353</Paragraphs>
  <Slides>41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Blends</vt:lpstr>
      <vt:lpstr>Equation</vt:lpstr>
      <vt:lpstr>PowerPoint Presentation</vt:lpstr>
      <vt:lpstr>Systems of Linear Equations in Two Variables</vt:lpstr>
      <vt:lpstr>Definitions</vt:lpstr>
      <vt:lpstr>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SOLUTIONS OF SYSTEMS OF EQUATIONS</vt:lpstr>
      <vt:lpstr>SOLUTIONS OF SYSTEMS OF EQUATIONS</vt:lpstr>
      <vt:lpstr>SOLUTIONS OF SYSTEMS OF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7.1</dc:title>
  <dc:subject>Systems of Linear Equations in Two Variables</dc:subject>
  <dc:creator>Accumedia jbooze@accumediaps.com</dc:creator>
  <cp:lastModifiedBy>milligan</cp:lastModifiedBy>
  <cp:revision>1711</cp:revision>
  <cp:lastPrinted>2001-11-04T00:51:13Z</cp:lastPrinted>
  <dcterms:created xsi:type="dcterms:W3CDTF">2005-02-25T19:46:41Z</dcterms:created>
  <dcterms:modified xsi:type="dcterms:W3CDTF">2010-12-07T08:32:14Z</dcterms:modified>
</cp:coreProperties>
</file>