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3"/>
  </p:notesMasterIdLst>
  <p:handoutMasterIdLst>
    <p:handoutMasterId r:id="rId54"/>
  </p:handoutMasterIdLst>
  <p:sldIdLst>
    <p:sldId id="813" r:id="rId2"/>
    <p:sldId id="840" r:id="rId3"/>
    <p:sldId id="841" r:id="rId4"/>
    <p:sldId id="870" r:id="rId5"/>
    <p:sldId id="842" r:id="rId6"/>
    <p:sldId id="843" r:id="rId7"/>
    <p:sldId id="844" r:id="rId8"/>
    <p:sldId id="882" r:id="rId9"/>
    <p:sldId id="845" r:id="rId10"/>
    <p:sldId id="871" r:id="rId11"/>
    <p:sldId id="872" r:id="rId12"/>
    <p:sldId id="873" r:id="rId13"/>
    <p:sldId id="874" r:id="rId14"/>
    <p:sldId id="875" r:id="rId15"/>
    <p:sldId id="876" r:id="rId16"/>
    <p:sldId id="877" r:id="rId17"/>
    <p:sldId id="883" r:id="rId18"/>
    <p:sldId id="884" r:id="rId19"/>
    <p:sldId id="849" r:id="rId20"/>
    <p:sldId id="850" r:id="rId21"/>
    <p:sldId id="851" r:id="rId22"/>
    <p:sldId id="852" r:id="rId23"/>
    <p:sldId id="853" r:id="rId24"/>
    <p:sldId id="885" r:id="rId25"/>
    <p:sldId id="886" r:id="rId26"/>
    <p:sldId id="854" r:id="rId27"/>
    <p:sldId id="855" r:id="rId28"/>
    <p:sldId id="856" r:id="rId29"/>
    <p:sldId id="857" r:id="rId30"/>
    <p:sldId id="858" r:id="rId31"/>
    <p:sldId id="887" r:id="rId32"/>
    <p:sldId id="888" r:id="rId33"/>
    <p:sldId id="859" r:id="rId34"/>
    <p:sldId id="879" r:id="rId35"/>
    <p:sldId id="880" r:id="rId36"/>
    <p:sldId id="881" r:id="rId37"/>
    <p:sldId id="889" r:id="rId38"/>
    <p:sldId id="890" r:id="rId39"/>
    <p:sldId id="878" r:id="rId40"/>
    <p:sldId id="860" r:id="rId41"/>
    <p:sldId id="861" r:id="rId42"/>
    <p:sldId id="862" r:id="rId43"/>
    <p:sldId id="863" r:id="rId44"/>
    <p:sldId id="864" r:id="rId45"/>
    <p:sldId id="865" r:id="rId46"/>
    <p:sldId id="866" r:id="rId47"/>
    <p:sldId id="867" r:id="rId48"/>
    <p:sldId id="868" r:id="rId49"/>
    <p:sldId id="869" r:id="rId50"/>
    <p:sldId id="891" r:id="rId51"/>
    <p:sldId id="892" r:id="rId52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18D"/>
    <a:srgbClr val="BED4B2"/>
    <a:srgbClr val="C8225D"/>
    <a:srgbClr val="007DB7"/>
    <a:srgbClr val="8EBEE6"/>
    <a:srgbClr val="EC008D"/>
    <a:srgbClr val="00ADEE"/>
    <a:srgbClr val="418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5" autoAdjust="0"/>
    <p:restoredTop sz="94737" autoAdjust="0"/>
  </p:normalViewPr>
  <p:slideViewPr>
    <p:cSldViewPr snapToObjects="1">
      <p:cViewPr>
        <p:scale>
          <a:sx n="66" d="100"/>
          <a:sy n="66" d="100"/>
        </p:scale>
        <p:origin x="-1272" y="-180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2C598679-B9D9-49BB-95B0-A400977EC0AF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7062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BE2F1EF0-D620-4351-A3AF-D8E040B66DEA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684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A31989-EC26-4AC0-80C2-C7A0D0388273}" type="slidenum">
              <a:rPr lang="en-CA"/>
              <a:pPr/>
              <a:t>1</a:t>
            </a:fld>
            <a:endParaRPr lang="en-CA"/>
          </a:p>
        </p:txBody>
      </p:sp>
      <p:sp>
        <p:nvSpPr>
          <p:cNvPr id="158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E64273-0F7E-42A9-B9A7-4DB7670D221C}" type="slidenum">
              <a:rPr lang="en-CA"/>
              <a:pPr/>
              <a:t>2</a:t>
            </a:fld>
            <a:endParaRPr lang="en-CA"/>
          </a:p>
        </p:txBody>
      </p:sp>
      <p:sp>
        <p:nvSpPr>
          <p:cNvPr id="241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786526-76D0-469C-B38E-2A6D5D7A6479}" type="slidenum">
              <a:rPr lang="en-CA"/>
              <a:pPr/>
              <a:t>3</a:t>
            </a:fld>
            <a:endParaRPr lang="en-CA"/>
          </a:p>
        </p:txBody>
      </p:sp>
      <p:sp>
        <p:nvSpPr>
          <p:cNvPr id="403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393D6E-BCF7-4F46-9246-144266CE32E1}" type="slidenum">
              <a:rPr lang="en-CA"/>
              <a:pPr/>
              <a:t>4</a:t>
            </a:fld>
            <a:endParaRPr lang="en-CA"/>
          </a:p>
        </p:txBody>
      </p:sp>
      <p:sp>
        <p:nvSpPr>
          <p:cNvPr id="409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E08D28-217C-43D0-8077-AA0EBBB0782D}" type="slidenum">
              <a:rPr lang="en-CA"/>
              <a:pPr/>
              <a:t>5</a:t>
            </a:fld>
            <a:endParaRPr lang="en-CA"/>
          </a:p>
        </p:txBody>
      </p:sp>
      <p:sp>
        <p:nvSpPr>
          <p:cNvPr id="40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433D83-BC53-4E83-8EDA-C9A2AEC84C82}" type="slidenum">
              <a:rPr lang="en-CA"/>
              <a:pPr/>
              <a:t>6</a:t>
            </a:fld>
            <a:endParaRPr lang="en-CA"/>
          </a:p>
        </p:txBody>
      </p:sp>
      <p:sp>
        <p:nvSpPr>
          <p:cNvPr id="403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644CED-AAF5-4B83-B076-DEE5609B47BC}" type="slidenum">
              <a:rPr lang="en-CA"/>
              <a:pPr/>
              <a:t>7</a:t>
            </a:fld>
            <a:endParaRPr lang="en-CA"/>
          </a:p>
        </p:txBody>
      </p:sp>
      <p:sp>
        <p:nvSpPr>
          <p:cNvPr id="403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A82596-34AF-404F-96F8-B52152062CA1}" type="slidenum">
              <a:rPr lang="en-CA"/>
              <a:pPr/>
              <a:t>9</a:t>
            </a:fld>
            <a:endParaRPr lang="en-CA"/>
          </a:p>
        </p:txBody>
      </p:sp>
      <p:sp>
        <p:nvSpPr>
          <p:cNvPr id="403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9A5CD9-DF10-4BB9-A8FF-6127BDDF9F7E}" type="slidenum">
              <a:rPr lang="en-CA"/>
              <a:pPr/>
              <a:t>10</a:t>
            </a:fld>
            <a:endParaRPr lang="en-CA"/>
          </a:p>
        </p:txBody>
      </p:sp>
      <p:sp>
        <p:nvSpPr>
          <p:cNvPr id="40929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D09E3365-352B-499A-985B-86D6BB1E3BB5}" type="slidenum">
              <a:rPr lang="en-CA" sz="1200" b="0" baseline="0">
                <a:latin typeface="Tahoma" pitchFamily="34" charset="0"/>
              </a:rPr>
              <a:pPr algn="r"/>
              <a:t>10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09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29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218007-9134-4569-9BE7-731898E1E2EA}" type="slidenum">
              <a:rPr lang="en-CA"/>
              <a:pPr/>
              <a:t>11</a:t>
            </a:fld>
            <a:endParaRPr lang="en-CA"/>
          </a:p>
        </p:txBody>
      </p:sp>
      <p:sp>
        <p:nvSpPr>
          <p:cNvPr id="409702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93E0EB62-8D2F-4139-991D-7BAAD515F0B3}" type="slidenum">
              <a:rPr lang="en-CA" sz="1200" b="0" baseline="0">
                <a:latin typeface="Tahoma" pitchFamily="34" charset="0"/>
              </a:rPr>
              <a:pPr algn="r"/>
              <a:t>11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09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7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E1062F-AD08-44C4-86CA-1AEFE2BA2379}" type="slidenum">
              <a:rPr lang="en-CA"/>
              <a:pPr/>
              <a:t>12</a:t>
            </a:fld>
            <a:endParaRPr lang="en-CA"/>
          </a:p>
        </p:txBody>
      </p:sp>
      <p:sp>
        <p:nvSpPr>
          <p:cNvPr id="40990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AB79831E-45AE-4F83-BB6A-4CF2C991C632}" type="slidenum">
              <a:rPr lang="en-CA" sz="1200" b="0" baseline="0">
                <a:latin typeface="Tahoma" pitchFamily="34" charset="0"/>
              </a:rPr>
              <a:pPr algn="r"/>
              <a:t>12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09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229917-D56F-4E42-8EA1-CD83DBFE5CAF}" type="slidenum">
              <a:rPr lang="en-CA"/>
              <a:pPr/>
              <a:t>13</a:t>
            </a:fld>
            <a:endParaRPr lang="en-CA"/>
          </a:p>
        </p:txBody>
      </p:sp>
      <p:sp>
        <p:nvSpPr>
          <p:cNvPr id="410112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76A60208-6753-45D1-B571-3C690AAD4421}" type="slidenum">
              <a:rPr lang="en-CA" sz="1200" b="0" baseline="0">
                <a:latin typeface="Tahoma" pitchFamily="34" charset="0"/>
              </a:rPr>
              <a:pPr algn="r"/>
              <a:t>13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10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1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E4CED-E1E5-4836-9523-B55E969D2095}" type="slidenum">
              <a:rPr lang="en-CA"/>
              <a:pPr/>
              <a:t>14</a:t>
            </a:fld>
            <a:endParaRPr lang="en-CA"/>
          </a:p>
        </p:txBody>
      </p:sp>
      <p:sp>
        <p:nvSpPr>
          <p:cNvPr id="410317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FE7BC25C-D868-4E14-BBDE-CF43A525D5C3}" type="slidenum">
              <a:rPr lang="en-CA" sz="1200" b="0" baseline="0">
                <a:latin typeface="Tahoma" pitchFamily="34" charset="0"/>
              </a:rPr>
              <a:pPr algn="r"/>
              <a:t>14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10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3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8FFF3-CFD7-4D89-A5FF-E6730D1DB6CE}" type="slidenum">
              <a:rPr lang="en-CA"/>
              <a:pPr/>
              <a:t>15</a:t>
            </a:fld>
            <a:endParaRPr lang="en-CA"/>
          </a:p>
        </p:txBody>
      </p:sp>
      <p:sp>
        <p:nvSpPr>
          <p:cNvPr id="410521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8FBBAE25-F019-445A-B465-DCA3656288F4}" type="slidenum">
              <a:rPr lang="en-CA" sz="1200" b="0" baseline="0">
                <a:latin typeface="Tahoma" pitchFamily="34" charset="0"/>
              </a:rPr>
              <a:pPr algn="r"/>
              <a:t>15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10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5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A97D94-6936-47A2-8349-D9A70CAE34C5}" type="slidenum">
              <a:rPr lang="en-CA"/>
              <a:pPr/>
              <a:t>16</a:t>
            </a:fld>
            <a:endParaRPr lang="en-CA"/>
          </a:p>
        </p:txBody>
      </p:sp>
      <p:sp>
        <p:nvSpPr>
          <p:cNvPr id="410726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413C988C-F1EE-4467-9DD9-9C06D9B4CEA6}" type="slidenum">
              <a:rPr lang="en-CA" sz="1200" b="0" baseline="0">
                <a:latin typeface="Tahoma" pitchFamily="34" charset="0"/>
              </a:rPr>
              <a:pPr algn="r"/>
              <a:t>16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10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7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6205DF-D160-4231-9047-A372DB83A472}" type="slidenum">
              <a:rPr lang="en-CA"/>
              <a:pPr/>
              <a:t>19</a:t>
            </a:fld>
            <a:endParaRPr lang="en-CA"/>
          </a:p>
        </p:txBody>
      </p:sp>
      <p:sp>
        <p:nvSpPr>
          <p:cNvPr id="404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053C82-9B56-4450-A006-A52725B69FE8}" type="slidenum">
              <a:rPr lang="en-CA"/>
              <a:pPr/>
              <a:t>20</a:t>
            </a:fld>
            <a:endParaRPr lang="en-CA"/>
          </a:p>
        </p:txBody>
      </p:sp>
      <p:sp>
        <p:nvSpPr>
          <p:cNvPr id="404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90B734-EB9F-42E9-8938-3BC9B9F5ACD0}" type="slidenum">
              <a:rPr lang="en-CA"/>
              <a:pPr/>
              <a:t>21</a:t>
            </a:fld>
            <a:endParaRPr lang="en-CA"/>
          </a:p>
        </p:txBody>
      </p:sp>
      <p:sp>
        <p:nvSpPr>
          <p:cNvPr id="405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01F49C-408C-45AE-9BF8-E9C1867F68E0}" type="slidenum">
              <a:rPr lang="en-CA"/>
              <a:pPr/>
              <a:t>22</a:t>
            </a:fld>
            <a:endParaRPr lang="en-CA"/>
          </a:p>
        </p:txBody>
      </p:sp>
      <p:sp>
        <p:nvSpPr>
          <p:cNvPr id="405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869F6A-DA02-484F-8ACE-FE41EA757150}" type="slidenum">
              <a:rPr lang="en-CA"/>
              <a:pPr/>
              <a:t>23</a:t>
            </a:fld>
            <a:endParaRPr lang="en-CA"/>
          </a:p>
        </p:txBody>
      </p:sp>
      <p:sp>
        <p:nvSpPr>
          <p:cNvPr id="405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867403-44BA-49A6-BE64-6429620038D8}" type="slidenum">
              <a:rPr lang="en-CA"/>
              <a:pPr/>
              <a:t>26</a:t>
            </a:fld>
            <a:endParaRPr lang="en-CA"/>
          </a:p>
        </p:txBody>
      </p:sp>
      <p:sp>
        <p:nvSpPr>
          <p:cNvPr id="405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75F33C-0A4F-434E-8377-2BFBE9B10F2E}" type="slidenum">
              <a:rPr lang="en-CA"/>
              <a:pPr/>
              <a:t>27</a:t>
            </a:fld>
            <a:endParaRPr lang="en-CA"/>
          </a:p>
        </p:txBody>
      </p:sp>
      <p:sp>
        <p:nvSpPr>
          <p:cNvPr id="406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433AC5-B71D-41CB-A68C-2290A188A0D7}" type="slidenum">
              <a:rPr lang="en-CA"/>
              <a:pPr/>
              <a:t>28</a:t>
            </a:fld>
            <a:endParaRPr lang="en-CA"/>
          </a:p>
        </p:txBody>
      </p:sp>
      <p:sp>
        <p:nvSpPr>
          <p:cNvPr id="406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1B3041-3289-4FD2-A3B1-439BDD819654}" type="slidenum">
              <a:rPr lang="en-CA"/>
              <a:pPr/>
              <a:t>29</a:t>
            </a:fld>
            <a:endParaRPr lang="en-CA"/>
          </a:p>
        </p:txBody>
      </p:sp>
      <p:sp>
        <p:nvSpPr>
          <p:cNvPr id="406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1A94E5-0084-4A99-8BE3-FD67CE8C94FB}" type="slidenum">
              <a:rPr lang="en-CA"/>
              <a:pPr/>
              <a:t>30</a:t>
            </a:fld>
            <a:endParaRPr lang="en-CA"/>
          </a:p>
        </p:txBody>
      </p:sp>
      <p:sp>
        <p:nvSpPr>
          <p:cNvPr id="406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30161D-F883-44ED-B83B-06D461FD192F}" type="slidenum">
              <a:rPr lang="en-CA"/>
              <a:pPr/>
              <a:t>33</a:t>
            </a:fld>
            <a:endParaRPr lang="en-CA"/>
          </a:p>
        </p:txBody>
      </p:sp>
      <p:sp>
        <p:nvSpPr>
          <p:cNvPr id="406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3981BF-3D6E-42C4-AB66-C3297CEEFA7D}" type="slidenum">
              <a:rPr lang="en-CA"/>
              <a:pPr/>
              <a:t>34</a:t>
            </a:fld>
            <a:endParaRPr lang="en-CA"/>
          </a:p>
        </p:txBody>
      </p:sp>
      <p:sp>
        <p:nvSpPr>
          <p:cNvPr id="411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8FB763-C88F-4E9B-8D28-D629DF790297}" type="slidenum">
              <a:rPr lang="en-CA"/>
              <a:pPr/>
              <a:t>35</a:t>
            </a:fld>
            <a:endParaRPr lang="en-CA"/>
          </a:p>
        </p:txBody>
      </p:sp>
      <p:sp>
        <p:nvSpPr>
          <p:cNvPr id="411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5950B7-AAE0-44C0-95B6-9D7F130931A6}" type="slidenum">
              <a:rPr lang="en-CA"/>
              <a:pPr/>
              <a:t>36</a:t>
            </a:fld>
            <a:endParaRPr lang="en-CA"/>
          </a:p>
        </p:txBody>
      </p:sp>
      <p:sp>
        <p:nvSpPr>
          <p:cNvPr id="411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0892BA-F9C2-48FD-BF06-A01530DD69C4}" type="slidenum">
              <a:rPr lang="en-CA"/>
              <a:pPr/>
              <a:t>39</a:t>
            </a:fld>
            <a:endParaRPr lang="en-CA"/>
          </a:p>
        </p:txBody>
      </p:sp>
      <p:sp>
        <p:nvSpPr>
          <p:cNvPr id="410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3B5622-4768-42D4-887A-043E0D26209A}" type="slidenum">
              <a:rPr lang="en-CA"/>
              <a:pPr/>
              <a:t>40</a:t>
            </a:fld>
            <a:endParaRPr lang="en-CA"/>
          </a:p>
        </p:txBody>
      </p:sp>
      <p:sp>
        <p:nvSpPr>
          <p:cNvPr id="407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FC2CEF-5D15-42AE-B481-A02D76F2A623}" type="slidenum">
              <a:rPr lang="en-CA"/>
              <a:pPr/>
              <a:t>41</a:t>
            </a:fld>
            <a:endParaRPr lang="en-CA"/>
          </a:p>
        </p:txBody>
      </p:sp>
      <p:sp>
        <p:nvSpPr>
          <p:cNvPr id="407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3EBAD7-0ACC-4F59-B65D-53DAD0FE0EE1}" type="slidenum">
              <a:rPr lang="en-CA"/>
              <a:pPr/>
              <a:t>42</a:t>
            </a:fld>
            <a:endParaRPr lang="en-CA"/>
          </a:p>
        </p:txBody>
      </p:sp>
      <p:sp>
        <p:nvSpPr>
          <p:cNvPr id="407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2B5BA0-9768-4E76-B460-0CF29E3D0273}" type="slidenum">
              <a:rPr lang="en-CA"/>
              <a:pPr/>
              <a:t>43</a:t>
            </a:fld>
            <a:endParaRPr lang="en-CA"/>
          </a:p>
        </p:txBody>
      </p:sp>
      <p:sp>
        <p:nvSpPr>
          <p:cNvPr id="407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08BE42-BC56-4BA8-A6EE-8C509FA58F6D}" type="slidenum">
              <a:rPr lang="en-CA"/>
              <a:pPr/>
              <a:t>44</a:t>
            </a:fld>
            <a:endParaRPr lang="en-CA"/>
          </a:p>
        </p:txBody>
      </p:sp>
      <p:sp>
        <p:nvSpPr>
          <p:cNvPr id="407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AC5F04-9A30-4054-994A-3C7A8770E3BD}" type="slidenum">
              <a:rPr lang="en-CA"/>
              <a:pPr/>
              <a:t>45</a:t>
            </a:fld>
            <a:endParaRPr lang="en-CA"/>
          </a:p>
        </p:txBody>
      </p:sp>
      <p:sp>
        <p:nvSpPr>
          <p:cNvPr id="408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EEF697-C525-4819-97E0-87481FA5D898}" type="slidenum">
              <a:rPr lang="en-CA"/>
              <a:pPr/>
              <a:t>46</a:t>
            </a:fld>
            <a:endParaRPr lang="en-CA"/>
          </a:p>
        </p:txBody>
      </p:sp>
      <p:sp>
        <p:nvSpPr>
          <p:cNvPr id="408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9DD17B-CAAB-47D0-A05D-955A4ED31C12}" type="slidenum">
              <a:rPr lang="en-CA"/>
              <a:pPr/>
              <a:t>47</a:t>
            </a:fld>
            <a:endParaRPr lang="en-CA"/>
          </a:p>
        </p:txBody>
      </p:sp>
      <p:sp>
        <p:nvSpPr>
          <p:cNvPr id="408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14BDD7-024B-413A-B3BD-6FB73407B82C}" type="slidenum">
              <a:rPr lang="en-CA"/>
              <a:pPr/>
              <a:t>48</a:t>
            </a:fld>
            <a:endParaRPr lang="en-CA"/>
          </a:p>
        </p:txBody>
      </p:sp>
      <p:sp>
        <p:nvSpPr>
          <p:cNvPr id="408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83581-A641-4535-8EA2-9141395BB1C5}" type="slidenum">
              <a:rPr lang="en-CA"/>
              <a:pPr/>
              <a:t>49</a:t>
            </a:fld>
            <a:endParaRPr lang="en-CA"/>
          </a:p>
        </p:txBody>
      </p:sp>
      <p:sp>
        <p:nvSpPr>
          <p:cNvPr id="408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40C9972-97AD-41B7-9331-5C87BC0901B6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06DF4DA-EB96-41E9-88EF-17718D29C008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26900862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3BCBEC7-5074-49FE-AD44-F512792411F7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98268866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B890B8D-5D3B-4215-85BD-814BCFC7F53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16091718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2407876-0CA4-42E8-B9B8-2D2A4920AC60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53890022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328D48D-7E1C-403E-B682-D02B458CE099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90727636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C24D381-9945-45F1-B943-2BFF033F357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08708097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CC3024-4D66-4B8C-9FF7-38A16E1F7CC9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19554775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35BBD54-46F3-4BEA-88BD-94080E3169B9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53415633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F0E4F1A-B723-42FB-BA01-088D2A4C37B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52036142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74878B7-BE0B-4C4F-9640-A4FABB0705C0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5424863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F7291E0-C071-4988-B1C2-866739862893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5630511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007DB7"/>
                </a:solidFill>
              </a:defRPr>
            </a:lvl1pPr>
          </a:lstStyle>
          <a:p>
            <a:fld id="{E8D29B5C-600B-4083-8150-3BC0D3B2AD25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="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jpe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9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png"/><Relationship Id="rId5" Type="http://schemas.openxmlformats.org/officeDocument/2006/relationships/image" Target="../media/image1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8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4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jpeg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7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1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notesSlide" Target="../notesSlides/notesSlide39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61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9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2E886-0D38-4854-B5D9-E43F9042490A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586178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 b="0"/>
          </a:p>
        </p:txBody>
      </p:sp>
      <p:pic>
        <p:nvPicPr>
          <p:cNvPr id="1586179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6180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="0" baseline="0"/>
              <a:t>© 2010 Pearson Education, Inc.  </a:t>
            </a:r>
          </a:p>
          <a:p>
            <a:r>
              <a:rPr lang="en-US" sz="1100" b="0" baseline="0"/>
              <a:t>All rights reserved</a:t>
            </a:r>
          </a:p>
        </p:txBody>
      </p:sp>
      <p:sp>
        <p:nvSpPr>
          <p:cNvPr id="1586181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0" baseline="0"/>
              <a:t>Chapter 7</a:t>
            </a:r>
          </a:p>
          <a:p>
            <a:pPr algn="ctr"/>
            <a:endParaRPr lang="en-US" sz="3600" b="0" baseline="0"/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Systems of Equations</a:t>
            </a:r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and Inequalities</a:t>
            </a:r>
          </a:p>
        </p:txBody>
      </p:sp>
      <p:pic>
        <p:nvPicPr>
          <p:cNvPr id="1586182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1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19DBBA58-3198-401B-98DE-7CFC0B25EE08}" type="slidenum">
              <a:rPr lang="en-US"/>
              <a:pPr/>
              <a:t>2</a:t>
            </a:fld>
            <a:endParaRPr lang="en-CA"/>
          </a:p>
        </p:txBody>
      </p:sp>
      <p:sp>
        <p:nvSpPr>
          <p:cNvPr id="24104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498725" y="166688"/>
            <a:ext cx="6569075" cy="447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>
                <a:solidFill>
                  <a:schemeClr val="tx1"/>
                </a:solidFill>
                <a:latin typeface="Arial Narrow" pitchFamily="34" charset="0"/>
              </a:rPr>
              <a:t>Systems of Linear Equations in Three</a:t>
            </a:r>
            <a:r>
              <a:rPr lang="en-US" sz="3000">
                <a:solidFill>
                  <a:schemeClr val="tx1"/>
                </a:solidFill>
                <a:latin typeface="Arial Narrow" pitchFamily="34" charset="0"/>
              </a:rPr>
              <a:t> Variables</a:t>
            </a:r>
          </a:p>
        </p:txBody>
      </p:sp>
      <p:sp>
        <p:nvSpPr>
          <p:cNvPr id="24104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828800"/>
            <a:ext cx="7810500" cy="4495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lnSpc>
                <a:spcPct val="90000"/>
              </a:lnSpc>
            </a:pPr>
            <a:r>
              <a:rPr lang="en-US" sz="3600">
                <a:latin typeface="Arial Narrow" pitchFamily="34" charset="0"/>
              </a:rPr>
              <a:t>Solve a system of linear equations in three variables.</a:t>
            </a:r>
          </a:p>
          <a:p>
            <a:pPr marL="0" indent="0">
              <a:lnSpc>
                <a:spcPct val="90000"/>
              </a:lnSpc>
            </a:pPr>
            <a:r>
              <a:rPr lang="en-US" sz="3600">
                <a:latin typeface="Arial Narrow" pitchFamily="34" charset="0"/>
              </a:rPr>
              <a:t>Classify systems as consistent and inconsistent.</a:t>
            </a:r>
          </a:p>
          <a:p>
            <a:pPr marL="0" indent="0">
              <a:lnSpc>
                <a:spcPct val="90000"/>
              </a:lnSpc>
            </a:pPr>
            <a:r>
              <a:rPr lang="en-US" sz="3600">
                <a:latin typeface="Arial Narrow" pitchFamily="34" charset="0"/>
              </a:rPr>
              <a:t>Solve nonsquare systems.</a:t>
            </a:r>
          </a:p>
          <a:p>
            <a:pPr marL="0" indent="0">
              <a:lnSpc>
                <a:spcPct val="90000"/>
              </a:lnSpc>
            </a:pPr>
            <a:r>
              <a:rPr lang="en-US" sz="3600">
                <a:latin typeface="Arial Narrow" pitchFamily="34" charset="0"/>
              </a:rPr>
              <a:t>Interpret linear systems in three variables geometrically.</a:t>
            </a:r>
          </a:p>
          <a:p>
            <a:pPr marL="0" indent="0">
              <a:lnSpc>
                <a:spcPct val="90000"/>
              </a:lnSpc>
            </a:pPr>
            <a:r>
              <a:rPr lang="en-US" sz="3600">
                <a:latin typeface="Arial Narrow" pitchFamily="34" charset="0"/>
              </a:rPr>
              <a:t>Use linear systems in applications.</a:t>
            </a:r>
          </a:p>
        </p:txBody>
      </p:sp>
      <p:sp>
        <p:nvSpPr>
          <p:cNvPr id="2410500" name="Text Box 4" descr="Pink tissue paper"/>
          <p:cNvSpPr txBox="1">
            <a:spLocks noChangeArrowheads="1"/>
          </p:cNvSpPr>
          <p:nvPr/>
        </p:nvSpPr>
        <p:spPr bwMode="auto">
          <a:xfrm>
            <a:off x="414338" y="166688"/>
            <a:ext cx="2103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baseline="0">
                <a:solidFill>
                  <a:schemeClr val="bg1"/>
                </a:solidFill>
                <a:latin typeface="Arial Narrow" pitchFamily="34" charset="0"/>
              </a:rPr>
              <a:t>SECTION 7.2</a:t>
            </a:r>
          </a:p>
        </p:txBody>
      </p:sp>
      <p:sp>
        <p:nvSpPr>
          <p:cNvPr id="2410501" name="Rectangle 5"/>
          <p:cNvSpPr>
            <a:spLocks noChangeAspect="1" noChangeArrowheads="1"/>
          </p:cNvSpPr>
          <p:nvPr/>
        </p:nvSpPr>
        <p:spPr bwMode="auto">
          <a:xfrm>
            <a:off x="633413" y="19050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10502" name="Rectangle 6"/>
          <p:cNvSpPr>
            <a:spLocks noChangeAspect="1" noChangeArrowheads="1"/>
          </p:cNvSpPr>
          <p:nvPr/>
        </p:nvSpPr>
        <p:spPr bwMode="auto">
          <a:xfrm>
            <a:off x="635000" y="29718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10511" name="Rectangle 15"/>
          <p:cNvSpPr>
            <a:spLocks noChangeAspect="1" noChangeArrowheads="1"/>
          </p:cNvSpPr>
          <p:nvPr/>
        </p:nvSpPr>
        <p:spPr bwMode="auto">
          <a:xfrm>
            <a:off x="642938" y="4573588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410517" name="Rectangle 21"/>
          <p:cNvSpPr>
            <a:spLocks noChangeAspect="1" noChangeArrowheads="1"/>
          </p:cNvSpPr>
          <p:nvPr/>
        </p:nvSpPr>
        <p:spPr bwMode="auto">
          <a:xfrm>
            <a:off x="639763" y="4011613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10519" name="Rectangle 23"/>
          <p:cNvSpPr>
            <a:spLocks noChangeAspect="1" noChangeArrowheads="1"/>
          </p:cNvSpPr>
          <p:nvPr/>
        </p:nvSpPr>
        <p:spPr bwMode="auto">
          <a:xfrm>
            <a:off x="642938" y="5621338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1ECC0-1E9F-4511-86D3-DA0C177950E2}" type="slidenum">
              <a:rPr lang="en-US"/>
              <a:pPr/>
              <a:t>3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3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1981200" cy="533400"/>
          </a:xfrm>
        </p:spPr>
        <p:txBody>
          <a:bodyPr anchor="ctr"/>
          <a:lstStyle/>
          <a:p>
            <a:r>
              <a:rPr lang="en-US">
                <a:latin typeface="Arial Narrow" pitchFamily="34" charset="0"/>
              </a:rPr>
              <a:t>Definitions</a:t>
            </a:r>
          </a:p>
        </p:txBody>
      </p:sp>
      <p:graphicFrame>
        <p:nvGraphicFramePr>
          <p:cNvPr id="4030468" name="Object 4" descr="Pink tissue paper"/>
          <p:cNvGraphicFramePr>
            <a:graphicFrameLocks noChangeAspect="1"/>
          </p:cNvGraphicFramePr>
          <p:nvPr/>
        </p:nvGraphicFramePr>
        <p:xfrm>
          <a:off x="2514600" y="2971800"/>
          <a:ext cx="4165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0477" name="Equation" r:id="rId4" imgW="4165600" imgH="457200" progId="Equation.DSMT4">
                  <p:embed/>
                </p:oleObj>
              </mc:Choice>
              <mc:Fallback>
                <p:oleObj name="Equation" r:id="rId4" imgW="4165600" imgH="4572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971800"/>
                        <a:ext cx="4165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30469" name="Text Box 5" descr="Pink tissue paper"/>
          <p:cNvSpPr txBox="1">
            <a:spLocks noChangeArrowheads="1"/>
          </p:cNvSpPr>
          <p:nvPr/>
        </p:nvSpPr>
        <p:spPr bwMode="auto">
          <a:xfrm>
            <a:off x="685800" y="1828800"/>
            <a:ext cx="8077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A </a:t>
            </a:r>
            <a:r>
              <a:rPr lang="en-US" sz="3200" baseline="0">
                <a:latin typeface="Times New Roman" pitchFamily="18" charset="0"/>
              </a:rPr>
              <a:t>linear equation in the variables </a:t>
            </a:r>
            <a:r>
              <a:rPr lang="en-US" sz="3200" i="1" baseline="0">
                <a:latin typeface="Times New Roman" pitchFamily="18" charset="0"/>
              </a:rPr>
              <a:t>x</a:t>
            </a:r>
            <a:r>
              <a:rPr lang="en-US" sz="3200" baseline="-25000">
                <a:latin typeface="Times New Roman" pitchFamily="18" charset="0"/>
              </a:rPr>
              <a:t>1</a:t>
            </a:r>
            <a:r>
              <a:rPr lang="en-US" sz="3200" baseline="0">
                <a:latin typeface="Times New Roman" pitchFamily="18" charset="0"/>
              </a:rPr>
              <a:t>, </a:t>
            </a:r>
            <a:r>
              <a:rPr lang="en-US" sz="3200" i="1" baseline="0">
                <a:latin typeface="Times New Roman" pitchFamily="18" charset="0"/>
              </a:rPr>
              <a:t>x</a:t>
            </a:r>
            <a:r>
              <a:rPr lang="en-US" sz="3200" baseline="-25000">
                <a:latin typeface="Times New Roman" pitchFamily="18" charset="0"/>
              </a:rPr>
              <a:t>2</a:t>
            </a:r>
            <a:r>
              <a:rPr lang="en-US" sz="3200" baseline="0">
                <a:latin typeface="Times New Roman" pitchFamily="18" charset="0"/>
              </a:rPr>
              <a:t>, …, </a:t>
            </a:r>
            <a:r>
              <a:rPr lang="en-US" sz="3200" i="1" baseline="0">
                <a:latin typeface="Times New Roman" pitchFamily="18" charset="0"/>
              </a:rPr>
              <a:t>x</a:t>
            </a:r>
            <a:r>
              <a:rPr lang="en-US" sz="3200" i="1" baseline="-25000">
                <a:latin typeface="Times New Roman" pitchFamily="18" charset="0"/>
              </a:rPr>
              <a:t>n</a:t>
            </a:r>
            <a:r>
              <a:rPr lang="en-US" sz="3200" b="0" baseline="0">
                <a:latin typeface="Times New Roman" pitchFamily="18" charset="0"/>
              </a:rPr>
              <a:t> is an equation that can be written in the form.</a:t>
            </a:r>
          </a:p>
        </p:txBody>
      </p:sp>
      <p:sp>
        <p:nvSpPr>
          <p:cNvPr id="4030470" name="Text Box 6" descr="Pink tissue paper"/>
          <p:cNvSpPr txBox="1">
            <a:spLocks noChangeArrowheads="1"/>
          </p:cNvSpPr>
          <p:nvPr/>
        </p:nvSpPr>
        <p:spPr bwMode="auto">
          <a:xfrm>
            <a:off x="685800" y="3429000"/>
            <a:ext cx="80772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where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and the coefficients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-25000">
                <a:latin typeface="Times New Roman" pitchFamily="18" charset="0"/>
              </a:rPr>
              <a:t>1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-2500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, …,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i="1" baseline="-25000">
                <a:latin typeface="Times New Roman" pitchFamily="18" charset="0"/>
              </a:rPr>
              <a:t>n</a:t>
            </a:r>
            <a:r>
              <a:rPr lang="en-US" sz="3200" b="0" baseline="0">
                <a:latin typeface="Times New Roman" pitchFamily="18" charset="0"/>
              </a:rPr>
              <a:t>, are real numbers. The subscript </a:t>
            </a:r>
            <a:r>
              <a:rPr lang="en-US" sz="3200" b="0" i="1" baseline="0">
                <a:latin typeface="Times New Roman" pitchFamily="18" charset="0"/>
              </a:rPr>
              <a:t>n</a:t>
            </a:r>
            <a:r>
              <a:rPr lang="en-US" sz="3200" b="0" baseline="0">
                <a:latin typeface="Times New Roman" pitchFamily="18" charset="0"/>
              </a:rPr>
              <a:t> may be any positive integer.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F9DA1-471B-426D-BFE5-0FE06B504344}" type="slidenum">
              <a:rPr lang="en-US"/>
              <a:pPr/>
              <a:t>4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8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1981200" cy="533400"/>
          </a:xfrm>
        </p:spPr>
        <p:txBody>
          <a:bodyPr anchor="ctr"/>
          <a:lstStyle/>
          <a:p>
            <a:r>
              <a:rPr lang="en-US">
                <a:latin typeface="Arial Narrow" pitchFamily="34" charset="0"/>
              </a:rPr>
              <a:t>Definitions</a:t>
            </a:r>
          </a:p>
        </p:txBody>
      </p:sp>
      <p:sp>
        <p:nvSpPr>
          <p:cNvPr id="4089862" name="Text Box 6" descr="Pink tissue paper"/>
          <p:cNvSpPr txBox="1">
            <a:spLocks noChangeArrowheads="1"/>
          </p:cNvSpPr>
          <p:nvPr/>
        </p:nvSpPr>
        <p:spPr bwMode="auto">
          <a:xfrm>
            <a:off x="685800" y="1066800"/>
            <a:ext cx="8077200" cy="219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A </a:t>
            </a:r>
            <a:r>
              <a:rPr lang="en-US" sz="3200" baseline="0">
                <a:latin typeface="Times New Roman" pitchFamily="18" charset="0"/>
              </a:rPr>
              <a:t>system of linear equations </a:t>
            </a:r>
            <a:r>
              <a:rPr lang="en-US" sz="3200" b="0" baseline="0">
                <a:latin typeface="Times New Roman" pitchFamily="18" charset="0"/>
              </a:rPr>
              <a:t>(or a </a:t>
            </a:r>
            <a:r>
              <a:rPr lang="en-US" sz="3200" baseline="0">
                <a:latin typeface="Times New Roman" pitchFamily="18" charset="0"/>
              </a:rPr>
              <a:t>linear system</a:t>
            </a:r>
            <a:r>
              <a:rPr lang="en-US" sz="3200" b="0" baseline="0">
                <a:latin typeface="Times New Roman" pitchFamily="18" charset="0"/>
              </a:rPr>
              <a:t>) in three variables is a collection of two or more linear equations involving the same variables. For example,</a:t>
            </a:r>
          </a:p>
        </p:txBody>
      </p:sp>
      <p:graphicFrame>
        <p:nvGraphicFramePr>
          <p:cNvPr id="4089863" name="Object 7" descr="Pink tissue paper"/>
          <p:cNvGraphicFramePr>
            <a:graphicFrameLocks noChangeAspect="1"/>
          </p:cNvGraphicFramePr>
          <p:nvPr/>
        </p:nvGraphicFramePr>
        <p:xfrm>
          <a:off x="2819400" y="3340100"/>
          <a:ext cx="30099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9870" name="Equation" r:id="rId5" imgW="3009900" imgH="1765300" progId="Equation.DSMT4">
                  <p:embed/>
                </p:oleObj>
              </mc:Choice>
              <mc:Fallback>
                <p:oleObj name="Equation" r:id="rId5" imgW="3009900" imgH="17653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340100"/>
                        <a:ext cx="30099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89864" name="Text Box 8" descr="Pink tissue paper"/>
          <p:cNvSpPr txBox="1">
            <a:spLocks noChangeArrowheads="1"/>
          </p:cNvSpPr>
          <p:nvPr/>
        </p:nvSpPr>
        <p:spPr bwMode="auto">
          <a:xfrm>
            <a:off x="685800" y="5334000"/>
            <a:ext cx="8077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is a system of three linear equations in three variables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, and 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BDB53-B515-4023-8AAE-90CF905BA3EF}" type="slidenum">
              <a:rPr lang="en-US"/>
              <a:pPr/>
              <a:t>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32516" name="Text Box 4" descr="Pink tissue paper"/>
          <p:cNvSpPr txBox="1">
            <a:spLocks noChangeArrowheads="1"/>
          </p:cNvSpPr>
          <p:nvPr/>
        </p:nvSpPr>
        <p:spPr bwMode="auto">
          <a:xfrm>
            <a:off x="685800" y="1981200"/>
            <a:ext cx="80772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An ordered triple (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) is a </a:t>
            </a:r>
            <a:r>
              <a:rPr lang="en-US" sz="3200" baseline="0">
                <a:latin typeface="Times New Roman" pitchFamily="18" charset="0"/>
              </a:rPr>
              <a:t>solution</a:t>
            </a:r>
            <a:r>
              <a:rPr lang="en-US" sz="3200" b="0" baseline="0">
                <a:latin typeface="Times New Roman" pitchFamily="18" charset="0"/>
              </a:rPr>
              <a:t> of a system of three equations in three variables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, and 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if each equation in the system is a true statement when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, and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are substituted for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, and 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respectively.</a:t>
            </a:r>
          </a:p>
        </p:txBody>
      </p:sp>
      <p:sp>
        <p:nvSpPr>
          <p:cNvPr id="4032518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1981200" cy="533400"/>
          </a:xfrm>
          <a:noFill/>
          <a:ln/>
        </p:spPr>
        <p:txBody>
          <a:bodyPr anchor="ctr"/>
          <a:lstStyle/>
          <a:p>
            <a:r>
              <a:rPr lang="en-US">
                <a:latin typeface="Arial Narrow" pitchFamily="34" charset="0"/>
              </a:rPr>
              <a:t>Definitions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8DE2C-D68F-4F0E-B455-6B30C945631D}" type="slidenum">
              <a:rPr lang="en-US"/>
              <a:pPr/>
              <a:t>6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3456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034563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Verifying a Solution</a:t>
            </a:r>
          </a:p>
        </p:txBody>
      </p:sp>
      <p:sp>
        <p:nvSpPr>
          <p:cNvPr id="4034564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81915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Determine whether the ordered triple (2, –1, 3) is a solution of the given linear system</a:t>
            </a:r>
          </a:p>
        </p:txBody>
      </p:sp>
      <p:graphicFrame>
        <p:nvGraphicFramePr>
          <p:cNvPr id="4034565" name="Object 5" descr="Pink tissue paper"/>
          <p:cNvGraphicFramePr>
            <a:graphicFrameLocks noChangeAspect="1"/>
          </p:cNvGraphicFramePr>
          <p:nvPr/>
        </p:nvGraphicFramePr>
        <p:xfrm>
          <a:off x="2603500" y="2413000"/>
          <a:ext cx="39370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4575" name="Equation" r:id="rId5" imgW="3936960" imgH="1777680" progId="Equation.DSMT4">
                  <p:embed/>
                </p:oleObj>
              </mc:Choice>
              <mc:Fallback>
                <p:oleObj name="Equation" r:id="rId5" imgW="3936960" imgH="177768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3500" y="2413000"/>
                        <a:ext cx="3937000" cy="177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34566" name="Text Box 6" descr="Pink tissue paper"/>
          <p:cNvSpPr txBox="1">
            <a:spLocks noChangeArrowheads="1"/>
          </p:cNvSpPr>
          <p:nvPr/>
        </p:nvSpPr>
        <p:spPr bwMode="auto">
          <a:xfrm>
            <a:off x="647700" y="2057400"/>
            <a:ext cx="55245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sz="3200" b="0" baseline="0">
              <a:latin typeface="Times New Roman" pitchFamily="18" charset="0"/>
            </a:endParaRPr>
          </a:p>
        </p:txBody>
      </p:sp>
      <p:grpSp>
        <p:nvGrpSpPr>
          <p:cNvPr id="4034567" name="Group 7"/>
          <p:cNvGrpSpPr>
            <a:grpSpLocks/>
          </p:cNvGrpSpPr>
          <p:nvPr/>
        </p:nvGrpSpPr>
        <p:grpSpPr bwMode="auto">
          <a:xfrm>
            <a:off x="647700" y="4549775"/>
            <a:ext cx="8191500" cy="1098550"/>
            <a:chOff x="408" y="1584"/>
            <a:chExt cx="5160" cy="692"/>
          </a:xfrm>
        </p:grpSpPr>
        <p:sp>
          <p:nvSpPr>
            <p:cNvPr id="4034568" name="Text Box 8" descr="Pink tissue paper"/>
            <p:cNvSpPr txBox="1">
              <a:spLocks noChangeArrowheads="1"/>
            </p:cNvSpPr>
            <p:nvPr/>
          </p:nvSpPr>
          <p:spPr bwMode="auto">
            <a:xfrm>
              <a:off x="408" y="1584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4034569" name="Text Box 9" descr="Pink tissue paper"/>
            <p:cNvSpPr txBox="1">
              <a:spLocks noChangeArrowheads="1"/>
            </p:cNvSpPr>
            <p:nvPr/>
          </p:nvSpPr>
          <p:spPr bwMode="auto">
            <a:xfrm>
              <a:off x="408" y="1844"/>
              <a:ext cx="5160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Replace </a:t>
              </a:r>
              <a:r>
                <a:rPr lang="en-US" sz="3200" b="0" i="1" baseline="0">
                  <a:solidFill>
                    <a:srgbClr val="EC008D"/>
                  </a:solidFill>
                  <a:latin typeface="Times New Roman" pitchFamily="18" charset="0"/>
                </a:rPr>
                <a:t>x</a:t>
              </a:r>
              <a:r>
                <a:rPr lang="en-US" sz="3200" b="0" baseline="0">
                  <a:latin typeface="Times New Roman" pitchFamily="18" charset="0"/>
                </a:rPr>
                <a:t> with </a:t>
              </a:r>
              <a:r>
                <a:rPr lang="en-US" sz="3200" b="0" baseline="0">
                  <a:solidFill>
                    <a:srgbClr val="EC008D"/>
                  </a:solidFill>
                  <a:latin typeface="Times New Roman" pitchFamily="18" charset="0"/>
                </a:rPr>
                <a:t>2</a:t>
              </a:r>
              <a:r>
                <a:rPr lang="en-US" sz="3200" b="0" baseline="0">
                  <a:latin typeface="Times New Roman" pitchFamily="18" charset="0"/>
                </a:rPr>
                <a:t> and </a:t>
              </a:r>
              <a:r>
                <a:rPr lang="en-US" sz="3200" b="0" i="1" baseline="0">
                  <a:solidFill>
                    <a:srgbClr val="00ADEE"/>
                  </a:solidFill>
                  <a:latin typeface="Times New Roman" pitchFamily="18" charset="0"/>
                </a:rPr>
                <a:t>y</a:t>
              </a:r>
              <a:r>
                <a:rPr lang="en-US" sz="3200" b="0" baseline="0">
                  <a:solidFill>
                    <a:srgbClr val="00ADEE"/>
                  </a:solidFill>
                  <a:latin typeface="Times New Roman" pitchFamily="18" charset="0"/>
                </a:rPr>
                <a:t> </a:t>
              </a:r>
              <a:r>
                <a:rPr lang="en-US" sz="3200" b="0" baseline="0">
                  <a:latin typeface="Times New Roman" pitchFamily="18" charset="0"/>
                </a:rPr>
                <a:t>with </a:t>
              </a:r>
              <a:r>
                <a:rPr lang="en-US" sz="3200" b="0" baseline="0">
                  <a:solidFill>
                    <a:srgbClr val="00ADEE"/>
                  </a:solidFill>
                  <a:latin typeface="Times New Roman" pitchFamily="18" charset="0"/>
                </a:rPr>
                <a:t>–1</a:t>
              </a:r>
              <a:r>
                <a:rPr lang="en-US" sz="3200" b="0" baseline="0">
                  <a:latin typeface="Times New Roman" pitchFamily="18" charset="0"/>
                </a:rPr>
                <a:t>, and </a:t>
              </a:r>
              <a:r>
                <a:rPr lang="en-US" sz="3200" b="0" i="1" baseline="0">
                  <a:solidFill>
                    <a:srgbClr val="418E33"/>
                  </a:solidFill>
                  <a:latin typeface="Times New Roman" pitchFamily="18" charset="0"/>
                </a:rPr>
                <a:t>z</a:t>
              </a:r>
              <a:r>
                <a:rPr lang="en-US" sz="3200" b="0" baseline="0">
                  <a:latin typeface="Times New Roman" pitchFamily="18" charset="0"/>
                </a:rPr>
                <a:t> by </a:t>
              </a:r>
              <a:r>
                <a:rPr lang="en-US" sz="3200" b="0" baseline="0">
                  <a:solidFill>
                    <a:srgbClr val="418E33"/>
                  </a:solidFill>
                  <a:latin typeface="Times New Roman" pitchFamily="18" charset="0"/>
                </a:rPr>
                <a:t>3</a:t>
              </a:r>
              <a:r>
                <a:rPr lang="en-US" sz="3200" b="0" baseline="0">
                  <a:latin typeface="Times New Roman" pitchFamily="18" charset="0"/>
                </a:rPr>
                <a:t> in all three equations.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96130-2C02-4D0C-90BD-2F4624B7AD17}" type="slidenum">
              <a:rPr lang="en-US"/>
              <a:pPr/>
              <a:t>7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3661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036611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Verifying a Solution</a:t>
            </a:r>
          </a:p>
        </p:txBody>
      </p:sp>
      <p:sp>
        <p:nvSpPr>
          <p:cNvPr id="4036612" name="Text Box 4" descr="Pink tissue paper"/>
          <p:cNvSpPr txBox="1">
            <a:spLocks noChangeArrowheads="1"/>
          </p:cNvSpPr>
          <p:nvPr/>
        </p:nvSpPr>
        <p:spPr bwMode="auto">
          <a:xfrm>
            <a:off x="609600" y="5524500"/>
            <a:ext cx="83820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(2, –1, 3) satisfies all three equations, so it is a solution of the system.</a:t>
            </a:r>
          </a:p>
        </p:txBody>
      </p:sp>
      <p:sp>
        <p:nvSpPr>
          <p:cNvPr id="4036613" name="Text Box 5" descr="Pink tissue paper"/>
          <p:cNvSpPr txBox="1">
            <a:spLocks noChangeArrowheads="1"/>
          </p:cNvSpPr>
          <p:nvPr/>
        </p:nvSpPr>
        <p:spPr bwMode="auto">
          <a:xfrm>
            <a:off x="533400" y="990600"/>
            <a:ext cx="3962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4036615" name="Object 7" descr="Pink tissue paper"/>
          <p:cNvGraphicFramePr>
            <a:graphicFrameLocks noChangeAspect="1"/>
          </p:cNvGraphicFramePr>
          <p:nvPr/>
        </p:nvGraphicFramePr>
        <p:xfrm>
          <a:off x="825500" y="1651000"/>
          <a:ext cx="37465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6640" name="Equation" r:id="rId5" imgW="3746160" imgH="1650960" progId="Equation.DSMT4">
                  <p:embed/>
                </p:oleObj>
              </mc:Choice>
              <mc:Fallback>
                <p:oleObj name="Equation" r:id="rId5" imgW="3746160" imgH="165096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1651000"/>
                        <a:ext cx="37465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36618" name="Object 10" descr="Pink tissue paper"/>
          <p:cNvGraphicFramePr>
            <a:graphicFrameLocks noChangeAspect="1"/>
          </p:cNvGraphicFramePr>
          <p:nvPr/>
        </p:nvGraphicFramePr>
        <p:xfrm>
          <a:off x="5568950" y="1644650"/>
          <a:ext cx="24765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6641" name="Equation" r:id="rId7" imgW="2476440" imgH="1650960" progId="Equation.DSMT4">
                  <p:embed/>
                </p:oleObj>
              </mc:Choice>
              <mc:Fallback>
                <p:oleObj name="Equation" r:id="rId7" imgW="2476440" imgH="165096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8950" y="1644650"/>
                        <a:ext cx="24765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36621" name="Object 13" descr="Pink tissue paper"/>
          <p:cNvGraphicFramePr>
            <a:graphicFrameLocks noChangeAspect="1"/>
          </p:cNvGraphicFramePr>
          <p:nvPr/>
        </p:nvGraphicFramePr>
        <p:xfrm>
          <a:off x="2819400" y="3632200"/>
          <a:ext cx="34925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6642" name="Equation" r:id="rId9" imgW="3492360" imgH="1650960" progId="Equation.DSMT4">
                  <p:embed/>
                </p:oleObj>
              </mc:Choice>
              <mc:Fallback>
                <p:oleObj name="Equation" r:id="rId9" imgW="3492360" imgH="1650960" progId="Equation.DSMT4">
                  <p:embed/>
                  <p:pic>
                    <p:nvPicPr>
                      <p:cNvPr id="0" name="Object 13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632200"/>
                        <a:ext cx="34925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36623" name="Line 15"/>
          <p:cNvSpPr>
            <a:spLocks noChangeShapeType="1"/>
          </p:cNvSpPr>
          <p:nvPr/>
        </p:nvSpPr>
        <p:spPr bwMode="auto">
          <a:xfrm>
            <a:off x="4953000" y="1644650"/>
            <a:ext cx="0" cy="1860550"/>
          </a:xfrm>
          <a:prstGeom prst="line">
            <a:avLst/>
          </a:prstGeom>
          <a:noFill/>
          <a:ln w="25400">
            <a:solidFill>
              <a:srgbClr val="007DB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36624" name="Line 16"/>
          <p:cNvSpPr>
            <a:spLocks noChangeShapeType="1"/>
          </p:cNvSpPr>
          <p:nvPr/>
        </p:nvSpPr>
        <p:spPr bwMode="auto">
          <a:xfrm flipH="1">
            <a:off x="609600" y="3505200"/>
            <a:ext cx="8001000" cy="0"/>
          </a:xfrm>
          <a:prstGeom prst="line">
            <a:avLst/>
          </a:prstGeom>
          <a:noFill/>
          <a:ln w="25400">
            <a:solidFill>
              <a:srgbClr val="007DB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468" y="2336292"/>
            <a:ext cx="6227064" cy="218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EFBC2-89B9-4B53-B083-B9DB54CE7344}" type="slidenum">
              <a:rPr lang="en-US"/>
              <a:pPr/>
              <a:t>9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3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4676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OPERATIONS THAT PRODUCE EQUIVALENT SYSTEMS</a:t>
            </a:r>
          </a:p>
        </p:txBody>
      </p:sp>
      <p:sp>
        <p:nvSpPr>
          <p:cNvPr id="4038660" name="Text Box 4" descr="Pink tissue paper"/>
          <p:cNvSpPr txBox="1">
            <a:spLocks noChangeArrowheads="1"/>
          </p:cNvSpPr>
          <p:nvPr/>
        </p:nvSpPr>
        <p:spPr bwMode="auto">
          <a:xfrm>
            <a:off x="685800" y="1905000"/>
            <a:ext cx="8077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1.</a:t>
            </a:r>
            <a:r>
              <a:rPr lang="en-US" sz="3200" b="0" baseline="0">
                <a:latin typeface="Times New Roman" pitchFamily="18" charset="0"/>
              </a:rPr>
              <a:t>	Interchange the position of any two equations.</a:t>
            </a:r>
            <a:endParaRPr lang="en-US" sz="3200" baseline="0">
              <a:latin typeface="Times New Roman" pitchFamily="18" charset="0"/>
            </a:endParaRPr>
          </a:p>
        </p:txBody>
      </p:sp>
      <p:sp>
        <p:nvSpPr>
          <p:cNvPr id="4038661" name="Text Box 5" descr="Pink tissue paper"/>
          <p:cNvSpPr txBox="1">
            <a:spLocks noChangeArrowheads="1"/>
          </p:cNvSpPr>
          <p:nvPr/>
        </p:nvSpPr>
        <p:spPr bwMode="auto">
          <a:xfrm>
            <a:off x="685800" y="3048000"/>
            <a:ext cx="8077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2.</a:t>
            </a:r>
            <a:r>
              <a:rPr lang="en-US" sz="3200" b="0" baseline="0">
                <a:latin typeface="Times New Roman" pitchFamily="18" charset="0"/>
              </a:rPr>
              <a:t>	Multiply any equation by a nonzero constant.</a:t>
            </a:r>
            <a:endParaRPr lang="en-US" sz="3200" baseline="0">
              <a:latin typeface="Times New Roman" pitchFamily="18" charset="0"/>
            </a:endParaRPr>
          </a:p>
        </p:txBody>
      </p:sp>
      <p:sp>
        <p:nvSpPr>
          <p:cNvPr id="4038662" name="Text Box 6" descr="Pink tissue paper"/>
          <p:cNvSpPr txBox="1">
            <a:spLocks noChangeArrowheads="1"/>
          </p:cNvSpPr>
          <p:nvPr/>
        </p:nvSpPr>
        <p:spPr bwMode="auto">
          <a:xfrm>
            <a:off x="685800" y="3886200"/>
            <a:ext cx="8077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3.</a:t>
            </a:r>
            <a:r>
              <a:rPr lang="en-US" sz="3200" b="0" baseline="0">
                <a:latin typeface="Times New Roman" pitchFamily="18" charset="0"/>
              </a:rPr>
              <a:t>	Add a nonzero multiple of one equation to another.</a:t>
            </a:r>
            <a:endParaRPr lang="en-US" sz="3200" baseline="0">
              <a:latin typeface="Times New Roman" pitchFamily="18" charset="0"/>
            </a:endParaRPr>
          </a:p>
        </p:txBody>
      </p:sp>
      <p:sp>
        <p:nvSpPr>
          <p:cNvPr id="4038663" name="Text Box 7" descr="Pink tissue paper"/>
          <p:cNvSpPr txBox="1">
            <a:spLocks noChangeArrowheads="1"/>
          </p:cNvSpPr>
          <p:nvPr/>
        </p:nvSpPr>
        <p:spPr bwMode="auto">
          <a:xfrm>
            <a:off x="685800" y="5105400"/>
            <a:ext cx="8077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A procedure called the </a:t>
            </a:r>
            <a:r>
              <a:rPr lang="en-US" sz="3200" b="0" i="1" baseline="0">
                <a:latin typeface="Times New Roman" pitchFamily="18" charset="0"/>
              </a:rPr>
              <a:t>Gaussian elimination method</a:t>
            </a:r>
            <a:r>
              <a:rPr lang="en-US" sz="3200" b="0" baseline="0">
                <a:latin typeface="Times New Roman" pitchFamily="18" charset="0"/>
              </a:rPr>
              <a:t> is used to convert to triangular form.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940CB-4948-4724-B900-1731D0BBF7E4}" type="slidenum">
              <a:rPr lang="en-US"/>
              <a:pPr/>
              <a:t>10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091915" name="Picture 11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28775"/>
            <a:ext cx="38385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1906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Solve a system of three equations in three variables by first converting the system to triangular form.</a:t>
            </a:r>
          </a:p>
          <a:p>
            <a:pPr>
              <a:spcBef>
                <a:spcPct val="50000"/>
              </a:spcBef>
            </a:pP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1</a:t>
            </a:r>
            <a:r>
              <a:rPr lang="en-US" b="0" baseline="0">
                <a:latin typeface="Times New Roman" pitchFamily="18" charset="0"/>
              </a:rPr>
              <a:t> Rearrange the equations, if necessary, to obtain an </a:t>
            </a:r>
            <a:r>
              <a:rPr lang="en-US" b="0" i="1" baseline="0">
                <a:latin typeface="Times New Roman" pitchFamily="18" charset="0"/>
              </a:rPr>
              <a:t>x</a:t>
            </a:r>
            <a:r>
              <a:rPr lang="en-US" b="0" baseline="0">
                <a:latin typeface="Times New Roman" pitchFamily="18" charset="0"/>
              </a:rPr>
              <a:t>-term with a nonzero coefficient in the first equation.  Then multiply the first equation by the reciprocal of the coefficient of the </a:t>
            </a:r>
            <a:r>
              <a:rPr lang="en-US" b="0" i="1" baseline="0">
                <a:latin typeface="Times New Roman" pitchFamily="18" charset="0"/>
              </a:rPr>
              <a:t>x</a:t>
            </a:r>
            <a:r>
              <a:rPr lang="en-US" b="0" baseline="0">
                <a:latin typeface="Times New Roman" pitchFamily="18" charset="0"/>
              </a:rPr>
              <a:t>-term to get 1 as a leading coefficient.</a:t>
            </a:r>
          </a:p>
        </p:txBody>
      </p:sp>
      <p:sp>
        <p:nvSpPr>
          <p:cNvPr id="4091907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3D5BED68-ED16-4250-8083-C9D669EE81DA}" type="slidenum">
              <a:rPr lang="en-US" sz="1200" baseline="0">
                <a:solidFill>
                  <a:srgbClr val="007DB7"/>
                </a:solidFill>
              </a:rPr>
              <a:pPr algn="r"/>
              <a:t>10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091908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091909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091910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Gaussian Elimination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 of equations.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3200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1.	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Interchange (1) and (3).</a:t>
            </a:r>
          </a:p>
        </p:txBody>
      </p:sp>
      <p:pic>
        <p:nvPicPr>
          <p:cNvPr id="4091916" name="Picture 12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657600"/>
            <a:ext cx="38576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A0D0F0-0F64-4BD7-95B6-0AE0282BA786}" type="slidenum">
              <a:rPr lang="en-US"/>
              <a:pPr/>
              <a:t>11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096002" name="Picture 2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28775"/>
            <a:ext cx="38385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003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Solve a system of three equations in three variables by first converting the system to triangular form.</a:t>
            </a:r>
          </a:p>
          <a:p>
            <a:pPr>
              <a:spcBef>
                <a:spcPct val="50000"/>
              </a:spcBef>
            </a:pP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2</a:t>
            </a:r>
            <a:r>
              <a:rPr lang="en-US" b="0" baseline="0">
                <a:latin typeface="Times New Roman" pitchFamily="18" charset="0"/>
              </a:rPr>
              <a:t> By adding appropriate multiples of the first equation, eliminate any </a:t>
            </a:r>
            <a:r>
              <a:rPr lang="en-US" b="0" i="1" baseline="0">
                <a:latin typeface="Times New Roman" pitchFamily="18" charset="0"/>
              </a:rPr>
              <a:t>x-</a:t>
            </a:r>
            <a:r>
              <a:rPr lang="en-US" b="0" baseline="0">
                <a:latin typeface="Times New Roman" pitchFamily="18" charset="0"/>
              </a:rPr>
              <a:t>terms from the second and third equations.  Then multiply the resulting second equation by the reciprocal of the coefficient of the </a:t>
            </a:r>
            <a:r>
              <a:rPr lang="en-US" b="0" i="1" baseline="0">
                <a:latin typeface="Times New Roman" pitchFamily="18" charset="0"/>
              </a:rPr>
              <a:t>y</a:t>
            </a:r>
            <a:r>
              <a:rPr lang="en-US" b="0" baseline="0">
                <a:latin typeface="Times New Roman" pitchFamily="18" charset="0"/>
              </a:rPr>
              <a:t>-term to get 1 as a leading coefficient.</a:t>
            </a:r>
          </a:p>
        </p:txBody>
      </p:sp>
      <p:sp>
        <p:nvSpPr>
          <p:cNvPr id="4096004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E1C0F34C-4F14-4F63-9A06-F6CD88F3C5A2}" type="slidenum">
              <a:rPr lang="en-US" sz="1200" baseline="0">
                <a:solidFill>
                  <a:srgbClr val="007DB7"/>
                </a:solidFill>
              </a:rPr>
              <a:pPr algn="r"/>
              <a:t>11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096005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09600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096007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Gaussian Elimination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 of equations.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3200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2.	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Add −2 times equation (3) to equation (2)</a:t>
            </a:r>
          </a:p>
        </p:txBody>
      </p:sp>
      <p:pic>
        <p:nvPicPr>
          <p:cNvPr id="4096011" name="Picture 11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210050"/>
            <a:ext cx="40862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F8F75-D144-4185-B1CD-FBD45EE0D013}" type="slidenum">
              <a:rPr lang="en-US"/>
              <a:pPr/>
              <a:t>12</a:t>
            </a:fld>
            <a:endParaRPr lang="en-CA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098050" name="Picture 2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28775"/>
            <a:ext cx="38385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8051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Solve a system of three equations in three variables by first converting the system to triangular form.</a:t>
            </a:r>
          </a:p>
          <a:p>
            <a:pPr>
              <a:spcBef>
                <a:spcPct val="50000"/>
              </a:spcBef>
            </a:pP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2</a:t>
            </a:r>
            <a:r>
              <a:rPr lang="en-US" b="0" baseline="0">
                <a:latin typeface="Times New Roman" pitchFamily="18" charset="0"/>
              </a:rPr>
              <a:t> By adding appropriate multiples of the first equation, eliminate any </a:t>
            </a:r>
            <a:r>
              <a:rPr lang="en-US" b="0" i="1" baseline="0">
                <a:latin typeface="Times New Roman" pitchFamily="18" charset="0"/>
              </a:rPr>
              <a:t>x-</a:t>
            </a:r>
            <a:r>
              <a:rPr lang="en-US" b="0" baseline="0">
                <a:latin typeface="Times New Roman" pitchFamily="18" charset="0"/>
              </a:rPr>
              <a:t>terms from the second and third equations.  Then multiply the resulting second equation by the reciprocal of the coefficient of the </a:t>
            </a:r>
            <a:r>
              <a:rPr lang="en-US" b="0" i="1" baseline="0">
                <a:latin typeface="Times New Roman" pitchFamily="18" charset="0"/>
              </a:rPr>
              <a:t>y</a:t>
            </a:r>
            <a:r>
              <a:rPr lang="en-US" b="0" baseline="0">
                <a:latin typeface="Times New Roman" pitchFamily="18" charset="0"/>
              </a:rPr>
              <a:t>-term to get 1 as a leading coefficient.</a:t>
            </a:r>
          </a:p>
        </p:txBody>
      </p:sp>
      <p:sp>
        <p:nvSpPr>
          <p:cNvPr id="4098052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3697C347-636F-40B1-A502-3F0F3C291414}" type="slidenum">
              <a:rPr lang="en-US" sz="1200" baseline="0">
                <a:solidFill>
                  <a:srgbClr val="007DB7"/>
                </a:solidFill>
              </a:rPr>
              <a:pPr algn="r"/>
              <a:t>12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098053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09805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098055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Gaussian Elimination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 of equations.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3200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2. continued	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Multiply</a:t>
            </a:r>
          </a:p>
          <a:p>
            <a:pPr>
              <a:spcBef>
                <a:spcPct val="50000"/>
              </a:spcBef>
            </a:pP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equation (4) by     .</a:t>
            </a:r>
          </a:p>
        </p:txBody>
      </p:sp>
      <p:pic>
        <p:nvPicPr>
          <p:cNvPr id="4098059" name="Picture 11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363" y="4648200"/>
            <a:ext cx="395287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098060" name="Object 12" descr="Pink tissue paper"/>
          <p:cNvGraphicFramePr>
            <a:graphicFrameLocks noChangeAspect="1"/>
          </p:cNvGraphicFramePr>
          <p:nvPr/>
        </p:nvGraphicFramePr>
        <p:xfrm>
          <a:off x="6943725" y="3629025"/>
          <a:ext cx="2159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066" name="Equation" r:id="rId7" imgW="215640" imgH="736560" progId="Equation.DSMT4">
                  <p:embed/>
                </p:oleObj>
              </mc:Choice>
              <mc:Fallback>
                <p:oleObj name="Equation" r:id="rId7" imgW="215640" imgH="73656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3725" y="3629025"/>
                        <a:ext cx="2159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5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D4633-E792-4170-97D9-052C7E0B76C4}" type="slidenum">
              <a:rPr lang="en-US"/>
              <a:pPr/>
              <a:t>13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100098" name="Picture 2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28775"/>
            <a:ext cx="38385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0099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Solve a system of three equations in three variables by first converting the system to triangular form.</a:t>
            </a:r>
          </a:p>
          <a:p>
            <a:pPr>
              <a:spcBef>
                <a:spcPct val="50000"/>
              </a:spcBef>
            </a:pP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3</a:t>
            </a:r>
            <a:r>
              <a:rPr lang="en-US" b="0" baseline="0">
                <a:latin typeface="Times New Roman" pitchFamily="18" charset="0"/>
              </a:rPr>
              <a:t> Add an appropriate multiple of the second equation from Step 2 to eliminate any </a:t>
            </a:r>
            <a:r>
              <a:rPr lang="en-US" b="0" i="1" baseline="0">
                <a:latin typeface="Times New Roman" pitchFamily="18" charset="0"/>
              </a:rPr>
              <a:t>y</a:t>
            </a:r>
            <a:r>
              <a:rPr lang="en-US" b="0" baseline="0">
                <a:latin typeface="Times New Roman" pitchFamily="18" charset="0"/>
              </a:rPr>
              <a:t>-term from the third equation.  Then solve the resulting equation for </a:t>
            </a:r>
            <a:r>
              <a:rPr lang="en-US" b="0" i="1" baseline="0">
                <a:latin typeface="Times New Roman" pitchFamily="18" charset="0"/>
              </a:rPr>
              <a:t>z</a:t>
            </a:r>
            <a:r>
              <a:rPr lang="en-US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100100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CD637EAD-C5AC-4E35-A43D-16892FF9454B}" type="slidenum">
              <a:rPr lang="en-US" sz="1200" baseline="0">
                <a:solidFill>
                  <a:srgbClr val="007DB7"/>
                </a:solidFill>
              </a:rPr>
              <a:pPr algn="r"/>
              <a:t>13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100101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10010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100103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Gaussian Elimination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 of equations.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3200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3.	 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Add −3 times equation (5) to equation (1).</a:t>
            </a:r>
          </a:p>
        </p:txBody>
      </p:sp>
      <p:pic>
        <p:nvPicPr>
          <p:cNvPr id="4100108" name="Picture 12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91000"/>
            <a:ext cx="3352800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B76DF-D3D2-44F9-981A-5FE0D631EBDE}" type="slidenum">
              <a:rPr lang="en-US"/>
              <a:pPr/>
              <a:t>14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102146" name="Picture 2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28775"/>
            <a:ext cx="38385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2147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Solve a system of three equations in three variables by first converting the system to triangular form.</a:t>
            </a:r>
          </a:p>
          <a:p>
            <a:pPr>
              <a:spcBef>
                <a:spcPct val="50000"/>
              </a:spcBef>
            </a:pP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4</a:t>
            </a:r>
            <a:r>
              <a:rPr lang="en-US" b="0" baseline="0">
                <a:latin typeface="Times New Roman" pitchFamily="18" charset="0"/>
              </a:rPr>
              <a:t> Back-substitute the value of </a:t>
            </a:r>
            <a:r>
              <a:rPr lang="en-US" b="0" i="1" baseline="0">
                <a:latin typeface="Times New Roman" pitchFamily="18" charset="0"/>
              </a:rPr>
              <a:t>z</a:t>
            </a:r>
            <a:r>
              <a:rPr lang="en-US" b="0" baseline="0">
                <a:latin typeface="Times New Roman" pitchFamily="18" charset="0"/>
              </a:rPr>
              <a:t> from Step 3 into one of the equations in Step 3 that contains only </a:t>
            </a:r>
            <a:r>
              <a:rPr lang="en-US" b="0" i="1" baseline="0">
                <a:latin typeface="Times New Roman" pitchFamily="18" charset="0"/>
              </a:rPr>
              <a:t>y</a:t>
            </a:r>
            <a:r>
              <a:rPr lang="en-US" b="0" baseline="0">
                <a:latin typeface="Times New Roman" pitchFamily="18" charset="0"/>
              </a:rPr>
              <a:t> and </a:t>
            </a:r>
            <a:r>
              <a:rPr lang="en-US" b="0" i="1" baseline="0">
                <a:latin typeface="Times New Roman" pitchFamily="18" charset="0"/>
              </a:rPr>
              <a:t>z</a:t>
            </a:r>
            <a:r>
              <a:rPr lang="en-US" b="0" baseline="0">
                <a:latin typeface="Times New Roman" pitchFamily="18" charset="0"/>
              </a:rPr>
              <a:t> and solve for </a:t>
            </a:r>
            <a:r>
              <a:rPr lang="en-US" b="0" i="1" baseline="0">
                <a:latin typeface="Times New Roman" pitchFamily="18" charset="0"/>
              </a:rPr>
              <a:t>y</a:t>
            </a:r>
            <a:r>
              <a:rPr lang="en-US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102148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A12A90C1-C6B2-4CEE-A1B4-4F6385ECF9B7}" type="slidenum">
              <a:rPr lang="en-US" sz="1200" baseline="0">
                <a:solidFill>
                  <a:srgbClr val="007DB7"/>
                </a:solidFill>
              </a:rPr>
              <a:pPr algn="r"/>
              <a:t>14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102149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10215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102151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Gaussian Elimination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 of equations.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3200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4.	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4102155" name="Picture 11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43263"/>
            <a:ext cx="223837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46816-C315-4738-9CC3-5B8FBB6D42C0}" type="slidenum">
              <a:rPr lang="en-US"/>
              <a:pPr/>
              <a:t>15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104203" name="Picture 11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3190875"/>
            <a:ext cx="3286125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194" name="Picture 2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28775"/>
            <a:ext cx="38385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4195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Solve a system of three equations in three variables by first converting the system to triangular form.</a:t>
            </a:r>
          </a:p>
          <a:p>
            <a:pPr>
              <a:spcBef>
                <a:spcPct val="50000"/>
              </a:spcBef>
            </a:pP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5</a:t>
            </a:r>
            <a:r>
              <a:rPr lang="en-US" b="0" baseline="0">
                <a:latin typeface="Times New Roman" pitchFamily="18" charset="0"/>
              </a:rPr>
              <a:t> Back-substitute the values of </a:t>
            </a:r>
            <a:r>
              <a:rPr lang="en-US" b="0" i="1" baseline="0">
                <a:latin typeface="Times New Roman" pitchFamily="18" charset="0"/>
              </a:rPr>
              <a:t>y</a:t>
            </a:r>
            <a:r>
              <a:rPr lang="en-US" b="0" baseline="0">
                <a:latin typeface="Times New Roman" pitchFamily="18" charset="0"/>
              </a:rPr>
              <a:t> and </a:t>
            </a:r>
            <a:r>
              <a:rPr lang="en-US" b="0" i="1" baseline="0">
                <a:latin typeface="Times New Roman" pitchFamily="18" charset="0"/>
              </a:rPr>
              <a:t>z</a:t>
            </a:r>
            <a:r>
              <a:rPr lang="en-US" b="0" baseline="0">
                <a:latin typeface="Times New Roman" pitchFamily="18" charset="0"/>
              </a:rPr>
              <a:t> from Steps 3 and 4 in any equation containing </a:t>
            </a:r>
            <a:r>
              <a:rPr lang="en-US" b="0" i="1" baseline="0">
                <a:latin typeface="Times New Roman" pitchFamily="18" charset="0"/>
              </a:rPr>
              <a:t>x</a:t>
            </a:r>
            <a:r>
              <a:rPr lang="en-US" b="0" baseline="0">
                <a:latin typeface="Times New Roman" pitchFamily="18" charset="0"/>
              </a:rPr>
              <a:t>, </a:t>
            </a:r>
            <a:r>
              <a:rPr lang="en-US" b="0" i="1" baseline="0">
                <a:latin typeface="Times New Roman" pitchFamily="18" charset="0"/>
              </a:rPr>
              <a:t>y</a:t>
            </a:r>
            <a:r>
              <a:rPr lang="en-US" b="0" baseline="0">
                <a:latin typeface="Times New Roman" pitchFamily="18" charset="0"/>
              </a:rPr>
              <a:t>, and </a:t>
            </a:r>
            <a:r>
              <a:rPr lang="en-US" b="0" i="1" baseline="0">
                <a:latin typeface="Times New Roman" pitchFamily="18" charset="0"/>
              </a:rPr>
              <a:t>z</a:t>
            </a:r>
            <a:r>
              <a:rPr lang="en-US" b="0" baseline="0">
                <a:latin typeface="Times New Roman" pitchFamily="18" charset="0"/>
              </a:rPr>
              <a:t> and solve for </a:t>
            </a:r>
            <a:r>
              <a:rPr lang="en-US" b="0" i="1" baseline="0">
                <a:latin typeface="Times New Roman" pitchFamily="18" charset="0"/>
              </a:rPr>
              <a:t>x</a:t>
            </a:r>
            <a:r>
              <a:rPr lang="en-US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104196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CF04A617-DB13-4833-8326-E59367F4E6D3}" type="slidenum">
              <a:rPr lang="en-US" sz="1200" baseline="0">
                <a:solidFill>
                  <a:srgbClr val="007DB7"/>
                </a:solidFill>
              </a:rPr>
              <a:pPr algn="r"/>
              <a:t>15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104197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10419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104199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Gaussian Elimination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 of equations.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3200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5.	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89E0F-6532-4318-82CF-F642FD206FE0}" type="slidenum">
              <a:rPr lang="en-US"/>
              <a:pPr/>
              <a:t>16</a:t>
            </a:fld>
            <a:endParaRPr lang="en-CA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106243" name="Picture 3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28775"/>
            <a:ext cx="38385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6244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Solve a system of three equations in three variables by first converting the system to triangular form.</a:t>
            </a:r>
          </a:p>
          <a:p>
            <a:pPr>
              <a:spcBef>
                <a:spcPct val="50000"/>
              </a:spcBef>
            </a:pP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6</a:t>
            </a:r>
            <a:r>
              <a:rPr lang="en-US" b="0" baseline="0">
                <a:latin typeface="Times New Roman" pitchFamily="18" charset="0"/>
              </a:rPr>
              <a:t> Write the solution set.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7</a:t>
            </a:r>
            <a:r>
              <a:rPr lang="en-US" b="0" baseline="0">
                <a:latin typeface="Times New Roman" pitchFamily="18" charset="0"/>
              </a:rPr>
              <a:t> Check your answer in the original equations.</a:t>
            </a:r>
          </a:p>
        </p:txBody>
      </p:sp>
      <p:sp>
        <p:nvSpPr>
          <p:cNvPr id="4106245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180E7E3D-2204-48FE-9EE2-CC91C8922FCB}" type="slidenum">
              <a:rPr lang="en-US" sz="1200" baseline="0">
                <a:solidFill>
                  <a:srgbClr val="007DB7"/>
                </a:solidFill>
              </a:rPr>
              <a:pPr algn="r"/>
              <a:t>16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106246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106247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106248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Gaussian Elimination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 of equations.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3200400"/>
            <a:ext cx="434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6.	 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The solution set is {(5, 1, −2)}</a:t>
            </a:r>
          </a:p>
        </p:txBody>
      </p:sp>
      <p:pic>
        <p:nvPicPr>
          <p:cNvPr id="4106251" name="Picture 11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257800"/>
            <a:ext cx="3438525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572000" y="3733800"/>
            <a:ext cx="434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7.	 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Check: Verify the solution by substituting 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</a:t>
            </a:r>
            <a:r>
              <a:rPr lang="en-US" b="0" baseline="0">
                <a:solidFill>
                  <a:srgbClr val="EC008D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5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y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</a:t>
            </a:r>
            <a:r>
              <a:rPr lang="en-US" b="0" baseline="0">
                <a:solidFill>
                  <a:srgbClr val="00ADEE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and 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z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 = </a:t>
            </a:r>
            <a:r>
              <a:rPr lang="en-US" b="0" baseline="0">
                <a:solidFill>
                  <a:srgbClr val="418E33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−2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in each of the original equations.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17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20" y="1586484"/>
            <a:ext cx="6309360" cy="368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18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468" y="2007108"/>
            <a:ext cx="6227064" cy="284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C20B9-25D2-41AE-914F-26B206764DBE}" type="slidenum">
              <a:rPr lang="en-US"/>
              <a:pPr/>
              <a:t>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4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620000" cy="609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INCONSISTENT SYSTEM</a:t>
            </a:r>
          </a:p>
        </p:txBody>
      </p:sp>
      <p:sp>
        <p:nvSpPr>
          <p:cNvPr id="4046852" name="Text Box 4" descr="Pink tissue paper"/>
          <p:cNvSpPr txBox="1">
            <a:spLocks noChangeArrowheads="1"/>
          </p:cNvSpPr>
          <p:nvPr/>
        </p:nvSpPr>
        <p:spPr bwMode="auto">
          <a:xfrm>
            <a:off x="914400" y="2057400"/>
            <a:ext cx="75438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5494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637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7780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8923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3495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8067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263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7211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If in the process of converting a linear system to triangular form, an equation of the form 0 =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occurs, where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≠ 0, then the system has no solution and is </a:t>
            </a:r>
            <a:r>
              <a:rPr lang="en-US" sz="3200" b="0" i="1" baseline="0">
                <a:latin typeface="Times New Roman" pitchFamily="18" charset="0"/>
              </a:rPr>
              <a:t>inconsistent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C2846-8D58-41C4-ACAC-8AA3A38FB01F}" type="slidenum">
              <a:rPr lang="en-US"/>
              <a:pPr/>
              <a:t>20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4889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048899" name="Rectangle 3"/>
          <p:cNvSpPr>
            <a:spLocks noChangeArrowheads="1"/>
          </p:cNvSpPr>
          <p:nvPr/>
        </p:nvSpPr>
        <p:spPr bwMode="auto">
          <a:xfrm>
            <a:off x="2817813" y="257175"/>
            <a:ext cx="60213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Attempting to Solve a Linear System with No solution</a:t>
            </a:r>
          </a:p>
        </p:txBody>
      </p:sp>
      <p:sp>
        <p:nvSpPr>
          <p:cNvPr id="4048900" name="Text Box 4" descr="Pink tissue paper"/>
          <p:cNvSpPr txBox="1">
            <a:spLocks noChangeArrowheads="1"/>
          </p:cNvSpPr>
          <p:nvPr/>
        </p:nvSpPr>
        <p:spPr bwMode="auto">
          <a:xfrm>
            <a:off x="647700" y="9144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Solve the system of equations.</a:t>
            </a:r>
          </a:p>
        </p:txBody>
      </p:sp>
      <p:graphicFrame>
        <p:nvGraphicFramePr>
          <p:cNvPr id="4048901" name="Object 5" descr="Pink tissue paper"/>
          <p:cNvGraphicFramePr>
            <a:graphicFrameLocks noChangeAspect="1"/>
          </p:cNvGraphicFramePr>
          <p:nvPr/>
        </p:nvGraphicFramePr>
        <p:xfrm>
          <a:off x="2667000" y="1524000"/>
          <a:ext cx="39497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8916" name="Equation" r:id="rId5" imgW="3949700" imgH="1765300" progId="Equation.DSMT4">
                  <p:embed/>
                </p:oleObj>
              </mc:Choice>
              <mc:Fallback>
                <p:oleObj name="Equation" r:id="rId5" imgW="3949700" imgH="17653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524000"/>
                        <a:ext cx="39497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48902" name="Group 6"/>
          <p:cNvGrpSpPr>
            <a:grpSpLocks/>
          </p:cNvGrpSpPr>
          <p:nvPr/>
        </p:nvGrpSpPr>
        <p:grpSpPr bwMode="auto">
          <a:xfrm>
            <a:off x="609600" y="3352800"/>
            <a:ext cx="8229600" cy="1371600"/>
            <a:chOff x="384" y="2208"/>
            <a:chExt cx="5184" cy="864"/>
          </a:xfrm>
        </p:grpSpPr>
        <p:sp>
          <p:nvSpPr>
            <p:cNvPr id="4048903" name="Text Box 7" descr="Pink tissue paper"/>
            <p:cNvSpPr txBox="1">
              <a:spLocks noChangeArrowheads="1"/>
            </p:cNvSpPr>
            <p:nvPr/>
          </p:nvSpPr>
          <p:spPr bwMode="auto">
            <a:xfrm>
              <a:off x="384" y="2208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4048904" name="Text Box 8" descr="Pink tissue paper"/>
            <p:cNvSpPr txBox="1">
              <a:spLocks noChangeArrowheads="1"/>
            </p:cNvSpPr>
            <p:nvPr/>
          </p:nvSpPr>
          <p:spPr bwMode="auto">
            <a:xfrm>
              <a:off x="384" y="2448"/>
              <a:ext cx="5184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9431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146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0861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6576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29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486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Steps 1-2	</a:t>
              </a:r>
              <a:r>
                <a:rPr lang="en-US" sz="3200" b="0" baseline="0">
                  <a:latin typeface="Times New Roman" pitchFamily="18" charset="0"/>
                </a:rPr>
                <a:t>To eliminate </a:t>
              </a:r>
              <a:r>
                <a:rPr lang="en-US" sz="3200" b="0" i="1" baseline="0">
                  <a:latin typeface="Times New Roman" pitchFamily="18" charset="0"/>
                </a:rPr>
                <a:t>x</a:t>
              </a:r>
              <a:r>
                <a:rPr lang="en-US" sz="3200" b="0" baseline="0">
                  <a:latin typeface="Times New Roman" pitchFamily="18" charset="0"/>
                </a:rPr>
                <a:t> from equation (2), add –2 times equation (1) to equation (2).</a:t>
              </a:r>
            </a:p>
          </p:txBody>
        </p:sp>
      </p:grpSp>
      <p:graphicFrame>
        <p:nvGraphicFramePr>
          <p:cNvPr id="4048905" name="Object 9" descr="Pink tissue paper"/>
          <p:cNvGraphicFramePr>
            <a:graphicFrameLocks noChangeAspect="1"/>
          </p:cNvGraphicFramePr>
          <p:nvPr/>
        </p:nvGraphicFramePr>
        <p:xfrm>
          <a:off x="2692400" y="4895850"/>
          <a:ext cx="42037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8917" name="Equation" r:id="rId7" imgW="4203360" imgH="1726920" progId="Equation.DSMT4">
                  <p:embed/>
                </p:oleObj>
              </mc:Choice>
              <mc:Fallback>
                <p:oleObj name="Equation" r:id="rId7" imgW="4203360" imgH="172692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2400" y="4895850"/>
                        <a:ext cx="4203700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1C62E-F3E9-4EC7-B8E4-0F1EE1F7FD04}" type="slidenum">
              <a:rPr lang="en-US"/>
              <a:pPr/>
              <a:t>21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5094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050947" name="Text Box 3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324167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050948" name="Text Box 4" descr="Pink tissue paper"/>
          <p:cNvSpPr txBox="1">
            <a:spLocks noChangeArrowheads="1"/>
          </p:cNvSpPr>
          <p:nvPr/>
        </p:nvSpPr>
        <p:spPr bwMode="auto">
          <a:xfrm>
            <a:off x="609600" y="1441450"/>
            <a:ext cx="8001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Next add –3 times equation (1) to equation (3) to eliminate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from equation (3).</a:t>
            </a:r>
          </a:p>
        </p:txBody>
      </p:sp>
      <p:graphicFrame>
        <p:nvGraphicFramePr>
          <p:cNvPr id="4050949" name="Object 5" descr="Pink tissue paper"/>
          <p:cNvGraphicFramePr>
            <a:graphicFrameLocks noChangeAspect="1"/>
          </p:cNvGraphicFramePr>
          <p:nvPr/>
        </p:nvGraphicFramePr>
        <p:xfrm>
          <a:off x="2527300" y="2590800"/>
          <a:ext cx="41910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0964" name="Equation" r:id="rId5" imgW="4190760" imgH="1726920" progId="Equation.DSMT4">
                  <p:embed/>
                </p:oleObj>
              </mc:Choice>
              <mc:Fallback>
                <p:oleObj name="Equation" r:id="rId5" imgW="4190760" imgH="172692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2590800"/>
                        <a:ext cx="4191000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50950" name="Text Box 6" descr="Pink tissue paper"/>
          <p:cNvSpPr txBox="1">
            <a:spLocks noChangeArrowheads="1"/>
          </p:cNvSpPr>
          <p:nvPr/>
        </p:nvSpPr>
        <p:spPr bwMode="auto">
          <a:xfrm>
            <a:off x="609600" y="4311650"/>
            <a:ext cx="8001000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We now have the following system:</a:t>
            </a:r>
          </a:p>
        </p:txBody>
      </p:sp>
      <p:graphicFrame>
        <p:nvGraphicFramePr>
          <p:cNvPr id="4050951" name="Object 7" descr="Pink tissue paper"/>
          <p:cNvGraphicFramePr>
            <a:graphicFrameLocks noChangeAspect="1"/>
          </p:cNvGraphicFramePr>
          <p:nvPr/>
        </p:nvGraphicFramePr>
        <p:xfrm>
          <a:off x="2635250" y="4883150"/>
          <a:ext cx="39751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0965" name="Equation" r:id="rId7" imgW="3975100" imgH="1765300" progId="Equation.DSMT4">
                  <p:embed/>
                </p:oleObj>
              </mc:Choice>
              <mc:Fallback>
                <p:oleObj name="Equation" r:id="rId7" imgW="3975100" imgH="17653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0" y="4883150"/>
                        <a:ext cx="39751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50953" name="Rectangle 9"/>
          <p:cNvSpPr>
            <a:spLocks noChangeArrowheads="1"/>
          </p:cNvSpPr>
          <p:nvPr/>
        </p:nvSpPr>
        <p:spPr bwMode="auto">
          <a:xfrm>
            <a:off x="2817813" y="257175"/>
            <a:ext cx="60213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Attempting to Solve a Linear System with No solution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8E68F-59B8-44F7-A48D-372E571D07CC}" type="slidenum">
              <a:rPr lang="en-US"/>
              <a:pPr/>
              <a:t>22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5299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052995" name="Text Box 3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324167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052996" name="Text Box 4" descr="Pink tissue paper"/>
          <p:cNvSpPr txBox="1">
            <a:spLocks noChangeArrowheads="1"/>
          </p:cNvSpPr>
          <p:nvPr/>
        </p:nvSpPr>
        <p:spPr bwMode="auto">
          <a:xfrm>
            <a:off x="609600" y="1593850"/>
            <a:ext cx="80010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	</a:t>
            </a:r>
            <a:r>
              <a:rPr lang="en-US" sz="3200" b="0" baseline="0">
                <a:latin typeface="Times New Roman" pitchFamily="18" charset="0"/>
              </a:rPr>
              <a:t>Multiply equation (4) by       to obtain</a:t>
            </a:r>
          </a:p>
        </p:txBody>
      </p:sp>
      <p:graphicFrame>
        <p:nvGraphicFramePr>
          <p:cNvPr id="4052997" name="Object 5" descr="Pink tissue paper"/>
          <p:cNvGraphicFramePr>
            <a:graphicFrameLocks noChangeAspect="1"/>
          </p:cNvGraphicFramePr>
          <p:nvPr/>
        </p:nvGraphicFramePr>
        <p:xfrm>
          <a:off x="3416300" y="2476500"/>
          <a:ext cx="2832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3018" name="Equation" r:id="rId5" imgW="2832100" imgH="419100" progId="Equation.DSMT4">
                  <p:embed/>
                </p:oleObj>
              </mc:Choice>
              <mc:Fallback>
                <p:oleObj name="Equation" r:id="rId5" imgW="2832100" imgH="4191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6300" y="2476500"/>
                        <a:ext cx="28321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52998" name="Text Box 6" descr="Pink tissue paper"/>
          <p:cNvSpPr txBox="1">
            <a:spLocks noChangeArrowheads="1"/>
          </p:cNvSpPr>
          <p:nvPr/>
        </p:nvSpPr>
        <p:spPr bwMode="auto">
          <a:xfrm>
            <a:off x="609600" y="3352800"/>
            <a:ext cx="8001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To eliminate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from equation (5), add –1 times equation (6) to equation (5).</a:t>
            </a:r>
          </a:p>
        </p:txBody>
      </p:sp>
      <p:graphicFrame>
        <p:nvGraphicFramePr>
          <p:cNvPr id="4052999" name="Object 7" descr="Pink tissue paper"/>
          <p:cNvGraphicFramePr>
            <a:graphicFrameLocks noChangeAspect="1"/>
          </p:cNvGraphicFramePr>
          <p:nvPr/>
        </p:nvGraphicFramePr>
        <p:xfrm>
          <a:off x="3206750" y="4749800"/>
          <a:ext cx="28321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3019" name="Equation" r:id="rId7" imgW="2832100" imgH="1727200" progId="Equation.DSMT4">
                  <p:embed/>
                </p:oleObj>
              </mc:Choice>
              <mc:Fallback>
                <p:oleObj name="Equation" r:id="rId7" imgW="2832100" imgH="17272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0" y="4749800"/>
                        <a:ext cx="2832100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53001" name="Object 9" descr="Pink tissue paper"/>
          <p:cNvGraphicFramePr>
            <a:graphicFrameLocks noChangeAspect="1"/>
          </p:cNvGraphicFramePr>
          <p:nvPr/>
        </p:nvGraphicFramePr>
        <p:xfrm>
          <a:off x="6318250" y="1447800"/>
          <a:ext cx="2921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3020" name="Equation" r:id="rId9" imgW="292100" imgH="939800" progId="Equation.DSMT4">
                  <p:embed/>
                </p:oleObj>
              </mc:Choice>
              <mc:Fallback>
                <p:oleObj name="Equation" r:id="rId9" imgW="292100" imgH="9398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0" y="1447800"/>
                        <a:ext cx="2921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53002" name="Rectangle 10"/>
          <p:cNvSpPr>
            <a:spLocks noChangeArrowheads="1"/>
          </p:cNvSpPr>
          <p:nvPr/>
        </p:nvSpPr>
        <p:spPr bwMode="auto">
          <a:xfrm>
            <a:off x="2817813" y="257175"/>
            <a:ext cx="60213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Attempting to Solve a Linear System with No solution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50E9E-F336-45ED-B09A-C0A095D3EF2A}" type="slidenum">
              <a:rPr lang="en-US"/>
              <a:pPr/>
              <a:t>23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5504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055043" name="Text Box 3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324167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055044" name="Text Box 4" descr="Pink tissue paper"/>
          <p:cNvSpPr txBox="1">
            <a:spLocks noChangeArrowheads="1"/>
          </p:cNvSpPr>
          <p:nvPr/>
        </p:nvSpPr>
        <p:spPr bwMode="auto">
          <a:xfrm>
            <a:off x="609600" y="1670050"/>
            <a:ext cx="80010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We now have the system in triangular form:</a:t>
            </a:r>
          </a:p>
        </p:txBody>
      </p:sp>
      <p:graphicFrame>
        <p:nvGraphicFramePr>
          <p:cNvPr id="4055045" name="Object 5" descr="Pink tissue paper"/>
          <p:cNvGraphicFramePr>
            <a:graphicFrameLocks noChangeAspect="1"/>
          </p:cNvGraphicFramePr>
          <p:nvPr/>
        </p:nvGraphicFramePr>
        <p:xfrm>
          <a:off x="2824163" y="2279650"/>
          <a:ext cx="35052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061" name="Equation" r:id="rId5" imgW="3504960" imgH="1777680" progId="Equation.DSMT4">
                  <p:embed/>
                </p:oleObj>
              </mc:Choice>
              <mc:Fallback>
                <p:oleObj name="Equation" r:id="rId5" imgW="3504960" imgH="177768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4163" y="2279650"/>
                        <a:ext cx="3505200" cy="177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55047" name="Group 7"/>
          <p:cNvGrpSpPr>
            <a:grpSpLocks/>
          </p:cNvGrpSpPr>
          <p:nvPr/>
        </p:nvGrpSpPr>
        <p:grpSpPr bwMode="auto">
          <a:xfrm>
            <a:off x="609600" y="4343400"/>
            <a:ext cx="8001000" cy="2133600"/>
            <a:chOff x="384" y="2736"/>
            <a:chExt cx="5040" cy="1344"/>
          </a:xfrm>
        </p:grpSpPr>
        <p:sp>
          <p:nvSpPr>
            <p:cNvPr id="4055048" name="Text Box 8" descr="Pink tissue paper"/>
            <p:cNvSpPr txBox="1">
              <a:spLocks noChangeArrowheads="1"/>
            </p:cNvSpPr>
            <p:nvPr/>
          </p:nvSpPr>
          <p:spPr bwMode="auto">
            <a:xfrm>
              <a:off x="384" y="2736"/>
              <a:ext cx="5040" cy="1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9431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146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0861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6576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29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486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This system is equivalent to the original system. Since equation (7) is false, we conclude that the solution set of the system is     and the system is inconsistent.</a:t>
              </a:r>
            </a:p>
          </p:txBody>
        </p:sp>
        <p:graphicFrame>
          <p:nvGraphicFramePr>
            <p:cNvPr id="4055049" name="Object 9" descr="Pink tissue paper"/>
            <p:cNvGraphicFramePr>
              <a:graphicFrameLocks noChangeAspect="1"/>
            </p:cNvGraphicFramePr>
            <p:nvPr/>
          </p:nvGraphicFramePr>
          <p:xfrm>
            <a:off x="4160" y="3416"/>
            <a:ext cx="224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55062" name="Equation" r:id="rId7" imgW="355600" imgH="368300" progId="Equation.DSMT4">
                    <p:embed/>
                  </p:oleObj>
                </mc:Choice>
                <mc:Fallback>
                  <p:oleObj name="Equation" r:id="rId7" imgW="355600" imgH="368300" progId="Equation.DSMT4">
                    <p:embed/>
                    <p:pic>
                      <p:nvPicPr>
                        <p:cNvPr id="0" name="Object 9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60" y="3416"/>
                          <a:ext cx="224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55050" name="Rectangle 10"/>
          <p:cNvSpPr>
            <a:spLocks noChangeArrowheads="1"/>
          </p:cNvSpPr>
          <p:nvPr/>
        </p:nvSpPr>
        <p:spPr bwMode="auto">
          <a:xfrm>
            <a:off x="2817813" y="257175"/>
            <a:ext cx="60213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Attempting to Solve a Linear System with No solution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24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756" y="1202436"/>
            <a:ext cx="6190488" cy="445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25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80" y="1280160"/>
            <a:ext cx="6263640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12249-0E84-413F-8E67-9A18BC42C432}" type="slidenum">
              <a:rPr lang="en-US"/>
              <a:pPr/>
              <a:t>26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5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620000" cy="609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DEPENDENT EQUATIONS</a:t>
            </a:r>
          </a:p>
        </p:txBody>
      </p:sp>
      <p:sp>
        <p:nvSpPr>
          <p:cNvPr id="4057092" name="Text Box 4" descr="Pink tissue paper"/>
          <p:cNvSpPr txBox="1">
            <a:spLocks noChangeArrowheads="1"/>
          </p:cNvSpPr>
          <p:nvPr/>
        </p:nvSpPr>
        <p:spPr bwMode="auto">
          <a:xfrm>
            <a:off x="914400" y="15240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5494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637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7780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8923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3495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8067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263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7211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If in the process of converting a linear system to triangular form,</a:t>
            </a:r>
          </a:p>
        </p:txBody>
      </p:sp>
      <p:sp>
        <p:nvSpPr>
          <p:cNvPr id="4057093" name="Text Box 5" descr="Pink tissue paper"/>
          <p:cNvSpPr txBox="1">
            <a:spLocks noChangeArrowheads="1"/>
          </p:cNvSpPr>
          <p:nvPr/>
        </p:nvSpPr>
        <p:spPr bwMode="auto">
          <a:xfrm>
            <a:off x="914400" y="2743200"/>
            <a:ext cx="75438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85800" indent="-6858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44700" indent="-4953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159000" indent="-4953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514600" indent="-4953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124200" indent="-4953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5814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0386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4958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9530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Arial" charset="0"/>
              <a:buAutoNum type="romanLcParenBoth"/>
            </a:pPr>
            <a:r>
              <a:rPr lang="en-US" sz="3200" b="0" baseline="0">
                <a:latin typeface="Times New Roman" pitchFamily="18" charset="0"/>
              </a:rPr>
              <a:t>an equation of the form 0 =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(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≠ 0) </a:t>
            </a:r>
            <a:r>
              <a:rPr lang="en-US" sz="3200" b="0" i="1" baseline="0">
                <a:latin typeface="Times New Roman" pitchFamily="18" charset="0"/>
              </a:rPr>
              <a:t>does not </a:t>
            </a:r>
            <a:r>
              <a:rPr lang="en-US" sz="3200" b="0" baseline="0">
                <a:latin typeface="Times New Roman" pitchFamily="18" charset="0"/>
              </a:rPr>
              <a:t>occur, but</a:t>
            </a:r>
          </a:p>
          <a:p>
            <a:pPr>
              <a:buFont typeface="Arial" charset="0"/>
              <a:buAutoNum type="romanLcParenBoth"/>
            </a:pPr>
            <a:r>
              <a:rPr lang="en-US" sz="3200" b="0" baseline="0">
                <a:latin typeface="Times New Roman" pitchFamily="18" charset="0"/>
              </a:rPr>
              <a:t>an equation of the form 0 = 0 </a:t>
            </a:r>
            <a:r>
              <a:rPr lang="en-US" sz="3200" b="0" i="1" baseline="0">
                <a:latin typeface="Times New Roman" pitchFamily="18" charset="0"/>
              </a:rPr>
              <a:t>does</a:t>
            </a:r>
            <a:r>
              <a:rPr lang="en-US" sz="3200" b="0" baseline="0">
                <a:latin typeface="Times New Roman" pitchFamily="18" charset="0"/>
              </a:rPr>
              <a:t> occur, then the system of equations has infinitely many solutions and the equations are </a:t>
            </a:r>
            <a:r>
              <a:rPr lang="en-US" sz="3200" b="0" i="1" baseline="0">
                <a:latin typeface="Times New Roman" pitchFamily="18" charset="0"/>
              </a:rPr>
              <a:t>dependent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ABB308-B3ED-4633-81BE-F2D00696148A}" type="slidenum">
              <a:rPr lang="en-US"/>
              <a:pPr/>
              <a:t>27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59138" name="Rectangle 2"/>
          <p:cNvSpPr>
            <a:spLocks noChangeArrowheads="1"/>
          </p:cNvSpPr>
          <p:nvPr/>
        </p:nvSpPr>
        <p:spPr bwMode="auto">
          <a:xfrm>
            <a:off x="455613" y="379413"/>
            <a:ext cx="1906587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059139" name="Rectangle 3"/>
          <p:cNvSpPr>
            <a:spLocks noChangeArrowheads="1"/>
          </p:cNvSpPr>
          <p:nvPr/>
        </p:nvSpPr>
        <p:spPr bwMode="auto">
          <a:xfrm>
            <a:off x="2360613" y="381000"/>
            <a:ext cx="6630987" cy="5318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System with Infinitely Many Solutions</a:t>
            </a:r>
          </a:p>
        </p:txBody>
      </p:sp>
      <p:graphicFrame>
        <p:nvGraphicFramePr>
          <p:cNvPr id="4059140" name="Object 4" descr="Pink tissue paper"/>
          <p:cNvGraphicFramePr>
            <a:graphicFrameLocks noChangeAspect="1"/>
          </p:cNvGraphicFramePr>
          <p:nvPr/>
        </p:nvGraphicFramePr>
        <p:xfrm>
          <a:off x="2349500" y="1587500"/>
          <a:ext cx="44450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9156" name="Equation" r:id="rId4" imgW="4445000" imgH="1765300" progId="Equation.DSMT4">
                  <p:embed/>
                </p:oleObj>
              </mc:Choice>
              <mc:Fallback>
                <p:oleObj name="Equation" r:id="rId4" imgW="4445000" imgH="17653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500" y="1587500"/>
                        <a:ext cx="44450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59141" name="Text Box 5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81915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Solve the system of equations.</a:t>
            </a:r>
          </a:p>
        </p:txBody>
      </p:sp>
      <p:grpSp>
        <p:nvGrpSpPr>
          <p:cNvPr id="4059142" name="Group 6"/>
          <p:cNvGrpSpPr>
            <a:grpSpLocks/>
          </p:cNvGrpSpPr>
          <p:nvPr/>
        </p:nvGrpSpPr>
        <p:grpSpPr bwMode="auto">
          <a:xfrm>
            <a:off x="608013" y="3200400"/>
            <a:ext cx="8002587" cy="1143000"/>
            <a:chOff x="383" y="1728"/>
            <a:chExt cx="5041" cy="720"/>
          </a:xfrm>
        </p:grpSpPr>
        <p:sp>
          <p:nvSpPr>
            <p:cNvPr id="4059143" name="Text Box 7" descr="Pink tissue paper"/>
            <p:cNvSpPr txBox="1">
              <a:spLocks noChangeArrowheads="1"/>
            </p:cNvSpPr>
            <p:nvPr/>
          </p:nvSpPr>
          <p:spPr bwMode="auto">
            <a:xfrm>
              <a:off x="415" y="1996"/>
              <a:ext cx="5009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314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886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343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800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257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715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Steps 1-2</a:t>
              </a:r>
              <a:r>
                <a:rPr lang="en-US" sz="3200" b="0" baseline="0">
                  <a:latin typeface="Times New Roman" pitchFamily="18" charset="0"/>
                </a:rPr>
                <a:t>	Eliminate </a:t>
              </a:r>
              <a:r>
                <a:rPr lang="en-US" sz="3200" b="0" i="1" baseline="0">
                  <a:latin typeface="Times New Roman" pitchFamily="18" charset="0"/>
                </a:rPr>
                <a:t>x</a:t>
              </a:r>
              <a:r>
                <a:rPr lang="en-US" sz="3200" b="0" baseline="0">
                  <a:latin typeface="Times New Roman" pitchFamily="18" charset="0"/>
                </a:rPr>
                <a:t> from equation (2) by adding –3 times equation (1) to equation (2).</a:t>
              </a:r>
            </a:p>
          </p:txBody>
        </p:sp>
        <p:sp>
          <p:nvSpPr>
            <p:cNvPr id="4059144" name="Text Box 8" descr="Pink tissue paper"/>
            <p:cNvSpPr txBox="1">
              <a:spLocks noChangeArrowheads="1"/>
            </p:cNvSpPr>
            <p:nvPr/>
          </p:nvSpPr>
          <p:spPr bwMode="auto">
            <a:xfrm>
              <a:off x="383" y="1728"/>
              <a:ext cx="1152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</p:grpSp>
      <p:graphicFrame>
        <p:nvGraphicFramePr>
          <p:cNvPr id="4059145" name="Object 9" descr="Pink tissue paper"/>
          <p:cNvGraphicFramePr>
            <a:graphicFrameLocks noChangeAspect="1"/>
          </p:cNvGraphicFramePr>
          <p:nvPr/>
        </p:nvGraphicFramePr>
        <p:xfrm>
          <a:off x="2501900" y="4876800"/>
          <a:ext cx="46609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9157" name="Equation" r:id="rId7" imgW="4660560" imgH="1726920" progId="Equation.DSMT4">
                  <p:embed/>
                </p:oleObj>
              </mc:Choice>
              <mc:Fallback>
                <p:oleObj name="Equation" r:id="rId7" imgW="4660560" imgH="172692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1900" y="4876800"/>
                        <a:ext cx="4660900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EBFA0-EB08-4B4C-AA37-75529BF99B76}" type="slidenum">
              <a:rPr lang="en-US"/>
              <a:pPr/>
              <a:t>28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61186" name="Rectangle 2"/>
          <p:cNvSpPr>
            <a:spLocks noChangeArrowheads="1"/>
          </p:cNvSpPr>
          <p:nvPr/>
        </p:nvSpPr>
        <p:spPr bwMode="auto">
          <a:xfrm>
            <a:off x="455613" y="379413"/>
            <a:ext cx="1906587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061187" name="Rectangle 3"/>
          <p:cNvSpPr>
            <a:spLocks noChangeArrowheads="1"/>
          </p:cNvSpPr>
          <p:nvPr/>
        </p:nvSpPr>
        <p:spPr bwMode="auto">
          <a:xfrm>
            <a:off x="2360613" y="381000"/>
            <a:ext cx="6630987" cy="5318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System with Infinitely Many Solutions</a:t>
            </a:r>
          </a:p>
        </p:txBody>
      </p:sp>
      <p:sp>
        <p:nvSpPr>
          <p:cNvPr id="4061188" name="Text Box 4" descr="Pink tissue paper"/>
          <p:cNvSpPr txBox="1">
            <a:spLocks noChangeArrowheads="1"/>
          </p:cNvSpPr>
          <p:nvPr/>
        </p:nvSpPr>
        <p:spPr bwMode="auto">
          <a:xfrm>
            <a:off x="506413" y="1295400"/>
            <a:ext cx="7951787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Eliminate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from equation (3) by adding –4 times equation (1) to equation (3).</a:t>
            </a:r>
          </a:p>
        </p:txBody>
      </p:sp>
      <p:sp>
        <p:nvSpPr>
          <p:cNvPr id="4061189" name="Text Box 5" descr="Pink tissue paper"/>
          <p:cNvSpPr txBox="1">
            <a:spLocks noChangeArrowheads="1"/>
          </p:cNvSpPr>
          <p:nvPr/>
        </p:nvSpPr>
        <p:spPr bwMode="auto">
          <a:xfrm>
            <a:off x="455613" y="933450"/>
            <a:ext cx="3659187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4061190" name="Object 6" descr="Pink tissue paper"/>
          <p:cNvGraphicFramePr>
            <a:graphicFrameLocks noChangeAspect="1"/>
          </p:cNvGraphicFramePr>
          <p:nvPr/>
        </p:nvGraphicFramePr>
        <p:xfrm>
          <a:off x="2279650" y="2470150"/>
          <a:ext cx="46482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1203" name="Equation" r:id="rId5" imgW="4647960" imgH="1726920" progId="Equation.DSMT4">
                  <p:embed/>
                </p:oleObj>
              </mc:Choice>
              <mc:Fallback>
                <p:oleObj name="Equation" r:id="rId5" imgW="4647960" imgH="172692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2470150"/>
                        <a:ext cx="4648200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61191" name="Text Box 7" descr="Pink tissue paper"/>
          <p:cNvSpPr txBox="1">
            <a:spLocks noChangeArrowheads="1"/>
          </p:cNvSpPr>
          <p:nvPr/>
        </p:nvSpPr>
        <p:spPr bwMode="auto">
          <a:xfrm>
            <a:off x="533400" y="4229100"/>
            <a:ext cx="795178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We now have the equivalent system.</a:t>
            </a:r>
          </a:p>
        </p:txBody>
      </p:sp>
      <p:graphicFrame>
        <p:nvGraphicFramePr>
          <p:cNvPr id="4061192" name="Object 8" descr="Pink tissue paper"/>
          <p:cNvGraphicFramePr>
            <a:graphicFrameLocks noChangeAspect="1"/>
          </p:cNvGraphicFramePr>
          <p:nvPr/>
        </p:nvGraphicFramePr>
        <p:xfrm>
          <a:off x="2768600" y="4857750"/>
          <a:ext cx="39751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1204" name="Equation" r:id="rId7" imgW="3975100" imgH="1765300" progId="Equation.DSMT4">
                  <p:embed/>
                </p:oleObj>
              </mc:Choice>
              <mc:Fallback>
                <p:oleObj name="Equation" r:id="rId7" imgW="3975100" imgH="17653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8600" y="4857750"/>
                        <a:ext cx="39751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18E09-5392-4D89-B9AC-E67375667B1E}" type="slidenum">
              <a:rPr lang="en-US"/>
              <a:pPr/>
              <a:t>29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63234" name="Rectangle 2"/>
          <p:cNvSpPr>
            <a:spLocks noChangeArrowheads="1"/>
          </p:cNvSpPr>
          <p:nvPr/>
        </p:nvSpPr>
        <p:spPr bwMode="auto">
          <a:xfrm>
            <a:off x="455613" y="379413"/>
            <a:ext cx="1906587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063235" name="Rectangle 3"/>
          <p:cNvSpPr>
            <a:spLocks noChangeArrowheads="1"/>
          </p:cNvSpPr>
          <p:nvPr/>
        </p:nvSpPr>
        <p:spPr bwMode="auto">
          <a:xfrm>
            <a:off x="2360613" y="381000"/>
            <a:ext cx="6630987" cy="5318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System with Infinitely Many Solutions</a:t>
            </a:r>
          </a:p>
        </p:txBody>
      </p:sp>
      <p:sp>
        <p:nvSpPr>
          <p:cNvPr id="4063236" name="Text Box 4" descr="Pink tissue paper"/>
          <p:cNvSpPr txBox="1">
            <a:spLocks noChangeArrowheads="1"/>
          </p:cNvSpPr>
          <p:nvPr/>
        </p:nvSpPr>
        <p:spPr bwMode="auto">
          <a:xfrm>
            <a:off x="506413" y="1377950"/>
            <a:ext cx="7951787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	</a:t>
            </a:r>
            <a:r>
              <a:rPr lang="en-US" sz="3200" b="0" baseline="0">
                <a:latin typeface="Times New Roman" pitchFamily="18" charset="0"/>
              </a:rPr>
              <a:t>To eliminate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from equation (5), add –1 times equation (4) to equation (5).</a:t>
            </a:r>
          </a:p>
        </p:txBody>
      </p:sp>
      <p:sp>
        <p:nvSpPr>
          <p:cNvPr id="4063237" name="Text Box 5" descr="Pink tissue paper"/>
          <p:cNvSpPr txBox="1">
            <a:spLocks noChangeArrowheads="1"/>
          </p:cNvSpPr>
          <p:nvPr/>
        </p:nvSpPr>
        <p:spPr bwMode="auto">
          <a:xfrm>
            <a:off x="455613" y="914400"/>
            <a:ext cx="3659187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4063238" name="Object 6" descr="Pink tissue paper"/>
          <p:cNvGraphicFramePr>
            <a:graphicFrameLocks noChangeAspect="1"/>
          </p:cNvGraphicFramePr>
          <p:nvPr/>
        </p:nvGraphicFramePr>
        <p:xfrm>
          <a:off x="2730500" y="2559050"/>
          <a:ext cx="374650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3251" name="Equation" r:id="rId5" imgW="3746160" imgH="1714320" progId="Equation.DSMT4">
                  <p:embed/>
                </p:oleObj>
              </mc:Choice>
              <mc:Fallback>
                <p:oleObj name="Equation" r:id="rId5" imgW="3746160" imgH="171432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0" y="2559050"/>
                        <a:ext cx="374650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63239" name="Text Box 7" descr="Pink tissue paper"/>
          <p:cNvSpPr txBox="1">
            <a:spLocks noChangeArrowheads="1"/>
          </p:cNvSpPr>
          <p:nvPr/>
        </p:nvSpPr>
        <p:spPr bwMode="auto">
          <a:xfrm>
            <a:off x="533400" y="4229100"/>
            <a:ext cx="795178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We finally have the system in triangular form.</a:t>
            </a:r>
          </a:p>
        </p:txBody>
      </p:sp>
      <p:graphicFrame>
        <p:nvGraphicFramePr>
          <p:cNvPr id="4063240" name="Object 8" descr="Pink tissue paper"/>
          <p:cNvGraphicFramePr>
            <a:graphicFrameLocks noChangeAspect="1"/>
          </p:cNvGraphicFramePr>
          <p:nvPr/>
        </p:nvGraphicFramePr>
        <p:xfrm>
          <a:off x="2432050" y="4857750"/>
          <a:ext cx="39751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3252" name="Equation" r:id="rId7" imgW="3975100" imgH="1765300" progId="Equation.DSMT4">
                  <p:embed/>
                </p:oleObj>
              </mc:Choice>
              <mc:Fallback>
                <p:oleObj name="Equation" r:id="rId7" imgW="3975100" imgH="17653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4857750"/>
                        <a:ext cx="39751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DC25-E4D5-4F17-99FF-ED2617A315CA}" type="slidenum">
              <a:rPr lang="en-US"/>
              <a:pPr/>
              <a:t>30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65282" name="Rectangle 2"/>
          <p:cNvSpPr>
            <a:spLocks noChangeArrowheads="1"/>
          </p:cNvSpPr>
          <p:nvPr/>
        </p:nvSpPr>
        <p:spPr bwMode="auto">
          <a:xfrm>
            <a:off x="455613" y="379413"/>
            <a:ext cx="1906587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065283" name="Rectangle 3"/>
          <p:cNvSpPr>
            <a:spLocks noChangeArrowheads="1"/>
          </p:cNvSpPr>
          <p:nvPr/>
        </p:nvSpPr>
        <p:spPr bwMode="auto">
          <a:xfrm>
            <a:off x="2360613" y="381000"/>
            <a:ext cx="6630987" cy="5318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System with Infinitely Many Solutions</a:t>
            </a:r>
          </a:p>
        </p:txBody>
      </p:sp>
      <p:sp>
        <p:nvSpPr>
          <p:cNvPr id="4065284" name="Text Box 4" descr="Pink tissue paper"/>
          <p:cNvSpPr txBox="1">
            <a:spLocks noChangeArrowheads="1"/>
          </p:cNvSpPr>
          <p:nvPr/>
        </p:nvSpPr>
        <p:spPr bwMode="auto">
          <a:xfrm>
            <a:off x="506413" y="1377950"/>
            <a:ext cx="7951787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sz="3200" b="0" baseline="0">
              <a:latin typeface="Times New Roman" pitchFamily="18" charset="0"/>
            </a:endParaRPr>
          </a:p>
        </p:txBody>
      </p:sp>
      <p:sp>
        <p:nvSpPr>
          <p:cNvPr id="4065285" name="Text Box 5" descr="Pink tissue paper"/>
          <p:cNvSpPr txBox="1">
            <a:spLocks noChangeArrowheads="1"/>
          </p:cNvSpPr>
          <p:nvPr/>
        </p:nvSpPr>
        <p:spPr bwMode="auto">
          <a:xfrm>
            <a:off x="455613" y="914400"/>
            <a:ext cx="3659187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4065286" name="Object 6" descr="Pink tissue paper"/>
          <p:cNvGraphicFramePr>
            <a:graphicFrameLocks noChangeAspect="1"/>
          </p:cNvGraphicFramePr>
          <p:nvPr/>
        </p:nvGraphicFramePr>
        <p:xfrm>
          <a:off x="3060700" y="3759200"/>
          <a:ext cx="30861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294" name="Equation" r:id="rId5" imgW="3085920" imgH="1650960" progId="Equation.DSMT4">
                  <p:embed/>
                </p:oleObj>
              </mc:Choice>
              <mc:Fallback>
                <p:oleObj name="Equation" r:id="rId5" imgW="3085920" imgH="165096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0700" y="3759200"/>
                        <a:ext cx="30861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65287" name="Text Box 7" descr="Pink tissue paper"/>
          <p:cNvSpPr txBox="1">
            <a:spLocks noChangeArrowheads="1"/>
          </p:cNvSpPr>
          <p:nvPr/>
        </p:nvSpPr>
        <p:spPr bwMode="auto">
          <a:xfrm>
            <a:off x="455613" y="1435100"/>
            <a:ext cx="8307387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equation 0 = 0 may be interpreted as 0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= 0, which is true for every value of 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. Solving equation (4) for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, we have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3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– 2. Substituting into equation (1) and solving for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065288" name="Text Box 8" descr="Pink tissue paper"/>
          <p:cNvSpPr txBox="1">
            <a:spLocks noChangeArrowheads="1"/>
          </p:cNvSpPr>
          <p:nvPr/>
        </p:nvSpPr>
        <p:spPr bwMode="auto">
          <a:xfrm>
            <a:off x="455613" y="5562600"/>
            <a:ext cx="8307387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Thus every triple (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) = (2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+ 5, 3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– 2, 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) is a solution of the system for each value of 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31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756" y="1376172"/>
            <a:ext cx="6190488" cy="410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32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456" y="699516"/>
            <a:ext cx="6419088" cy="545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9FBEF-42CE-4172-9C7D-179E5E527FEC}" type="slidenum">
              <a:rPr lang="en-US"/>
              <a:pPr/>
              <a:t>33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6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848600" cy="685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NONSQUARE SYSTEMS</a:t>
            </a:r>
          </a:p>
        </p:txBody>
      </p:sp>
      <p:sp>
        <p:nvSpPr>
          <p:cNvPr id="4067333" name="Text Box 5" descr="Pink tissue paper"/>
          <p:cNvSpPr txBox="1">
            <a:spLocks noChangeArrowheads="1"/>
          </p:cNvSpPr>
          <p:nvPr/>
        </p:nvSpPr>
        <p:spPr bwMode="auto">
          <a:xfrm>
            <a:off x="914400" y="2089150"/>
            <a:ext cx="7620000" cy="30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0" baseline="0">
                <a:latin typeface="Times New Roman" pitchFamily="18" charset="0"/>
              </a:rPr>
              <a:t>Sometimes in a linear system, the number of equations is not the same as the number of variables. 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Such systems are called </a:t>
            </a:r>
            <a:r>
              <a:rPr lang="en-US" sz="3200" baseline="0">
                <a:latin typeface="Times New Roman" pitchFamily="18" charset="0"/>
              </a:rPr>
              <a:t>nonsquare linear systems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6F8DF-5271-4349-9FD0-970DC3458EF5}" type="slidenum">
              <a:rPr lang="en-US"/>
              <a:pPr/>
              <a:t>34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110338" name="Rectangle 2"/>
          <p:cNvSpPr>
            <a:spLocks noChangeArrowheads="1"/>
          </p:cNvSpPr>
          <p:nvPr/>
        </p:nvSpPr>
        <p:spPr bwMode="auto">
          <a:xfrm>
            <a:off x="455613" y="379413"/>
            <a:ext cx="1906587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110339" name="Rectangle 3"/>
          <p:cNvSpPr>
            <a:spLocks noChangeArrowheads="1"/>
          </p:cNvSpPr>
          <p:nvPr/>
        </p:nvSpPr>
        <p:spPr bwMode="auto">
          <a:xfrm>
            <a:off x="2360613" y="381000"/>
            <a:ext cx="6630987" cy="5318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Nonsquare Linear System</a:t>
            </a:r>
          </a:p>
        </p:txBody>
      </p:sp>
      <p:sp>
        <p:nvSpPr>
          <p:cNvPr id="4110341" name="Text Box 5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81915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Solve the system of equations.</a:t>
            </a:r>
          </a:p>
        </p:txBody>
      </p:sp>
      <p:sp>
        <p:nvSpPr>
          <p:cNvPr id="4110343" name="Text Box 7" descr="Pink tissue paper"/>
          <p:cNvSpPr txBox="1">
            <a:spLocks noChangeArrowheads="1"/>
          </p:cNvSpPr>
          <p:nvPr/>
        </p:nvSpPr>
        <p:spPr bwMode="auto">
          <a:xfrm>
            <a:off x="658813" y="3549650"/>
            <a:ext cx="7951787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Steps 1-2</a:t>
            </a:r>
            <a:r>
              <a:rPr lang="en-US" sz="3200" b="0" baseline="0">
                <a:latin typeface="Times New Roman" pitchFamily="18" charset="0"/>
              </a:rPr>
              <a:t>	Eliminate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from equation (2) by adding –2 times equation (1) to equation (2).</a:t>
            </a:r>
          </a:p>
        </p:txBody>
      </p:sp>
      <p:sp>
        <p:nvSpPr>
          <p:cNvPr id="4110344" name="Text Box 8" descr="Pink tissue paper"/>
          <p:cNvSpPr txBox="1">
            <a:spLocks noChangeArrowheads="1"/>
          </p:cNvSpPr>
          <p:nvPr/>
        </p:nvSpPr>
        <p:spPr bwMode="auto">
          <a:xfrm>
            <a:off x="608013" y="3060700"/>
            <a:ext cx="18288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pic>
        <p:nvPicPr>
          <p:cNvPr id="4110346" name="Picture 10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33525"/>
            <a:ext cx="4638675" cy="12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347" name="Picture 11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838700"/>
            <a:ext cx="5334000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EE913-A021-4ADF-922F-BFC364F08E3A}" type="slidenum">
              <a:rPr lang="en-US"/>
              <a:pPr/>
              <a:t>35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112386" name="Rectangle 2"/>
          <p:cNvSpPr>
            <a:spLocks noChangeArrowheads="1"/>
          </p:cNvSpPr>
          <p:nvPr/>
        </p:nvSpPr>
        <p:spPr bwMode="auto">
          <a:xfrm>
            <a:off x="455613" y="379413"/>
            <a:ext cx="1906587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112387" name="Rectangle 3"/>
          <p:cNvSpPr>
            <a:spLocks noChangeArrowheads="1"/>
          </p:cNvSpPr>
          <p:nvPr/>
        </p:nvSpPr>
        <p:spPr bwMode="auto">
          <a:xfrm>
            <a:off x="2360613" y="381000"/>
            <a:ext cx="6630987" cy="5318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Nonsquare Linear System</a:t>
            </a:r>
          </a:p>
        </p:txBody>
      </p:sp>
      <p:sp>
        <p:nvSpPr>
          <p:cNvPr id="4112389" name="Text Box 5" descr="Pink tissue paper"/>
          <p:cNvSpPr txBox="1">
            <a:spLocks noChangeArrowheads="1"/>
          </p:cNvSpPr>
          <p:nvPr/>
        </p:nvSpPr>
        <p:spPr bwMode="auto">
          <a:xfrm>
            <a:off x="658813" y="3702050"/>
            <a:ext cx="7951787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Steps 3-4</a:t>
            </a:r>
            <a:r>
              <a:rPr lang="en-US" sz="3200" b="0" baseline="0">
                <a:latin typeface="Times New Roman" pitchFamily="18" charset="0"/>
              </a:rPr>
              <a:t>	Since there is no third equation, steps 3 and 4 are not needed.</a:t>
            </a:r>
          </a:p>
        </p:txBody>
      </p:sp>
      <p:sp>
        <p:nvSpPr>
          <p:cNvPr id="4112390" name="Text Box 6" descr="Pink tissue paper"/>
          <p:cNvSpPr txBox="1">
            <a:spLocks noChangeArrowheads="1"/>
          </p:cNvSpPr>
          <p:nvPr/>
        </p:nvSpPr>
        <p:spPr bwMode="auto">
          <a:xfrm>
            <a:off x="533400" y="1079500"/>
            <a:ext cx="419258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pic>
        <p:nvPicPr>
          <p:cNvPr id="4112393" name="Picture 9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133600"/>
            <a:ext cx="46863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2395" name="Text Box 11" descr="Pink tissue paper"/>
          <p:cNvSpPr txBox="1">
            <a:spLocks noChangeArrowheads="1"/>
          </p:cNvSpPr>
          <p:nvPr/>
        </p:nvSpPr>
        <p:spPr bwMode="auto">
          <a:xfrm>
            <a:off x="582613" y="1600200"/>
            <a:ext cx="795178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We now have the equivalent system.</a:t>
            </a:r>
          </a:p>
        </p:txBody>
      </p:sp>
      <p:sp>
        <p:nvSpPr>
          <p:cNvPr id="4112396" name="Text Box 12" descr="Pink tissue paper"/>
          <p:cNvSpPr txBox="1">
            <a:spLocks noChangeArrowheads="1"/>
          </p:cNvSpPr>
          <p:nvPr/>
        </p:nvSpPr>
        <p:spPr bwMode="auto">
          <a:xfrm>
            <a:off x="685800" y="5149850"/>
            <a:ext cx="7951788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5 </a:t>
            </a:r>
            <a:r>
              <a:rPr lang="en-US" sz="3200" b="0" baseline="0">
                <a:latin typeface="Times New Roman" pitchFamily="18" charset="0"/>
              </a:rPr>
              <a:t>Solve equation (3) for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in terms of 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to obtain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10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– 8.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B08E1-2F18-454A-8757-3988EF39EC3F}" type="slidenum">
              <a:rPr lang="en-US"/>
              <a:pPr/>
              <a:t>36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114442" name="Picture 10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2743200"/>
            <a:ext cx="60388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4434" name="Rectangle 2"/>
          <p:cNvSpPr>
            <a:spLocks noChangeArrowheads="1"/>
          </p:cNvSpPr>
          <p:nvPr/>
        </p:nvSpPr>
        <p:spPr bwMode="auto">
          <a:xfrm>
            <a:off x="455613" y="379413"/>
            <a:ext cx="1906587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114435" name="Rectangle 3"/>
          <p:cNvSpPr>
            <a:spLocks noChangeArrowheads="1"/>
          </p:cNvSpPr>
          <p:nvPr/>
        </p:nvSpPr>
        <p:spPr bwMode="auto">
          <a:xfrm>
            <a:off x="2360613" y="381000"/>
            <a:ext cx="6630987" cy="5318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Nonsquare Linear System</a:t>
            </a:r>
          </a:p>
        </p:txBody>
      </p:sp>
      <p:sp>
        <p:nvSpPr>
          <p:cNvPr id="4114437" name="Text Box 5" descr="Pink tissue paper"/>
          <p:cNvSpPr txBox="1">
            <a:spLocks noChangeArrowheads="1"/>
          </p:cNvSpPr>
          <p:nvPr/>
        </p:nvSpPr>
        <p:spPr bwMode="auto">
          <a:xfrm>
            <a:off x="533400" y="1079500"/>
            <a:ext cx="419258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114439" name="Text Box 7" descr="Pink tissue paper"/>
          <p:cNvSpPr txBox="1">
            <a:spLocks noChangeArrowheads="1"/>
          </p:cNvSpPr>
          <p:nvPr/>
        </p:nvSpPr>
        <p:spPr bwMode="auto">
          <a:xfrm>
            <a:off x="582613" y="1600200"/>
            <a:ext cx="795178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6</a:t>
            </a:r>
            <a:r>
              <a:rPr lang="en-US" sz="3200" b="0" baseline="0">
                <a:latin typeface="Times New Roman" pitchFamily="18" charset="0"/>
              </a:rPr>
              <a:t> Back-substitute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10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– 8 into equation (1) and solve for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114440" name="Text Box 8" descr="Pink tissue paper"/>
          <p:cNvSpPr txBox="1">
            <a:spLocks noChangeArrowheads="1"/>
          </p:cNvSpPr>
          <p:nvPr/>
        </p:nvSpPr>
        <p:spPr bwMode="auto">
          <a:xfrm>
            <a:off x="685800" y="4572000"/>
            <a:ext cx="7951788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determines both the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and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values. The system has infinitely many solutions, one for each real number 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. The solution set is {(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53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0" baseline="0">
                <a:latin typeface="Times New Roman" pitchFamily="18" charset="0"/>
              </a:rPr>
              <a:t>+ 47), (10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– 8, 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)}.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37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80" y="1202436"/>
            <a:ext cx="6263640" cy="445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38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" y="1376172"/>
            <a:ext cx="6035040" cy="410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DA78-795B-49E0-9E97-80279117CC04}" type="slidenum">
              <a:rPr lang="en-US"/>
              <a:pPr/>
              <a:t>39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108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848600" cy="685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GEOMETRIC INTERPRETATION</a:t>
            </a:r>
          </a:p>
        </p:txBody>
      </p:sp>
      <p:sp>
        <p:nvSpPr>
          <p:cNvPr id="4108292" name="Text Box 4" descr="Pink tissue paper"/>
          <p:cNvSpPr txBox="1">
            <a:spLocks noChangeArrowheads="1"/>
          </p:cNvSpPr>
          <p:nvPr/>
        </p:nvSpPr>
        <p:spPr bwMode="auto">
          <a:xfrm>
            <a:off x="1066800" y="2133600"/>
            <a:ext cx="7467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The graph of a linear equation in three variables, such as </a:t>
            </a:r>
            <a:r>
              <a:rPr lang="en-US" sz="3200" b="0" i="1" baseline="0">
                <a:latin typeface="Times New Roman" pitchFamily="18" charset="0"/>
              </a:rPr>
              <a:t>ax</a:t>
            </a:r>
            <a:r>
              <a:rPr lang="en-US" sz="3200" b="0" baseline="0">
                <a:latin typeface="Times New Roman" pitchFamily="18" charset="0"/>
              </a:rPr>
              <a:t> + </a:t>
            </a:r>
            <a:r>
              <a:rPr lang="en-US" sz="3200" b="0" i="1" baseline="0">
                <a:latin typeface="Times New Roman" pitchFamily="18" charset="0"/>
              </a:rPr>
              <a:t>by</a:t>
            </a:r>
            <a:r>
              <a:rPr lang="en-US" sz="3200" b="0" baseline="0">
                <a:latin typeface="Times New Roman" pitchFamily="18" charset="0"/>
              </a:rPr>
              <a:t> + </a:t>
            </a:r>
            <a:r>
              <a:rPr lang="en-US" sz="3200" b="0" i="1" baseline="0">
                <a:latin typeface="Times New Roman" pitchFamily="18" charset="0"/>
              </a:rPr>
              <a:t>cz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i="1" baseline="0">
                <a:latin typeface="Times New Roman" pitchFamily="18" charset="0"/>
              </a:rPr>
              <a:t>d</a:t>
            </a:r>
            <a:r>
              <a:rPr lang="en-US" sz="3200" b="0" baseline="0">
                <a:latin typeface="Times New Roman" pitchFamily="18" charset="0"/>
              </a:rPr>
              <a:t> (where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, and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are not all zero), is a plane in three-dimensional space. Following are the possible situations for a system of three linear equations in three variables.</a:t>
            </a:r>
            <a:endParaRPr lang="en-US" sz="3200" baseline="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13367-5B5E-43EA-BD7B-E84E8595D290}" type="slidenum">
              <a:rPr lang="en-US"/>
              <a:pPr/>
              <a:t>40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069384" name="Picture 8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05200"/>
            <a:ext cx="32004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6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848600" cy="685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GEOMETRIC INTERPRETATION</a:t>
            </a:r>
          </a:p>
        </p:txBody>
      </p:sp>
      <p:sp>
        <p:nvSpPr>
          <p:cNvPr id="4069379" name="Text Box 3" descr="Pink tissue paper"/>
          <p:cNvSpPr txBox="1">
            <a:spLocks noChangeArrowheads="1"/>
          </p:cNvSpPr>
          <p:nvPr/>
        </p:nvSpPr>
        <p:spPr bwMode="auto">
          <a:xfrm>
            <a:off x="533400" y="1219200"/>
            <a:ext cx="42672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a.</a:t>
            </a:r>
            <a:r>
              <a:rPr lang="en-US" sz="3200" b="0" baseline="0">
                <a:latin typeface="Times New Roman" pitchFamily="18" charset="0"/>
              </a:rPr>
              <a:t>	Three planes intersect in a single point. The system has only one solution.</a:t>
            </a:r>
            <a:endParaRPr lang="en-US" sz="3200" baseline="0">
              <a:latin typeface="Times New Roman" pitchFamily="18" charset="0"/>
            </a:endParaRPr>
          </a:p>
        </p:txBody>
      </p:sp>
      <p:sp>
        <p:nvSpPr>
          <p:cNvPr id="4069380" name="Text Box 4" descr="Pink tissue paper"/>
          <p:cNvSpPr txBox="1">
            <a:spLocks noChangeArrowheads="1"/>
          </p:cNvSpPr>
          <p:nvPr/>
        </p:nvSpPr>
        <p:spPr bwMode="auto">
          <a:xfrm>
            <a:off x="533400" y="4267200"/>
            <a:ext cx="42672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b.</a:t>
            </a:r>
            <a:r>
              <a:rPr lang="en-US" sz="3200" b="0" baseline="0">
                <a:latin typeface="Times New Roman" pitchFamily="18" charset="0"/>
              </a:rPr>
              <a:t>	Three planes intersect in one line. The system has infinitely many solutions.</a:t>
            </a:r>
            <a:endParaRPr lang="en-US" sz="3200" baseline="0">
              <a:latin typeface="Times New Roman" pitchFamily="18" charset="0"/>
            </a:endParaRPr>
          </a:p>
        </p:txBody>
      </p:sp>
      <p:pic>
        <p:nvPicPr>
          <p:cNvPr id="4069386" name="Picture 10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143000"/>
            <a:ext cx="299085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0A01D-9B02-4097-AE72-094E5F2C7F55}" type="slidenum">
              <a:rPr lang="en-US"/>
              <a:pPr/>
              <a:t>41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071432" name="Picture 8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838200"/>
            <a:ext cx="4772025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71434" name="Picture 10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048000"/>
            <a:ext cx="474345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7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848600" cy="685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GEOMETRIC INTERPRETATION</a:t>
            </a:r>
          </a:p>
        </p:txBody>
      </p:sp>
      <p:sp>
        <p:nvSpPr>
          <p:cNvPr id="4071427" name="Text Box 3" descr="Pink tissue paper"/>
          <p:cNvSpPr txBox="1">
            <a:spLocks noChangeArrowheads="1"/>
          </p:cNvSpPr>
          <p:nvPr/>
        </p:nvSpPr>
        <p:spPr bwMode="auto">
          <a:xfrm>
            <a:off x="533400" y="1219200"/>
            <a:ext cx="42672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lphaLcPeriod" startAt="3"/>
            </a:pPr>
            <a:r>
              <a:rPr lang="en-US" sz="3200" b="0" baseline="0">
                <a:latin typeface="Times New Roman" pitchFamily="18" charset="0"/>
              </a:rPr>
              <a:t>Three planes coincide with each other. </a:t>
            </a:r>
          </a:p>
          <a:p>
            <a:r>
              <a:rPr lang="en-US" sz="3200" b="0" baseline="0">
                <a:latin typeface="Times New Roman" pitchFamily="18" charset="0"/>
              </a:rPr>
              <a:t>	The system has infinitely many solutions</a:t>
            </a:r>
            <a:r>
              <a:rPr lang="en-US" sz="3200" baseline="0">
                <a:latin typeface="Times New Roman" pitchFamily="18" charset="0"/>
              </a:rPr>
              <a:t>.</a:t>
            </a:r>
          </a:p>
        </p:txBody>
      </p:sp>
      <p:sp>
        <p:nvSpPr>
          <p:cNvPr id="4071428" name="Text Box 4" descr="Pink tissue paper"/>
          <p:cNvSpPr txBox="1">
            <a:spLocks noChangeArrowheads="1"/>
          </p:cNvSpPr>
          <p:nvPr/>
        </p:nvSpPr>
        <p:spPr bwMode="auto">
          <a:xfrm>
            <a:off x="533400" y="4267200"/>
            <a:ext cx="3733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d.</a:t>
            </a:r>
            <a:r>
              <a:rPr lang="en-US" sz="3200" b="0" baseline="0">
                <a:latin typeface="Times New Roman" pitchFamily="18" charset="0"/>
              </a:rPr>
              <a:t>	There are three parallel planes. The system has no solution.</a:t>
            </a:r>
            <a:endParaRPr lang="en-US" sz="3200" baseline="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DDEFDC-81F2-433A-AACC-795D3A6E0B0B}" type="slidenum">
              <a:rPr lang="en-US"/>
              <a:pPr/>
              <a:t>42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073481" name="Picture 9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75" y="4038600"/>
            <a:ext cx="234315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7347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848600" cy="685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GEOMETRIC INTERPRETATION</a:t>
            </a:r>
          </a:p>
        </p:txBody>
      </p:sp>
      <p:sp>
        <p:nvSpPr>
          <p:cNvPr id="4073476" name="Text Box 4" descr="Pink tissue paper"/>
          <p:cNvSpPr txBox="1">
            <a:spLocks noChangeArrowheads="1"/>
          </p:cNvSpPr>
          <p:nvPr/>
        </p:nvSpPr>
        <p:spPr bwMode="auto">
          <a:xfrm>
            <a:off x="533400" y="1219200"/>
            <a:ext cx="42672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e.</a:t>
            </a:r>
            <a:r>
              <a:rPr lang="en-US" sz="3200" b="0" baseline="0">
                <a:latin typeface="Times New Roman" pitchFamily="18" charset="0"/>
              </a:rPr>
              <a:t>	Two parallel planes are intersected by a third plane. The system has no solution.</a:t>
            </a:r>
            <a:endParaRPr lang="en-US" sz="3200" baseline="0">
              <a:latin typeface="Times New Roman" pitchFamily="18" charset="0"/>
            </a:endParaRPr>
          </a:p>
        </p:txBody>
      </p:sp>
      <p:sp>
        <p:nvSpPr>
          <p:cNvPr id="4073477" name="Text Box 5" descr="Pink tissue paper"/>
          <p:cNvSpPr txBox="1">
            <a:spLocks noChangeArrowheads="1"/>
          </p:cNvSpPr>
          <p:nvPr/>
        </p:nvSpPr>
        <p:spPr bwMode="auto">
          <a:xfrm>
            <a:off x="533400" y="4267200"/>
            <a:ext cx="4114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f.</a:t>
            </a:r>
            <a:r>
              <a:rPr lang="en-US" sz="3200" b="0" baseline="0">
                <a:latin typeface="Times New Roman" pitchFamily="18" charset="0"/>
              </a:rPr>
              <a:t>	Three planes have no point in common. The system has no solution.</a:t>
            </a:r>
            <a:endParaRPr lang="en-US" sz="3200" baseline="0">
              <a:latin typeface="Times New Roman" pitchFamily="18" charset="0"/>
            </a:endParaRPr>
          </a:p>
        </p:txBody>
      </p:sp>
      <p:pic>
        <p:nvPicPr>
          <p:cNvPr id="4073480" name="Picture 8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75" y="990600"/>
            <a:ext cx="2447925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E8F8E-4E87-4B90-A298-461586929530}" type="slidenum">
              <a:rPr lang="en-US"/>
              <a:pPr/>
              <a:t>43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075522" name="Picture 2" descr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1303338"/>
            <a:ext cx="5476875" cy="509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75523" name="Rectangle 3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4075524" name="Rectangle 4"/>
          <p:cNvSpPr>
            <a:spLocks noChangeArrowheads="1"/>
          </p:cNvSpPr>
          <p:nvPr/>
        </p:nvSpPr>
        <p:spPr bwMode="auto">
          <a:xfrm>
            <a:off x="2817813" y="381000"/>
            <a:ext cx="61737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A CAT Scan with Three Grid Cells</a:t>
            </a:r>
          </a:p>
        </p:txBody>
      </p:sp>
      <p:sp>
        <p:nvSpPr>
          <p:cNvPr id="4075525" name="Text Box 5" descr="Pink tissue paper"/>
          <p:cNvSpPr txBox="1">
            <a:spLocks noChangeArrowheads="1"/>
          </p:cNvSpPr>
          <p:nvPr/>
        </p:nvSpPr>
        <p:spPr bwMode="auto">
          <a:xfrm>
            <a:off x="609600" y="1524000"/>
            <a:ext cx="3200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" pitchFamily="18" charset="0"/>
              </a:rPr>
              <a:t>Let </a:t>
            </a:r>
            <a:r>
              <a:rPr lang="en-US" sz="3200" b="0" i="1" baseline="0">
                <a:latin typeface="Times" pitchFamily="18" charset="0"/>
              </a:rPr>
              <a:t>A</a:t>
            </a:r>
            <a:r>
              <a:rPr lang="en-US" sz="3200" b="0" baseline="0">
                <a:latin typeface="Times" pitchFamily="18" charset="0"/>
              </a:rPr>
              <a:t>, </a:t>
            </a:r>
            <a:r>
              <a:rPr lang="en-US" sz="3200" b="0" i="1" baseline="0">
                <a:latin typeface="Times" pitchFamily="18" charset="0"/>
              </a:rPr>
              <a:t>B</a:t>
            </a:r>
            <a:r>
              <a:rPr lang="en-US" sz="3200" b="0" baseline="0">
                <a:latin typeface="Times" pitchFamily="18" charset="0"/>
              </a:rPr>
              <a:t>, and </a:t>
            </a:r>
            <a:r>
              <a:rPr lang="en-US" sz="3200" b="0" i="1" baseline="0">
                <a:latin typeface="Times" pitchFamily="18" charset="0"/>
              </a:rPr>
              <a:t>C</a:t>
            </a:r>
            <a:r>
              <a:rPr lang="en-US" sz="3200" b="0" baseline="0">
                <a:latin typeface="Times" pitchFamily="18" charset="0"/>
              </a:rPr>
              <a:t> be three grid cells as shown. A CAT scanner reports the data on the following slide for a patient named Monica: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F5330-DD46-4CBF-B252-EC074BDEAA79}" type="slidenum">
              <a:rPr lang="en-US"/>
              <a:pPr/>
              <a:t>44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7757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4077572" name="Text Box 4" descr="Pink tissue paper"/>
          <p:cNvSpPr txBox="1">
            <a:spLocks noChangeArrowheads="1"/>
          </p:cNvSpPr>
          <p:nvPr/>
        </p:nvSpPr>
        <p:spPr bwMode="auto">
          <a:xfrm>
            <a:off x="609600" y="4724400"/>
            <a:ext cx="8077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" pitchFamily="18" charset="0"/>
              </a:rPr>
              <a:t>Using the following table, determine which grid cells contain each of the type of tissue listed.</a:t>
            </a:r>
          </a:p>
        </p:txBody>
      </p:sp>
      <p:sp>
        <p:nvSpPr>
          <p:cNvPr id="4077573" name="Text Box 5" descr="Pink tissue paper"/>
          <p:cNvSpPr txBox="1">
            <a:spLocks noChangeArrowheads="1"/>
          </p:cNvSpPr>
          <p:nvPr/>
        </p:nvSpPr>
        <p:spPr bwMode="auto">
          <a:xfrm>
            <a:off x="990600" y="1143000"/>
            <a:ext cx="69342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85800" indent="-6858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295400" indent="-4953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409700" indent="-4953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866900" indent="-4953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324100" indent="-4953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7813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2385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6957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1529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Arial" charset="0"/>
              <a:buAutoNum type="romanLcParenBoth"/>
            </a:pPr>
            <a:r>
              <a:rPr lang="en-US" sz="3200" b="0" baseline="0">
                <a:latin typeface="Times" pitchFamily="18" charset="0"/>
              </a:rPr>
              <a:t>Beam 1 is weakened by 0.80 unit as it passes through grid cells </a:t>
            </a:r>
            <a:r>
              <a:rPr lang="en-US" sz="3200" b="0" i="1" baseline="0">
                <a:latin typeface="Times" pitchFamily="18" charset="0"/>
              </a:rPr>
              <a:t>A</a:t>
            </a:r>
            <a:r>
              <a:rPr lang="en-US" sz="3200" b="0" baseline="0">
                <a:latin typeface="Times" pitchFamily="18" charset="0"/>
              </a:rPr>
              <a:t> and </a:t>
            </a:r>
            <a:r>
              <a:rPr lang="en-US" sz="3200" b="0" i="1" baseline="0">
                <a:latin typeface="Times" pitchFamily="18" charset="0"/>
              </a:rPr>
              <a:t>B</a:t>
            </a:r>
            <a:r>
              <a:rPr lang="en-US" sz="3200" b="0" baseline="0">
                <a:latin typeface="Times" pitchFamily="18" charset="0"/>
              </a:rPr>
              <a:t>.</a:t>
            </a:r>
          </a:p>
          <a:p>
            <a:pPr>
              <a:buFont typeface="Arial" charset="0"/>
              <a:buAutoNum type="romanLcParenBoth"/>
            </a:pPr>
            <a:r>
              <a:rPr lang="en-US" sz="3200" b="0" baseline="0">
                <a:latin typeface="Times" pitchFamily="18" charset="0"/>
              </a:rPr>
              <a:t>Beam 2 is weakened by 0.55 unit as it passes through grid cells </a:t>
            </a:r>
            <a:r>
              <a:rPr lang="en-US" sz="3200" b="0" i="1" baseline="0">
                <a:latin typeface="Times" pitchFamily="18" charset="0"/>
              </a:rPr>
              <a:t>A</a:t>
            </a:r>
            <a:r>
              <a:rPr lang="en-US" sz="3200" b="0" baseline="0">
                <a:latin typeface="Times" pitchFamily="18" charset="0"/>
              </a:rPr>
              <a:t> and </a:t>
            </a:r>
            <a:r>
              <a:rPr lang="en-US" sz="3200" b="0" i="1" baseline="0">
                <a:latin typeface="Times" pitchFamily="18" charset="0"/>
              </a:rPr>
              <a:t>C</a:t>
            </a:r>
            <a:r>
              <a:rPr lang="en-US" sz="3200" b="0" baseline="0">
                <a:latin typeface="Times" pitchFamily="18" charset="0"/>
              </a:rPr>
              <a:t>.</a:t>
            </a:r>
          </a:p>
          <a:p>
            <a:pPr>
              <a:buFont typeface="Arial" charset="0"/>
              <a:buAutoNum type="romanLcParenBoth"/>
            </a:pPr>
            <a:r>
              <a:rPr lang="en-US" sz="3200" b="0" baseline="0">
                <a:latin typeface="Times" pitchFamily="18" charset="0"/>
              </a:rPr>
              <a:t>Beam 3 is weakened by 0.65 unit as it passes through grid cells </a:t>
            </a:r>
            <a:r>
              <a:rPr lang="en-US" sz="3200" b="0" i="1" baseline="0">
                <a:latin typeface="Times" pitchFamily="18" charset="0"/>
              </a:rPr>
              <a:t>B</a:t>
            </a:r>
            <a:r>
              <a:rPr lang="en-US" sz="3200" b="0" baseline="0">
                <a:latin typeface="Times" pitchFamily="18" charset="0"/>
              </a:rPr>
              <a:t> and </a:t>
            </a:r>
            <a:r>
              <a:rPr lang="en-US" sz="3200" b="0" i="1" baseline="0">
                <a:latin typeface="Times" pitchFamily="18" charset="0"/>
              </a:rPr>
              <a:t>C</a:t>
            </a:r>
            <a:r>
              <a:rPr lang="en-US" sz="3200" b="0" baseline="0">
                <a:latin typeface="Times" pitchFamily="18" charset="0"/>
              </a:rPr>
              <a:t>.</a:t>
            </a:r>
          </a:p>
        </p:txBody>
      </p:sp>
      <p:sp>
        <p:nvSpPr>
          <p:cNvPr id="4077574" name="Rectangle 6"/>
          <p:cNvSpPr>
            <a:spLocks noChangeArrowheads="1"/>
          </p:cNvSpPr>
          <p:nvPr/>
        </p:nvSpPr>
        <p:spPr bwMode="auto">
          <a:xfrm>
            <a:off x="2817813" y="381000"/>
            <a:ext cx="61737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A CAT Scan with Three Grid Cells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EFBC9-22AF-4040-B305-0FDDDCADE09A}" type="slidenum">
              <a:rPr lang="en-US"/>
              <a:pPr/>
              <a:t>45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7961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grpSp>
        <p:nvGrpSpPr>
          <p:cNvPr id="4079620" name="Group 4"/>
          <p:cNvGrpSpPr>
            <a:grpSpLocks/>
          </p:cNvGrpSpPr>
          <p:nvPr/>
        </p:nvGrpSpPr>
        <p:grpSpPr bwMode="auto">
          <a:xfrm>
            <a:off x="533400" y="1447800"/>
            <a:ext cx="8364538" cy="4806950"/>
            <a:chOff x="336" y="912"/>
            <a:chExt cx="5269" cy="3028"/>
          </a:xfrm>
        </p:grpSpPr>
        <p:pic>
          <p:nvPicPr>
            <p:cNvPr id="4079621" name="Picture 5" descr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912"/>
              <a:ext cx="5269" cy="3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79622" name="Rectangle 6"/>
            <p:cNvSpPr>
              <a:spLocks noChangeArrowheads="1"/>
            </p:cNvSpPr>
            <p:nvPr/>
          </p:nvSpPr>
          <p:spPr bwMode="auto">
            <a:xfrm>
              <a:off x="528" y="912"/>
              <a:ext cx="1776" cy="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79623" name="Rectangle 7"/>
          <p:cNvSpPr>
            <a:spLocks noChangeArrowheads="1"/>
          </p:cNvSpPr>
          <p:nvPr/>
        </p:nvSpPr>
        <p:spPr bwMode="auto">
          <a:xfrm>
            <a:off x="2817813" y="381000"/>
            <a:ext cx="61737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A CAT Scan with Three Grid Cells</a:t>
            </a:r>
          </a:p>
        </p:txBody>
      </p:sp>
      <p:sp>
        <p:nvSpPr>
          <p:cNvPr id="4079624" name="Text Box 8"/>
          <p:cNvSpPr txBox="1">
            <a:spLocks noChangeArrowheads="1"/>
          </p:cNvSpPr>
          <p:nvPr/>
        </p:nvSpPr>
        <p:spPr bwMode="auto">
          <a:xfrm>
            <a:off x="2574925" y="1431925"/>
            <a:ext cx="5730875" cy="701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4000" b="0" baseline="0">
                <a:latin typeface="Arial Narrow" pitchFamily="34" charset="0"/>
              </a:rPr>
              <a:t>CAT Scanner Ranges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96B3C-1C69-46E3-85CD-A6EC0E91EB95}" type="slidenum">
              <a:rPr lang="en-US"/>
              <a:pPr/>
              <a:t>46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8166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4081668" name="Text Box 4" descr="Pink tissue paper"/>
          <p:cNvSpPr txBox="1">
            <a:spLocks noChangeArrowheads="1"/>
          </p:cNvSpPr>
          <p:nvPr/>
        </p:nvSpPr>
        <p:spPr bwMode="auto">
          <a:xfrm>
            <a:off x="658813" y="1416050"/>
            <a:ext cx="7951787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Suppose grid cell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weakens the beam by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units, grid cell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weakens the beam by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units, and grid cell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weakens the beam by 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units. Then we have the system,</a:t>
            </a:r>
          </a:p>
        </p:txBody>
      </p:sp>
      <p:sp>
        <p:nvSpPr>
          <p:cNvPr id="4081669" name="Text Box 5" descr="Pink tissue paper"/>
          <p:cNvSpPr txBox="1">
            <a:spLocks noChangeArrowheads="1"/>
          </p:cNvSpPr>
          <p:nvPr/>
        </p:nvSpPr>
        <p:spPr bwMode="auto">
          <a:xfrm>
            <a:off x="608013" y="990600"/>
            <a:ext cx="18288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graphicFrame>
        <p:nvGraphicFramePr>
          <p:cNvPr id="4081670" name="Object 6" descr="Pink tissue paper"/>
          <p:cNvGraphicFramePr>
            <a:graphicFrameLocks noChangeAspect="1"/>
          </p:cNvGraphicFramePr>
          <p:nvPr/>
        </p:nvGraphicFramePr>
        <p:xfrm>
          <a:off x="2590800" y="3657600"/>
          <a:ext cx="39624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1678" name="Equation" r:id="rId5" imgW="3962400" imgH="1765300" progId="Equation.DSMT4">
                  <p:embed/>
                </p:oleObj>
              </mc:Choice>
              <mc:Fallback>
                <p:oleObj name="Equation" r:id="rId5" imgW="3962400" imgH="17653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657600"/>
                        <a:ext cx="39624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81671" name="Text Box 7" descr="Pink tissue paper"/>
          <p:cNvSpPr txBox="1">
            <a:spLocks noChangeArrowheads="1"/>
          </p:cNvSpPr>
          <p:nvPr/>
        </p:nvSpPr>
        <p:spPr bwMode="auto">
          <a:xfrm>
            <a:off x="658813" y="5422900"/>
            <a:ext cx="7951787" cy="104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To solve this system of equations, we use the elimination procedure.</a:t>
            </a:r>
          </a:p>
        </p:txBody>
      </p:sp>
      <p:sp>
        <p:nvSpPr>
          <p:cNvPr id="4081672" name="Rectangle 8"/>
          <p:cNvSpPr>
            <a:spLocks noChangeArrowheads="1"/>
          </p:cNvSpPr>
          <p:nvPr/>
        </p:nvSpPr>
        <p:spPr bwMode="auto">
          <a:xfrm>
            <a:off x="2817813" y="381000"/>
            <a:ext cx="61737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A CAT Scan with Three Grid Cells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85734-61C1-4BC9-B28A-5A30F292D46B}" type="slidenum">
              <a:rPr lang="en-US"/>
              <a:pPr/>
              <a:t>47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8371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4083716" name="Text Box 4" descr="Pink tissue paper"/>
          <p:cNvSpPr txBox="1">
            <a:spLocks noChangeArrowheads="1"/>
          </p:cNvSpPr>
          <p:nvPr/>
        </p:nvSpPr>
        <p:spPr bwMode="auto">
          <a:xfrm>
            <a:off x="533400" y="990600"/>
            <a:ext cx="33528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083717" name="Text Box 5" descr="Pink tissue paper"/>
          <p:cNvSpPr txBox="1">
            <a:spLocks noChangeArrowheads="1"/>
          </p:cNvSpPr>
          <p:nvPr/>
        </p:nvSpPr>
        <p:spPr bwMode="auto">
          <a:xfrm>
            <a:off x="685800" y="1555750"/>
            <a:ext cx="731520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Add –1 times equation (1) to equation (2).</a:t>
            </a:r>
          </a:p>
        </p:txBody>
      </p:sp>
      <p:grpSp>
        <p:nvGrpSpPr>
          <p:cNvPr id="4083718" name="Group 6"/>
          <p:cNvGrpSpPr>
            <a:grpSpLocks/>
          </p:cNvGrpSpPr>
          <p:nvPr/>
        </p:nvGrpSpPr>
        <p:grpSpPr bwMode="auto">
          <a:xfrm>
            <a:off x="2133600" y="2247900"/>
            <a:ext cx="4686300" cy="1638300"/>
            <a:chOff x="1344" y="1488"/>
            <a:chExt cx="2952" cy="1032"/>
          </a:xfrm>
        </p:grpSpPr>
        <p:graphicFrame>
          <p:nvGraphicFramePr>
            <p:cNvPr id="4083719" name="Object 7" descr="Pink tissue paper"/>
            <p:cNvGraphicFramePr>
              <a:graphicFrameLocks noChangeAspect="1"/>
            </p:cNvGraphicFramePr>
            <p:nvPr/>
          </p:nvGraphicFramePr>
          <p:xfrm>
            <a:off x="1464" y="1488"/>
            <a:ext cx="2832" cy="10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83734" name="Equation" r:id="rId5" imgW="4495800" imgH="1638300" progId="Equation.DSMT4">
                    <p:embed/>
                  </p:oleObj>
                </mc:Choice>
                <mc:Fallback>
                  <p:oleObj name="Equation" r:id="rId5" imgW="4495800" imgH="1638300" progId="Equation.DSMT4">
                    <p:embed/>
                    <p:pic>
                      <p:nvPicPr>
                        <p:cNvPr id="0" name="Object 7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4" y="1488"/>
                          <a:ext cx="2832" cy="10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83720" name="Line 8"/>
            <p:cNvSpPr>
              <a:spLocks noChangeShapeType="1"/>
            </p:cNvSpPr>
            <p:nvPr/>
          </p:nvSpPr>
          <p:spPr bwMode="auto">
            <a:xfrm>
              <a:off x="1344" y="2160"/>
              <a:ext cx="225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83721" name="Text Box 9" descr="Pink tissue paper"/>
          <p:cNvSpPr txBox="1">
            <a:spLocks noChangeArrowheads="1"/>
          </p:cNvSpPr>
          <p:nvPr/>
        </p:nvSpPr>
        <p:spPr bwMode="auto">
          <a:xfrm>
            <a:off x="685800" y="4025900"/>
            <a:ext cx="731520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We obtain the equivalent system:</a:t>
            </a:r>
          </a:p>
        </p:txBody>
      </p:sp>
      <p:graphicFrame>
        <p:nvGraphicFramePr>
          <p:cNvPr id="4083722" name="Object 10" descr="Pink tissue paper"/>
          <p:cNvGraphicFramePr>
            <a:graphicFrameLocks noChangeAspect="1"/>
          </p:cNvGraphicFramePr>
          <p:nvPr/>
        </p:nvGraphicFramePr>
        <p:xfrm>
          <a:off x="2565400" y="4787900"/>
          <a:ext cx="40132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3735" name="Equation" r:id="rId7" imgW="4013200" imgH="1765300" progId="Equation.DSMT4">
                  <p:embed/>
                </p:oleObj>
              </mc:Choice>
              <mc:Fallback>
                <p:oleObj name="Equation" r:id="rId7" imgW="4013200" imgH="17653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5400" y="4787900"/>
                        <a:ext cx="40132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83723" name="Rectangle 11"/>
          <p:cNvSpPr>
            <a:spLocks noChangeArrowheads="1"/>
          </p:cNvSpPr>
          <p:nvPr/>
        </p:nvSpPr>
        <p:spPr bwMode="auto">
          <a:xfrm>
            <a:off x="2817813" y="381000"/>
            <a:ext cx="61737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A CAT Scan with Three Grid Cells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971B9-5EC2-42DB-9834-3FF0BA2A99A6}" type="slidenum">
              <a:rPr lang="en-US"/>
              <a:pPr/>
              <a:t>48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8576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4085764" name="Text Box 4" descr="Pink tissue paper"/>
          <p:cNvSpPr txBox="1">
            <a:spLocks noChangeArrowheads="1"/>
          </p:cNvSpPr>
          <p:nvPr/>
        </p:nvSpPr>
        <p:spPr bwMode="auto">
          <a:xfrm>
            <a:off x="533400" y="990600"/>
            <a:ext cx="33528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085765" name="Text Box 5" descr="Pink tissue paper"/>
          <p:cNvSpPr txBox="1">
            <a:spLocks noChangeArrowheads="1"/>
          </p:cNvSpPr>
          <p:nvPr/>
        </p:nvSpPr>
        <p:spPr bwMode="auto">
          <a:xfrm>
            <a:off x="685800" y="1447800"/>
            <a:ext cx="731520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Add equation (4) to equation (3) to get</a:t>
            </a:r>
          </a:p>
        </p:txBody>
      </p:sp>
      <p:sp>
        <p:nvSpPr>
          <p:cNvPr id="4085766" name="Text Box 6" descr="Pink tissue paper"/>
          <p:cNvSpPr txBox="1">
            <a:spLocks noChangeArrowheads="1"/>
          </p:cNvSpPr>
          <p:nvPr/>
        </p:nvSpPr>
        <p:spPr bwMode="auto">
          <a:xfrm>
            <a:off x="609600" y="3924300"/>
            <a:ext cx="83058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3200" b="0" baseline="0">
                <a:latin typeface="Times New Roman" pitchFamily="18" charset="0"/>
              </a:rPr>
              <a:t>Multiply equation (5) by       to obtain 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= 0.20. Back-substitute </a:t>
            </a:r>
            <a:r>
              <a:rPr lang="en-US" sz="3200" b="0" i="1" baseline="0">
                <a:solidFill>
                  <a:srgbClr val="418E33"/>
                </a:solidFill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418E33"/>
                </a:solidFill>
                <a:latin typeface="Times New Roman" pitchFamily="18" charset="0"/>
              </a:rPr>
              <a:t>0.20</a:t>
            </a:r>
            <a:r>
              <a:rPr lang="en-US" sz="3200" b="0" baseline="0">
                <a:latin typeface="Times New Roman" pitchFamily="18" charset="0"/>
              </a:rPr>
              <a:t> into equation (4) to get:</a:t>
            </a:r>
          </a:p>
        </p:txBody>
      </p:sp>
      <p:graphicFrame>
        <p:nvGraphicFramePr>
          <p:cNvPr id="4085767" name="Object 7" descr="Pink tissue paper"/>
          <p:cNvGraphicFramePr>
            <a:graphicFrameLocks noChangeAspect="1"/>
          </p:cNvGraphicFramePr>
          <p:nvPr/>
        </p:nvGraphicFramePr>
        <p:xfrm>
          <a:off x="2178050" y="5829300"/>
          <a:ext cx="4787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5786" name="Equation" r:id="rId5" imgW="4787640" imgH="419040" progId="Equation.DSMT4">
                  <p:embed/>
                </p:oleObj>
              </mc:Choice>
              <mc:Fallback>
                <p:oleObj name="Equation" r:id="rId5" imgW="4787640" imgH="41904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8050" y="5829300"/>
                        <a:ext cx="47879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85768" name="Object 8" descr="Pink tissue paper"/>
          <p:cNvGraphicFramePr>
            <a:graphicFrameLocks noChangeAspect="1"/>
          </p:cNvGraphicFramePr>
          <p:nvPr/>
        </p:nvGraphicFramePr>
        <p:xfrm>
          <a:off x="2565400" y="1987550"/>
          <a:ext cx="40132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5787" name="Equation" r:id="rId7" imgW="4013200" imgH="1765300" progId="Equation.DSMT4">
                  <p:embed/>
                </p:oleObj>
              </mc:Choice>
              <mc:Fallback>
                <p:oleObj name="Equation" r:id="rId7" imgW="4013200" imgH="17653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5400" y="1987550"/>
                        <a:ext cx="40132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85769" name="Rectangle 9"/>
          <p:cNvSpPr>
            <a:spLocks noChangeArrowheads="1"/>
          </p:cNvSpPr>
          <p:nvPr/>
        </p:nvSpPr>
        <p:spPr bwMode="auto">
          <a:xfrm>
            <a:off x="2817813" y="381000"/>
            <a:ext cx="61737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A CAT Scan with Three Grid Cells</a:t>
            </a:r>
          </a:p>
        </p:txBody>
      </p:sp>
      <p:graphicFrame>
        <p:nvGraphicFramePr>
          <p:cNvPr id="4085770" name="Object 10" descr="Pink tissue paper"/>
          <p:cNvGraphicFramePr>
            <a:graphicFrameLocks noChangeAspect="1"/>
          </p:cNvGraphicFramePr>
          <p:nvPr/>
        </p:nvGraphicFramePr>
        <p:xfrm>
          <a:off x="4953000" y="3951288"/>
          <a:ext cx="3048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5788" name="Equation" r:id="rId9" imgW="304560" imgH="939600" progId="Equation.DSMT4">
                  <p:embed/>
                </p:oleObj>
              </mc:Choice>
              <mc:Fallback>
                <p:oleObj name="Equation" r:id="rId9" imgW="304560" imgH="9396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951288"/>
                        <a:ext cx="3048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9B281-B4FB-4C66-AD93-21CABEC311A0}" type="slidenum">
              <a:rPr lang="en-US"/>
              <a:pPr/>
              <a:t>49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8781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4087812" name="Text Box 4" descr="Pink tissue paper"/>
          <p:cNvSpPr txBox="1">
            <a:spLocks noChangeArrowheads="1"/>
          </p:cNvSpPr>
          <p:nvPr/>
        </p:nvSpPr>
        <p:spPr bwMode="auto">
          <a:xfrm>
            <a:off x="533400" y="990600"/>
            <a:ext cx="33528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087813" name="Text Box 5" descr="Pink tissue paper"/>
          <p:cNvSpPr txBox="1">
            <a:spLocks noChangeArrowheads="1"/>
          </p:cNvSpPr>
          <p:nvPr/>
        </p:nvSpPr>
        <p:spPr bwMode="auto">
          <a:xfrm>
            <a:off x="685800" y="144780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Back-substitute </a:t>
            </a:r>
            <a:r>
              <a:rPr lang="en-US" sz="3200" b="0" i="1" baseline="0">
                <a:solidFill>
                  <a:srgbClr val="00ADEE"/>
                </a:solidFill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0.45</a:t>
            </a:r>
            <a:r>
              <a:rPr lang="en-US" sz="3200" b="0" baseline="0">
                <a:latin typeface="Times New Roman" pitchFamily="18" charset="0"/>
              </a:rPr>
              <a:t> into equation (1) and solve for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087814" name="Text Box 6" descr="Pink tissue paper"/>
          <p:cNvSpPr txBox="1">
            <a:spLocks noChangeArrowheads="1"/>
          </p:cNvSpPr>
          <p:nvPr/>
        </p:nvSpPr>
        <p:spPr bwMode="auto">
          <a:xfrm>
            <a:off x="685800" y="4267200"/>
            <a:ext cx="80010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Referring to the table, we conclude:</a:t>
            </a:r>
          </a:p>
          <a:p>
            <a:r>
              <a:rPr lang="en-US" sz="3200" b="0" baseline="0">
                <a:latin typeface="Times New Roman" pitchFamily="18" charset="0"/>
              </a:rPr>
              <a:t>Cell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contains tumorous tissue (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= 0.35),</a:t>
            </a:r>
          </a:p>
          <a:p>
            <a:r>
              <a:rPr lang="en-US" sz="3200" b="0" baseline="0">
                <a:latin typeface="Times New Roman" pitchFamily="18" charset="0"/>
              </a:rPr>
              <a:t>Cell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contains a bone (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0.45), and</a:t>
            </a:r>
          </a:p>
          <a:p>
            <a:r>
              <a:rPr lang="en-US" sz="3200" b="0" baseline="0">
                <a:latin typeface="Times New Roman" pitchFamily="18" charset="0"/>
              </a:rPr>
              <a:t>Cell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contains healthy tissue (</a:t>
            </a:r>
            <a:r>
              <a:rPr lang="en-US" sz="3200" b="0" i="1" baseline="0">
                <a:latin typeface="Times New Roman" pitchFamily="18" charset="0"/>
              </a:rPr>
              <a:t>z</a:t>
            </a:r>
            <a:r>
              <a:rPr lang="en-US" sz="3200" b="0" baseline="0">
                <a:latin typeface="Times New Roman" pitchFamily="18" charset="0"/>
              </a:rPr>
              <a:t> = 0.20)</a:t>
            </a:r>
            <a:r>
              <a:rPr lang="en-US" sz="3200" b="0" i="1" baseline="0">
                <a:latin typeface="Times New Roman" pitchFamily="18" charset="0"/>
              </a:rPr>
              <a:t>.</a:t>
            </a:r>
            <a:endParaRPr lang="en-US" sz="3200" b="0" baseline="0">
              <a:latin typeface="Times New Roman" pitchFamily="18" charset="0"/>
            </a:endParaRPr>
          </a:p>
        </p:txBody>
      </p:sp>
      <p:graphicFrame>
        <p:nvGraphicFramePr>
          <p:cNvPr id="4087815" name="Object 7" descr="Pink tissue paper"/>
          <p:cNvGraphicFramePr>
            <a:graphicFrameLocks noChangeAspect="1"/>
          </p:cNvGraphicFramePr>
          <p:nvPr/>
        </p:nvGraphicFramePr>
        <p:xfrm>
          <a:off x="3067050" y="2514600"/>
          <a:ext cx="243840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7822" name="Equation" r:id="rId5" imgW="2438280" imgH="1562040" progId="Equation.DSMT4">
                  <p:embed/>
                </p:oleObj>
              </mc:Choice>
              <mc:Fallback>
                <p:oleObj name="Equation" r:id="rId5" imgW="2438280" imgH="156204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7050" y="2514600"/>
                        <a:ext cx="2438400" cy="156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87816" name="Rectangle 8"/>
          <p:cNvSpPr>
            <a:spLocks noChangeArrowheads="1"/>
          </p:cNvSpPr>
          <p:nvPr/>
        </p:nvSpPr>
        <p:spPr bwMode="auto">
          <a:xfrm>
            <a:off x="2817813" y="381000"/>
            <a:ext cx="61737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A CAT Scan with Three Grid Cells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50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044" y="1083564"/>
            <a:ext cx="6153912" cy="469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51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80" y="1545336"/>
            <a:ext cx="6263640" cy="376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29223</TotalTime>
  <Words>2463</Words>
  <Application>Microsoft Office PowerPoint</Application>
  <PresentationFormat>Letter Paper (8.5x11 in)</PresentationFormat>
  <Paragraphs>368</Paragraphs>
  <Slides>51</Slides>
  <Notes>40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3" baseType="lpstr">
      <vt:lpstr>Blends</vt:lpstr>
      <vt:lpstr>Equation</vt:lpstr>
      <vt:lpstr>PowerPoint Presentation</vt:lpstr>
      <vt:lpstr>Systems of Linear Equations in Three Variables</vt:lpstr>
      <vt:lpstr>Definitions</vt:lpstr>
      <vt:lpstr>Definitions</vt:lpstr>
      <vt:lpstr>Definitions</vt:lpstr>
      <vt:lpstr>PowerPoint Presentation</vt:lpstr>
      <vt:lpstr>PowerPoint Presentation</vt:lpstr>
      <vt:lpstr>PowerPoint Presentation</vt:lpstr>
      <vt:lpstr>OPERATIONS THAT PRODUCE EQUIVALENT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INCONSISTENT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DEPENDENT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NONSQUARE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GEOMETRIC INTERPRETATION</vt:lpstr>
      <vt:lpstr>GEOMETRIC INTERPRETATION</vt:lpstr>
      <vt:lpstr>GEOMETRIC INTERPRETATION</vt:lpstr>
      <vt:lpstr>GEOMETRIC INTERPRETATION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7.2</dc:title>
  <dc:subject>Systems of Linear Equations in Three Variables</dc:subject>
  <dc:creator>Accumedia jbooze@accumediaps.com</dc:creator>
  <cp:lastModifiedBy>milligan</cp:lastModifiedBy>
  <cp:revision>1731</cp:revision>
  <cp:lastPrinted>2001-11-04T00:51:13Z</cp:lastPrinted>
  <dcterms:created xsi:type="dcterms:W3CDTF">2005-02-25T19:46:41Z</dcterms:created>
  <dcterms:modified xsi:type="dcterms:W3CDTF">2010-12-07T09:13:11Z</dcterms:modified>
</cp:coreProperties>
</file>