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6"/>
  </p:notesMasterIdLst>
  <p:handoutMasterIdLst>
    <p:handoutMasterId r:id="rId27"/>
  </p:handoutMasterIdLst>
  <p:sldIdLst>
    <p:sldId id="813" r:id="rId2"/>
    <p:sldId id="840" r:id="rId3"/>
    <p:sldId id="845" r:id="rId4"/>
    <p:sldId id="846" r:id="rId5"/>
    <p:sldId id="847" r:id="rId6"/>
    <p:sldId id="848" r:id="rId7"/>
    <p:sldId id="849" r:id="rId8"/>
    <p:sldId id="867" r:id="rId9"/>
    <p:sldId id="850" r:id="rId10"/>
    <p:sldId id="851" r:id="rId11"/>
    <p:sldId id="852" r:id="rId12"/>
    <p:sldId id="853" r:id="rId13"/>
    <p:sldId id="854" r:id="rId14"/>
    <p:sldId id="855" r:id="rId15"/>
    <p:sldId id="868" r:id="rId16"/>
    <p:sldId id="869" r:id="rId17"/>
    <p:sldId id="864" r:id="rId18"/>
    <p:sldId id="865" r:id="rId19"/>
    <p:sldId id="866" r:id="rId20"/>
    <p:sldId id="859" r:id="rId21"/>
    <p:sldId id="860" r:id="rId22"/>
    <p:sldId id="861" r:id="rId23"/>
    <p:sldId id="862" r:id="rId24"/>
    <p:sldId id="863" r:id="rId25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18D"/>
    <a:srgbClr val="BED4B2"/>
    <a:srgbClr val="C8225D"/>
    <a:srgbClr val="007DB7"/>
    <a:srgbClr val="8EBEE6"/>
    <a:srgbClr val="EC008D"/>
    <a:srgbClr val="00ADEE"/>
    <a:srgbClr val="418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95" autoAdjust="0"/>
    <p:restoredTop sz="94737" autoAdjust="0"/>
  </p:normalViewPr>
  <p:slideViewPr>
    <p:cSldViewPr snapToObjects="1">
      <p:cViewPr>
        <p:scale>
          <a:sx n="66" d="100"/>
          <a:sy n="66" d="100"/>
        </p:scale>
        <p:origin x="-1272" y="-180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616811E2-E802-434D-BAA2-7A73AB9FA1E0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0173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96C19B6B-DDE1-42D0-B76C-206090DB0E3E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49595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6BD4F6-3900-47BA-B8E0-7AC01FBCB3C6}" type="slidenum">
              <a:rPr lang="en-CA"/>
              <a:pPr/>
              <a:t>1</a:t>
            </a:fld>
            <a:endParaRPr lang="en-CA"/>
          </a:p>
        </p:txBody>
      </p:sp>
      <p:sp>
        <p:nvSpPr>
          <p:cNvPr id="158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6AD93E-C847-4524-B165-9B80B5B7C965}" type="slidenum">
              <a:rPr lang="en-CA"/>
              <a:pPr/>
              <a:t>2</a:t>
            </a:fld>
            <a:endParaRPr lang="en-CA"/>
          </a:p>
        </p:txBody>
      </p:sp>
      <p:sp>
        <p:nvSpPr>
          <p:cNvPr id="241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CE07E3-26BD-4616-9167-8CC62EE409E1}" type="slidenum">
              <a:rPr lang="en-CA"/>
              <a:pPr/>
              <a:t>3</a:t>
            </a:fld>
            <a:endParaRPr lang="en-CA"/>
          </a:p>
        </p:txBody>
      </p:sp>
      <p:sp>
        <p:nvSpPr>
          <p:cNvPr id="426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6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C42497-94CA-44E5-94FF-D33FDDE12074}" type="slidenum">
              <a:rPr lang="en-CA"/>
              <a:pPr/>
              <a:t>4</a:t>
            </a:fld>
            <a:endParaRPr lang="en-CA"/>
          </a:p>
        </p:txBody>
      </p:sp>
      <p:sp>
        <p:nvSpPr>
          <p:cNvPr id="426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6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DFD856-DEF1-4848-8FC1-8DD44F3C9AAB}" type="slidenum">
              <a:rPr lang="en-CA"/>
              <a:pPr/>
              <a:t>5</a:t>
            </a:fld>
            <a:endParaRPr lang="en-CA"/>
          </a:p>
        </p:txBody>
      </p:sp>
      <p:sp>
        <p:nvSpPr>
          <p:cNvPr id="4267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6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17555D-E1F4-4EAF-A6D6-F93595E7D8DA}" type="slidenum">
              <a:rPr lang="en-CA"/>
              <a:pPr/>
              <a:t>6</a:t>
            </a:fld>
            <a:endParaRPr lang="en-CA"/>
          </a:p>
        </p:txBody>
      </p:sp>
      <p:sp>
        <p:nvSpPr>
          <p:cNvPr id="426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6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6A292A-2303-4DF9-8CCB-13343684CBEA}" type="slidenum">
              <a:rPr lang="en-CA"/>
              <a:pPr/>
              <a:t>7</a:t>
            </a:fld>
            <a:endParaRPr lang="en-CA"/>
          </a:p>
        </p:txBody>
      </p:sp>
      <p:sp>
        <p:nvSpPr>
          <p:cNvPr id="427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7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4B4316-6F16-4894-873F-0A9495BD8757}" type="slidenum">
              <a:rPr lang="en-CA"/>
              <a:pPr/>
              <a:t>9</a:t>
            </a:fld>
            <a:endParaRPr lang="en-CA"/>
          </a:p>
        </p:txBody>
      </p:sp>
      <p:sp>
        <p:nvSpPr>
          <p:cNvPr id="4273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7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47FA07-A265-4593-A184-14AE6B9E5FB3}" type="slidenum">
              <a:rPr lang="en-CA"/>
              <a:pPr/>
              <a:t>10</a:t>
            </a:fld>
            <a:endParaRPr lang="en-CA"/>
          </a:p>
        </p:txBody>
      </p:sp>
      <p:sp>
        <p:nvSpPr>
          <p:cNvPr id="427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7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D108D-8193-4433-B97A-76BDDC08715C}" type="slidenum">
              <a:rPr lang="en-CA"/>
              <a:pPr/>
              <a:t>11</a:t>
            </a:fld>
            <a:endParaRPr lang="en-CA"/>
          </a:p>
        </p:txBody>
      </p:sp>
      <p:sp>
        <p:nvSpPr>
          <p:cNvPr id="4277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7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0E7DC7-8EF0-4A09-91E7-8390D3888F44}" type="slidenum">
              <a:rPr lang="en-CA"/>
              <a:pPr/>
              <a:t>12</a:t>
            </a:fld>
            <a:endParaRPr lang="en-CA"/>
          </a:p>
        </p:txBody>
      </p:sp>
      <p:sp>
        <p:nvSpPr>
          <p:cNvPr id="427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7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1F9C1E-698C-46FD-9BBD-8256768F7236}" type="slidenum">
              <a:rPr lang="en-CA"/>
              <a:pPr/>
              <a:t>13</a:t>
            </a:fld>
            <a:endParaRPr lang="en-CA"/>
          </a:p>
        </p:txBody>
      </p:sp>
      <p:sp>
        <p:nvSpPr>
          <p:cNvPr id="428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8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EC149F-EC29-469E-906A-17B842472930}" type="slidenum">
              <a:rPr lang="en-CA"/>
              <a:pPr/>
              <a:t>14</a:t>
            </a:fld>
            <a:endParaRPr lang="en-CA"/>
          </a:p>
        </p:txBody>
      </p:sp>
      <p:sp>
        <p:nvSpPr>
          <p:cNvPr id="428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8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3CD893-16F6-4194-AB6E-D2AF6365250D}" type="slidenum">
              <a:rPr lang="en-CA"/>
              <a:pPr/>
              <a:t>17</a:t>
            </a:fld>
            <a:endParaRPr lang="en-CA"/>
          </a:p>
        </p:txBody>
      </p:sp>
      <p:sp>
        <p:nvSpPr>
          <p:cNvPr id="430182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3C46206C-A878-4297-A82D-E01BD20E24D2}" type="slidenum">
              <a:rPr lang="en-CA" sz="1200" b="0" baseline="0">
                <a:latin typeface="Tahoma" pitchFamily="34" charset="0"/>
              </a:rPr>
              <a:pPr algn="r"/>
              <a:t>17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301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F9A42B-DD84-4C5C-928B-41EA5B888CB8}" type="slidenum">
              <a:rPr lang="en-CA"/>
              <a:pPr/>
              <a:t>18</a:t>
            </a:fld>
            <a:endParaRPr lang="en-CA"/>
          </a:p>
        </p:txBody>
      </p:sp>
      <p:sp>
        <p:nvSpPr>
          <p:cNvPr id="43038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B3A86B5D-32D2-4ED4-B2C7-1736876FAA0C}" type="slidenum">
              <a:rPr lang="en-CA" sz="1200" b="0" baseline="0">
                <a:latin typeface="Tahoma" pitchFamily="34" charset="0"/>
              </a:rPr>
              <a:pPr algn="r"/>
              <a:t>18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303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3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3D625-D699-4C43-A510-0A81DC8EAE32}" type="slidenum">
              <a:rPr lang="en-CA"/>
              <a:pPr/>
              <a:t>19</a:t>
            </a:fld>
            <a:endParaRPr lang="en-CA"/>
          </a:p>
        </p:txBody>
      </p:sp>
      <p:sp>
        <p:nvSpPr>
          <p:cNvPr id="430592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A45E9A5F-23DD-4032-BC74-D145229685A6}" type="slidenum">
              <a:rPr lang="en-CA" sz="1200" b="0" baseline="0">
                <a:latin typeface="Tahoma" pitchFamily="34" charset="0"/>
              </a:rPr>
              <a:pPr algn="r"/>
              <a:t>19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4305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5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59ECEE-1EBC-4195-B733-0EBA43F2BB5A}" type="slidenum">
              <a:rPr lang="en-CA"/>
              <a:pPr/>
              <a:t>20</a:t>
            </a:fld>
            <a:endParaRPr lang="en-CA"/>
          </a:p>
        </p:txBody>
      </p:sp>
      <p:sp>
        <p:nvSpPr>
          <p:cNvPr id="429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0F7784-0610-447C-A066-F5D9A77C9848}" type="slidenum">
              <a:rPr lang="en-CA"/>
              <a:pPr/>
              <a:t>21</a:t>
            </a:fld>
            <a:endParaRPr lang="en-CA"/>
          </a:p>
        </p:txBody>
      </p:sp>
      <p:sp>
        <p:nvSpPr>
          <p:cNvPr id="4293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2F5270-9784-4B5D-BC87-4690F42BAE33}" type="slidenum">
              <a:rPr lang="en-CA"/>
              <a:pPr/>
              <a:t>22</a:t>
            </a:fld>
            <a:endParaRPr lang="en-CA"/>
          </a:p>
        </p:txBody>
      </p:sp>
      <p:sp>
        <p:nvSpPr>
          <p:cNvPr id="4295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0709A5-3718-427B-93EB-7CBF7C0E5325}" type="slidenum">
              <a:rPr lang="en-CA"/>
              <a:pPr/>
              <a:t>23</a:t>
            </a:fld>
            <a:endParaRPr lang="en-CA"/>
          </a:p>
        </p:txBody>
      </p:sp>
      <p:sp>
        <p:nvSpPr>
          <p:cNvPr id="429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3E1639-B9CD-4C44-A416-518CED0E6AB7}" type="slidenum">
              <a:rPr lang="en-CA"/>
              <a:pPr/>
              <a:t>24</a:t>
            </a:fld>
            <a:endParaRPr lang="en-CA"/>
          </a:p>
        </p:txBody>
      </p:sp>
      <p:sp>
        <p:nvSpPr>
          <p:cNvPr id="4299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0F2A0FC-C835-4863-9D3D-2F9705008CB4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D0C9CFD-3F52-40B1-8D33-48181B4C5F54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57048585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6599E0-C9F5-4558-94E8-0BBF117B761E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31196748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9C87D60-0613-450A-B706-2EFEA0F06475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9274919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7FE361C-DBFA-4C91-902D-87D8FA03FDE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51610279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14CFEB-BD32-45A3-930A-3256947EE17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95776444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A9310DA-CFF0-477C-9DAE-D17E4FB92944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638930883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B0149C2-FB54-4F70-ABD5-FDF128EC5119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07401730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70FA11B-A14B-4D06-8452-C2F93CBCE5A3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207921701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370667-1FA2-4580-9EB9-2CAA08A8FF19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22842100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88C4134-1D28-460D-B232-531E2F896952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705917461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30D21AF-C6DF-4D4C-93A3-BB7F6713581E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0337431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007DB7"/>
                </a:solidFill>
              </a:defRPr>
            </a:lvl1pPr>
          </a:lstStyle>
          <a:p>
            <a:fld id="{F003CF52-F545-4137-8BDC-76A606D7B6DE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="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5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19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5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5" Type="http://schemas.openxmlformats.org/officeDocument/2006/relationships/oleObject" Target="../embeddings/oleObject20.bin"/><Relationship Id="rId10" Type="http://schemas.openxmlformats.org/officeDocument/2006/relationships/image" Target="../media/image22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2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1.jpe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1.jpe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36783-7AE3-49D7-87D6-D37F1787534F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586178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 b="0"/>
          </a:p>
        </p:txBody>
      </p:sp>
      <p:pic>
        <p:nvPicPr>
          <p:cNvPr id="1586179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6180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="0" baseline="0"/>
              <a:t>© 2010 Pearson Education, Inc.  </a:t>
            </a:r>
          </a:p>
          <a:p>
            <a:r>
              <a:rPr lang="en-US" sz="1100" b="0" baseline="0"/>
              <a:t>All rights reserved</a:t>
            </a:r>
          </a:p>
        </p:txBody>
      </p:sp>
      <p:sp>
        <p:nvSpPr>
          <p:cNvPr id="1586181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0" baseline="0" dirty="0"/>
              <a:t>Chapter 7</a:t>
            </a:r>
          </a:p>
          <a:p>
            <a:pPr algn="ctr"/>
            <a:endParaRPr lang="en-US" sz="3600" b="0" baseline="0" dirty="0"/>
          </a:p>
          <a:p>
            <a:pPr algn="ctr"/>
            <a:r>
              <a:rPr lang="en-US" sz="3600" b="0" baseline="0" dirty="0">
                <a:solidFill>
                  <a:srgbClr val="007DB7"/>
                </a:solidFill>
              </a:rPr>
              <a:t>Systems of Equations</a:t>
            </a:r>
          </a:p>
          <a:p>
            <a:pPr algn="ctr"/>
            <a:r>
              <a:rPr lang="en-US" sz="3600" b="0" strike="sngStrike" baseline="0" dirty="0">
                <a:solidFill>
                  <a:srgbClr val="007DB7"/>
                </a:solidFill>
              </a:rPr>
              <a:t>and Inequalities</a:t>
            </a:r>
          </a:p>
        </p:txBody>
      </p:sp>
      <p:pic>
        <p:nvPicPr>
          <p:cNvPr id="1586182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8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D4A5D446-566E-4B4D-A1C3-0113A9B21794}" type="slidenum">
              <a:rPr lang="en-US"/>
              <a:pPr/>
              <a:t>2</a:t>
            </a:fld>
            <a:endParaRPr lang="en-CA"/>
          </a:p>
        </p:txBody>
      </p:sp>
      <p:sp>
        <p:nvSpPr>
          <p:cNvPr id="24104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498725" y="166688"/>
            <a:ext cx="6569075" cy="447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>
                <a:solidFill>
                  <a:schemeClr val="tx1"/>
                </a:solidFill>
                <a:latin typeface="Arial Narrow" pitchFamily="34" charset="0"/>
              </a:rPr>
              <a:t>Nonlinear Systems of Equations and Inequalities</a:t>
            </a:r>
          </a:p>
        </p:txBody>
      </p:sp>
      <p:sp>
        <p:nvSpPr>
          <p:cNvPr id="24104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828800"/>
            <a:ext cx="7810500" cy="4495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/>
            <a:r>
              <a:rPr lang="en-US" sz="3600" dirty="0">
                <a:latin typeface="Arial Narrow" pitchFamily="34" charset="0"/>
              </a:rPr>
              <a:t>Solve nonlinear systems of equations.</a:t>
            </a:r>
          </a:p>
          <a:p>
            <a:pPr marL="0" indent="0"/>
            <a:r>
              <a:rPr lang="en-US" sz="3600" strike="sngStrike" dirty="0">
                <a:latin typeface="Arial Narrow" pitchFamily="34" charset="0"/>
              </a:rPr>
              <a:t>Solve a nonlinear system of </a:t>
            </a:r>
            <a:r>
              <a:rPr lang="en-US" sz="3600" strike="sngStrike" dirty="0" smtClean="0">
                <a:latin typeface="Arial Narrow" pitchFamily="34" charset="0"/>
              </a:rPr>
              <a:t>inequalities.</a:t>
            </a:r>
            <a:br>
              <a:rPr lang="en-US" sz="3600" strike="sngStrike" dirty="0" smtClean="0">
                <a:latin typeface="Arial Narrow" pitchFamily="34" charset="0"/>
              </a:rPr>
            </a:br>
            <a:r>
              <a:rPr lang="en-US" sz="3600" strike="sngStrike" dirty="0" smtClean="0">
                <a:latin typeface="Arial Narrow" pitchFamily="34" charset="0"/>
              </a:rPr>
              <a:t/>
            </a:r>
            <a:br>
              <a:rPr lang="en-US" sz="3600" strike="sngStrike" dirty="0" smtClean="0">
                <a:latin typeface="Arial Narrow" pitchFamily="34" charset="0"/>
              </a:rPr>
            </a:br>
            <a:r>
              <a:rPr lang="en-US" sz="3600" dirty="0" smtClean="0">
                <a:latin typeface="Arial Narrow" pitchFamily="34" charset="0"/>
              </a:rPr>
              <a:t>You will not need to know the details of inequalities. </a:t>
            </a:r>
            <a:endParaRPr lang="en-US" sz="3600" strike="sngStrike" dirty="0">
              <a:latin typeface="Arial Narrow" pitchFamily="34" charset="0"/>
            </a:endParaRPr>
          </a:p>
        </p:txBody>
      </p:sp>
      <p:sp>
        <p:nvSpPr>
          <p:cNvPr id="2410500" name="Text Box 4" descr="Pink tissue paper"/>
          <p:cNvSpPr txBox="1">
            <a:spLocks noChangeArrowheads="1"/>
          </p:cNvSpPr>
          <p:nvPr/>
        </p:nvSpPr>
        <p:spPr bwMode="auto">
          <a:xfrm>
            <a:off x="414338" y="166688"/>
            <a:ext cx="2103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baseline="0">
                <a:solidFill>
                  <a:schemeClr val="bg1"/>
                </a:solidFill>
                <a:latin typeface="Arial Narrow" pitchFamily="34" charset="0"/>
              </a:rPr>
              <a:t>SECTION 7.4</a:t>
            </a:r>
          </a:p>
        </p:txBody>
      </p:sp>
      <p:sp>
        <p:nvSpPr>
          <p:cNvPr id="2410501" name="Rectangle 5"/>
          <p:cNvSpPr>
            <a:spLocks noChangeAspect="1" noChangeArrowheads="1"/>
          </p:cNvSpPr>
          <p:nvPr/>
        </p:nvSpPr>
        <p:spPr bwMode="auto">
          <a:xfrm>
            <a:off x="633413" y="19812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10502" name="Rectangle 6"/>
          <p:cNvSpPr>
            <a:spLocks noChangeAspect="1" noChangeArrowheads="1"/>
          </p:cNvSpPr>
          <p:nvPr/>
        </p:nvSpPr>
        <p:spPr bwMode="auto">
          <a:xfrm>
            <a:off x="635000" y="25908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5083E-E29C-4AC2-899F-ED7D18ABC1AC}" type="slidenum">
              <a:rPr lang="en-US"/>
              <a:pPr/>
              <a:t>3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26189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261891" name="Rectangle 3"/>
          <p:cNvSpPr>
            <a:spLocks noChangeArrowheads="1"/>
          </p:cNvSpPr>
          <p:nvPr/>
        </p:nvSpPr>
        <p:spPr bwMode="auto">
          <a:xfrm>
            <a:off x="2817813" y="258763"/>
            <a:ext cx="6021387" cy="7604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Substitution to Solve a Nonlinear System</a:t>
            </a:r>
          </a:p>
        </p:txBody>
      </p:sp>
      <p:sp>
        <p:nvSpPr>
          <p:cNvPr id="4261892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7848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Solve the system of equations by the substitution method.</a:t>
            </a:r>
          </a:p>
        </p:txBody>
      </p:sp>
      <p:grpSp>
        <p:nvGrpSpPr>
          <p:cNvPr id="4261893" name="Group 5"/>
          <p:cNvGrpSpPr>
            <a:grpSpLocks/>
          </p:cNvGrpSpPr>
          <p:nvPr/>
        </p:nvGrpSpPr>
        <p:grpSpPr bwMode="auto">
          <a:xfrm>
            <a:off x="609600" y="3352800"/>
            <a:ext cx="7886700" cy="1524000"/>
            <a:chOff x="384" y="2112"/>
            <a:chExt cx="4968" cy="960"/>
          </a:xfrm>
        </p:grpSpPr>
        <p:sp>
          <p:nvSpPr>
            <p:cNvPr id="4261894" name="Text Box 6" descr="Pink tissue paper"/>
            <p:cNvSpPr txBox="1">
              <a:spLocks noChangeArrowheads="1"/>
            </p:cNvSpPr>
            <p:nvPr/>
          </p:nvSpPr>
          <p:spPr bwMode="auto">
            <a:xfrm>
              <a:off x="408" y="2112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4261895" name="Text Box 7" descr="Pink tissue paper"/>
            <p:cNvSpPr txBox="1">
              <a:spLocks noChangeArrowheads="1"/>
            </p:cNvSpPr>
            <p:nvPr/>
          </p:nvSpPr>
          <p:spPr bwMode="auto">
            <a:xfrm>
              <a:off x="384" y="2448"/>
              <a:ext cx="4968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257300" indent="-12573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2860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8575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4290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40005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4577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914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3721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829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Step 1</a:t>
              </a:r>
              <a:r>
                <a:rPr lang="en-US" sz="3200" b="0" baseline="0">
                  <a:latin typeface="Times New Roman" pitchFamily="18" charset="0"/>
                </a:rPr>
                <a:t>	</a:t>
              </a:r>
              <a:r>
                <a:rPr lang="en-US" sz="3200" baseline="0">
                  <a:latin typeface="Times New Roman" pitchFamily="18" charset="0"/>
                </a:rPr>
                <a:t>Solve for one variable</a:t>
              </a:r>
              <a:r>
                <a:rPr lang="en-US" sz="3200" b="0" baseline="0">
                  <a:latin typeface="Times New Roman" pitchFamily="18" charset="0"/>
                </a:rPr>
                <a:t>. Express </a:t>
              </a:r>
              <a:r>
                <a:rPr lang="en-US" sz="3200" b="0" i="1" baseline="0">
                  <a:latin typeface="Times New Roman" pitchFamily="18" charset="0"/>
                </a:rPr>
                <a:t>y</a:t>
              </a:r>
              <a:r>
                <a:rPr lang="en-US" sz="3200" b="0" baseline="0">
                  <a:latin typeface="Times New Roman" pitchFamily="18" charset="0"/>
                </a:rPr>
                <a:t> in terms of </a:t>
              </a:r>
              <a:r>
                <a:rPr lang="en-US" sz="3200" b="0" i="1" baseline="0">
                  <a:latin typeface="Times New Roman" pitchFamily="18" charset="0"/>
                </a:rPr>
                <a:t>x</a:t>
              </a:r>
              <a:r>
                <a:rPr lang="en-US" sz="3200" b="0" baseline="0">
                  <a:latin typeface="Times New Roman" pitchFamily="18" charset="0"/>
                </a:rPr>
                <a:t> in equation (2).</a:t>
              </a:r>
            </a:p>
          </p:txBody>
        </p:sp>
      </p:grpSp>
      <p:graphicFrame>
        <p:nvGraphicFramePr>
          <p:cNvPr id="4261896" name="Object 8" descr="Pink tissue paper"/>
          <p:cNvGraphicFramePr>
            <a:graphicFrameLocks noChangeAspect="1"/>
          </p:cNvGraphicFramePr>
          <p:nvPr/>
        </p:nvGraphicFramePr>
        <p:xfrm>
          <a:off x="2781300" y="2235200"/>
          <a:ext cx="3238500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1905" name="Equation" r:id="rId5" imgW="3238500" imgH="1193800" progId="Equation.DSMT4">
                  <p:embed/>
                </p:oleObj>
              </mc:Choice>
              <mc:Fallback>
                <p:oleObj name="Equation" r:id="rId5" imgW="3238500" imgH="11938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300" y="2235200"/>
                        <a:ext cx="3238500" cy="119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61897" name="Object 9" descr="Pink tissue paper"/>
          <p:cNvGraphicFramePr>
            <a:graphicFrameLocks noChangeAspect="1"/>
          </p:cNvGraphicFramePr>
          <p:nvPr/>
        </p:nvGraphicFramePr>
        <p:xfrm>
          <a:off x="4038600" y="4953000"/>
          <a:ext cx="1562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1906" name="Equation" r:id="rId7" imgW="1562100" imgH="508000" progId="Equation.DSMT4">
                  <p:embed/>
                </p:oleObj>
              </mc:Choice>
              <mc:Fallback>
                <p:oleObj name="Equation" r:id="rId7" imgW="1562100" imgH="5080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953000"/>
                        <a:ext cx="15621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61898" name="Text Box 10" descr="Pink tissue paper"/>
          <p:cNvSpPr txBox="1">
            <a:spLocks noChangeArrowheads="1"/>
          </p:cNvSpPr>
          <p:nvPr/>
        </p:nvSpPr>
        <p:spPr bwMode="auto">
          <a:xfrm>
            <a:off x="609600" y="5486400"/>
            <a:ext cx="78867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257300" indent="-12573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2</a:t>
            </a:r>
            <a:r>
              <a:rPr lang="en-US" sz="3200" b="0" baseline="0">
                <a:latin typeface="Times New Roman" pitchFamily="18" charset="0"/>
              </a:rPr>
              <a:t>	</a:t>
            </a:r>
            <a:r>
              <a:rPr lang="en-US" sz="3200" baseline="0">
                <a:latin typeface="Times New Roman" pitchFamily="18" charset="0"/>
              </a:rPr>
              <a:t>Substitute</a:t>
            </a:r>
            <a:r>
              <a:rPr lang="en-US" sz="3200" b="0" baseline="0">
                <a:latin typeface="Times New Roman" pitchFamily="18" charset="0"/>
              </a:rPr>
              <a:t>. Substitute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+1 for </a:t>
            </a:r>
            <a:r>
              <a:rPr lang="en-US" sz="3200" b="0" i="1" baseline="0">
                <a:latin typeface="Times New Roman" pitchFamily="18" charset="0"/>
              </a:rPr>
              <a:t>y </a:t>
            </a:r>
            <a:r>
              <a:rPr lang="en-US" sz="3200" b="0" baseline="0">
                <a:latin typeface="Times New Roman" pitchFamily="18" charset="0"/>
              </a:rPr>
              <a:t>in equation (1).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7E69A-EC01-40F3-9C18-CF363F422311}" type="slidenum">
              <a:rPr lang="en-US"/>
              <a:pPr/>
              <a:t>4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26393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263940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32385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263941" name="Text Box 5" descr="Pink tissue paper"/>
          <p:cNvSpPr txBox="1">
            <a:spLocks noChangeArrowheads="1"/>
          </p:cNvSpPr>
          <p:nvPr/>
        </p:nvSpPr>
        <p:spPr bwMode="auto">
          <a:xfrm>
            <a:off x="647700" y="4267200"/>
            <a:ext cx="83439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257300" indent="-12573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</a:t>
            </a:r>
            <a:r>
              <a:rPr lang="en-US" sz="3200" b="0" baseline="0">
                <a:latin typeface="Times New Roman" pitchFamily="18" charset="0"/>
              </a:rPr>
              <a:t>	</a:t>
            </a:r>
            <a:r>
              <a:rPr lang="en-US" sz="3200" baseline="0">
                <a:latin typeface="Times New Roman" pitchFamily="18" charset="0"/>
              </a:rPr>
              <a:t>Solve </a:t>
            </a:r>
            <a:r>
              <a:rPr lang="en-US" sz="3200" b="0" baseline="0">
                <a:latin typeface="Times New Roman" pitchFamily="18" charset="0"/>
              </a:rPr>
              <a:t>the equation resulting from step (2).</a:t>
            </a:r>
          </a:p>
        </p:txBody>
      </p:sp>
      <p:graphicFrame>
        <p:nvGraphicFramePr>
          <p:cNvPr id="4263942" name="Object 6" descr="Pink tissue paper"/>
          <p:cNvGraphicFramePr>
            <a:graphicFrameLocks noChangeAspect="1"/>
          </p:cNvGraphicFramePr>
          <p:nvPr/>
        </p:nvGraphicFramePr>
        <p:xfrm>
          <a:off x="2851150" y="1651000"/>
          <a:ext cx="2870200" cy="246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3951" name="Equation" r:id="rId5" imgW="2869920" imgH="2463480" progId="Equation.DSMT4">
                  <p:embed/>
                </p:oleObj>
              </mc:Choice>
              <mc:Fallback>
                <p:oleObj name="Equation" r:id="rId5" imgW="2869920" imgH="246348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1150" y="1651000"/>
                        <a:ext cx="2870200" cy="246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63943" name="Object 7" descr="Pink tissue paper"/>
          <p:cNvGraphicFramePr>
            <a:graphicFrameLocks noChangeAspect="1"/>
          </p:cNvGraphicFramePr>
          <p:nvPr/>
        </p:nvGraphicFramePr>
        <p:xfrm>
          <a:off x="2667000" y="4851400"/>
          <a:ext cx="3086100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3952" name="Equation" r:id="rId7" imgW="3086100" imgH="1625600" progId="Equation.DSMT4">
                  <p:embed/>
                </p:oleObj>
              </mc:Choice>
              <mc:Fallback>
                <p:oleObj name="Equation" r:id="rId7" imgW="3086100" imgH="16256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851400"/>
                        <a:ext cx="3086100" cy="162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63944" name="Rectangle 8"/>
          <p:cNvSpPr>
            <a:spLocks noChangeArrowheads="1"/>
          </p:cNvSpPr>
          <p:nvPr/>
        </p:nvSpPr>
        <p:spPr bwMode="auto">
          <a:xfrm>
            <a:off x="2817813" y="258763"/>
            <a:ext cx="6021387" cy="7604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Substitution to Solve a Nonlinear System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BE814-FC18-45BA-B688-F73D10D8C9F3}" type="slidenum">
              <a:rPr lang="en-US"/>
              <a:pPr/>
              <a:t>5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26598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265988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32385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265989" name="Text Box 5" descr="Pink tissue paper"/>
          <p:cNvSpPr txBox="1">
            <a:spLocks noChangeArrowheads="1"/>
          </p:cNvSpPr>
          <p:nvPr/>
        </p:nvSpPr>
        <p:spPr bwMode="auto">
          <a:xfrm>
            <a:off x="609600" y="1676400"/>
            <a:ext cx="8343900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257300" indent="-12573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4</a:t>
            </a:r>
            <a:r>
              <a:rPr lang="en-US" sz="3200" b="0" baseline="0">
                <a:latin typeface="Times New Roman" pitchFamily="18" charset="0"/>
              </a:rPr>
              <a:t>	</a:t>
            </a:r>
            <a:r>
              <a:rPr lang="en-US" sz="3200" baseline="0">
                <a:latin typeface="Times New Roman" pitchFamily="18" charset="0"/>
              </a:rPr>
              <a:t>Back substitution. </a:t>
            </a:r>
            <a:r>
              <a:rPr lang="en-US" sz="3200" b="0" baseline="0">
                <a:latin typeface="Times New Roman" pitchFamily="18" charset="0"/>
              </a:rPr>
              <a:t>Substitute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= –2 in equation (3) to obtain the corresponding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-value.</a:t>
            </a:r>
          </a:p>
        </p:txBody>
      </p:sp>
      <p:graphicFrame>
        <p:nvGraphicFramePr>
          <p:cNvPr id="4265990" name="Object 6" descr="Pink tissue paper"/>
          <p:cNvGraphicFramePr>
            <a:graphicFrameLocks noChangeAspect="1"/>
          </p:cNvGraphicFramePr>
          <p:nvPr/>
        </p:nvGraphicFramePr>
        <p:xfrm>
          <a:off x="3486150" y="3162300"/>
          <a:ext cx="2095500" cy="189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5996" name="Equation" r:id="rId5" imgW="2095200" imgH="1892160" progId="Equation.DSMT4">
                  <p:embed/>
                </p:oleObj>
              </mc:Choice>
              <mc:Fallback>
                <p:oleObj name="Equation" r:id="rId5" imgW="2095200" imgH="189216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6150" y="3162300"/>
                        <a:ext cx="2095500" cy="189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65991" name="Text Box 7" descr="Pink tissue paper"/>
          <p:cNvSpPr txBox="1">
            <a:spLocks noChangeArrowheads="1"/>
          </p:cNvSpPr>
          <p:nvPr/>
        </p:nvSpPr>
        <p:spPr bwMode="auto">
          <a:xfrm>
            <a:off x="571500" y="5238750"/>
            <a:ext cx="834390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257300" indent="-12573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	</a:t>
            </a:r>
            <a:r>
              <a:rPr lang="en-US" sz="3200" b="0" baseline="0">
                <a:latin typeface="Times New Roman" pitchFamily="18" charset="0"/>
              </a:rPr>
              <a:t>Since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= –2 and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5, the apparent solution set of the system is {(–2, 5)}.</a:t>
            </a:r>
          </a:p>
        </p:txBody>
      </p:sp>
      <p:sp>
        <p:nvSpPr>
          <p:cNvPr id="4265992" name="Rectangle 8"/>
          <p:cNvSpPr>
            <a:spLocks noChangeArrowheads="1"/>
          </p:cNvSpPr>
          <p:nvPr/>
        </p:nvSpPr>
        <p:spPr bwMode="auto">
          <a:xfrm>
            <a:off x="2817813" y="258763"/>
            <a:ext cx="6021387" cy="7604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Substitution to Solve a Nonlinear System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DA661-623E-4F0C-854A-78779F788FED}" type="slidenum">
              <a:rPr lang="en-US"/>
              <a:pPr/>
              <a:t>6</a:t>
            </a:fld>
            <a:endParaRPr lang="en-CA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26803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268036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32385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268037" name="Text Box 5" descr="Pink tissue paper"/>
          <p:cNvSpPr txBox="1">
            <a:spLocks noChangeArrowheads="1"/>
          </p:cNvSpPr>
          <p:nvPr/>
        </p:nvSpPr>
        <p:spPr bwMode="auto">
          <a:xfrm>
            <a:off x="609600" y="1676400"/>
            <a:ext cx="83439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257300" indent="-12573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5</a:t>
            </a:r>
            <a:r>
              <a:rPr lang="en-US" sz="3200" b="0" baseline="0">
                <a:latin typeface="Times New Roman" pitchFamily="18" charset="0"/>
              </a:rPr>
              <a:t>	</a:t>
            </a:r>
            <a:r>
              <a:rPr lang="en-US" sz="3200" baseline="0">
                <a:solidFill>
                  <a:srgbClr val="007DB7"/>
                </a:solidFill>
                <a:latin typeface="Times New Roman" pitchFamily="18" charset="0"/>
              </a:rPr>
              <a:t>Check.</a:t>
            </a:r>
            <a:r>
              <a:rPr lang="en-US" sz="3200" baseline="0">
                <a:latin typeface="Times New Roman" pitchFamily="18" charset="0"/>
              </a:rPr>
              <a:t> </a:t>
            </a:r>
            <a:r>
              <a:rPr lang="en-US" sz="3200" b="0" baseline="0">
                <a:latin typeface="Times New Roman" pitchFamily="18" charset="0"/>
              </a:rPr>
              <a:t>Replace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with –2 and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with 5 in both equations (1) and (2).</a:t>
            </a:r>
          </a:p>
        </p:txBody>
      </p:sp>
      <p:sp>
        <p:nvSpPr>
          <p:cNvPr id="4268038" name="Text Box 6" descr="Pink tissue paper"/>
          <p:cNvSpPr txBox="1">
            <a:spLocks noChangeArrowheads="1"/>
          </p:cNvSpPr>
          <p:nvPr/>
        </p:nvSpPr>
        <p:spPr bwMode="auto">
          <a:xfrm>
            <a:off x="1790700" y="5791200"/>
            <a:ext cx="60579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257300" indent="-12573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Confirm the solution with a graph.</a:t>
            </a:r>
          </a:p>
        </p:txBody>
      </p:sp>
      <p:graphicFrame>
        <p:nvGraphicFramePr>
          <p:cNvPr id="4268041" name="Object 9" descr="Pink tissue paper"/>
          <p:cNvGraphicFramePr>
            <a:graphicFrameLocks noChangeAspect="1"/>
          </p:cNvGraphicFramePr>
          <p:nvPr/>
        </p:nvGraphicFramePr>
        <p:xfrm>
          <a:off x="1270000" y="3168650"/>
          <a:ext cx="2413000" cy="226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8058" name="Equation" r:id="rId5" imgW="2412720" imgH="2260440" progId="Equation.DSMT4">
                  <p:embed/>
                </p:oleObj>
              </mc:Choice>
              <mc:Fallback>
                <p:oleObj name="Equation" r:id="rId5" imgW="2412720" imgH="226044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0" y="3168650"/>
                        <a:ext cx="2413000" cy="226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68043" name="Rectangle 11" descr="Pink tissue paper"/>
          <p:cNvSpPr>
            <a:spLocks noChangeArrowheads="1"/>
          </p:cNvSpPr>
          <p:nvPr/>
        </p:nvSpPr>
        <p:spPr bwMode="auto">
          <a:xfrm>
            <a:off x="2908300" y="3581400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sp>
        <p:nvSpPr>
          <p:cNvPr id="4268044" name="Rectangle 12" descr="Pink tissue paper"/>
          <p:cNvSpPr>
            <a:spLocks noChangeArrowheads="1"/>
          </p:cNvSpPr>
          <p:nvPr/>
        </p:nvSpPr>
        <p:spPr bwMode="auto">
          <a:xfrm>
            <a:off x="2908300" y="4216400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graphicFrame>
        <p:nvGraphicFramePr>
          <p:cNvPr id="4268047" name="Object 15" descr="Pink tissue paper"/>
          <p:cNvGraphicFramePr>
            <a:graphicFrameLocks noChangeAspect="1"/>
          </p:cNvGraphicFramePr>
          <p:nvPr/>
        </p:nvGraphicFramePr>
        <p:xfrm>
          <a:off x="5270500" y="3098800"/>
          <a:ext cx="2324100" cy="241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8059" name="Equation" r:id="rId7" imgW="2323800" imgH="2412720" progId="Equation.DSMT4">
                  <p:embed/>
                </p:oleObj>
              </mc:Choice>
              <mc:Fallback>
                <p:oleObj name="Equation" r:id="rId7" imgW="2323800" imgH="2412720" progId="Equation.DSMT4">
                  <p:embed/>
                  <p:pic>
                    <p:nvPicPr>
                      <p:cNvPr id="0" name="Object 1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0" y="3098800"/>
                        <a:ext cx="2324100" cy="241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68049" name="Rectangle 17" descr="Pink tissue paper"/>
          <p:cNvSpPr>
            <a:spLocks noChangeArrowheads="1"/>
          </p:cNvSpPr>
          <p:nvPr/>
        </p:nvSpPr>
        <p:spPr bwMode="auto">
          <a:xfrm>
            <a:off x="7086600" y="3695700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sp>
        <p:nvSpPr>
          <p:cNvPr id="4268050" name="Rectangle 18" descr="Pink tissue paper"/>
          <p:cNvSpPr>
            <a:spLocks noChangeArrowheads="1"/>
          </p:cNvSpPr>
          <p:nvPr/>
        </p:nvSpPr>
        <p:spPr bwMode="auto">
          <a:xfrm>
            <a:off x="7086600" y="4332288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sp>
        <p:nvSpPr>
          <p:cNvPr id="4268051" name="Rectangle 19"/>
          <p:cNvSpPr>
            <a:spLocks noChangeArrowheads="1"/>
          </p:cNvSpPr>
          <p:nvPr/>
        </p:nvSpPr>
        <p:spPr bwMode="auto">
          <a:xfrm>
            <a:off x="2817813" y="258763"/>
            <a:ext cx="6021387" cy="7604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Substitution to Solve a Nonlinear System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FFA3D-3135-4074-A418-4D640BD03994}" type="slidenum">
              <a:rPr lang="en-US"/>
              <a:pPr/>
              <a:t>7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270082" name="Picture 2" descr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706563"/>
            <a:ext cx="5159375" cy="488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70083" name="Rectangle 3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270085" name="Text Box 5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32385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270086" name="Text Box 6" descr="Pink tissue paper"/>
          <p:cNvSpPr txBox="1">
            <a:spLocks noChangeArrowheads="1"/>
          </p:cNvSpPr>
          <p:nvPr/>
        </p:nvSpPr>
        <p:spPr bwMode="auto">
          <a:xfrm>
            <a:off x="647700" y="1676400"/>
            <a:ext cx="32385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graphs of the line 4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+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–3 and the parabola  </a:t>
            </a:r>
            <a:r>
              <a:rPr lang="en-US" sz="3200" b="0" i="1" baseline="0">
                <a:latin typeface="Times New Roman" pitchFamily="18" charset="0"/>
              </a:rPr>
              <a:t>y = x</a:t>
            </a:r>
            <a:r>
              <a:rPr lang="en-US" sz="1000" b="0" baseline="0">
                <a:latin typeface="Times New Roman" pitchFamily="18" charset="0"/>
              </a:rPr>
              <a:t> 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+ 1 confirm that the solution set is {(–2, 5)}.</a:t>
            </a:r>
          </a:p>
        </p:txBody>
      </p:sp>
      <p:sp>
        <p:nvSpPr>
          <p:cNvPr id="4270087" name="Rectangle 7"/>
          <p:cNvSpPr>
            <a:spLocks noChangeArrowheads="1"/>
          </p:cNvSpPr>
          <p:nvPr/>
        </p:nvSpPr>
        <p:spPr bwMode="auto">
          <a:xfrm>
            <a:off x="2817813" y="258763"/>
            <a:ext cx="6021387" cy="7604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22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Substitution to Solve a Nonlinear System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044" y="1449324"/>
            <a:ext cx="6153912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25AE4-F2AF-4937-9B6E-35FDAEA15E3D}" type="slidenum">
              <a:rPr lang="en-US"/>
              <a:pPr/>
              <a:t>9</a:t>
            </a:fld>
            <a:endParaRPr lang="en-CA"/>
          </a:p>
        </p:txBody>
      </p:sp>
      <p:sp>
        <p:nvSpPr>
          <p:cNvPr id="1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27213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272131" name="Rectangle 3"/>
          <p:cNvSpPr>
            <a:spLocks noChangeArrowheads="1"/>
          </p:cNvSpPr>
          <p:nvPr/>
        </p:nvSpPr>
        <p:spPr bwMode="auto">
          <a:xfrm>
            <a:off x="2817813" y="230188"/>
            <a:ext cx="6021387" cy="7604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Elimination to Solve a Nonlinear System</a:t>
            </a:r>
          </a:p>
        </p:txBody>
      </p:sp>
      <p:sp>
        <p:nvSpPr>
          <p:cNvPr id="4272132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7848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Solve the system of equations by the elimination method.</a:t>
            </a:r>
          </a:p>
        </p:txBody>
      </p:sp>
      <p:grpSp>
        <p:nvGrpSpPr>
          <p:cNvPr id="4272133" name="Group 5"/>
          <p:cNvGrpSpPr>
            <a:grpSpLocks/>
          </p:cNvGrpSpPr>
          <p:nvPr/>
        </p:nvGrpSpPr>
        <p:grpSpPr bwMode="auto">
          <a:xfrm>
            <a:off x="609600" y="3200400"/>
            <a:ext cx="7886700" cy="1524000"/>
            <a:chOff x="384" y="2112"/>
            <a:chExt cx="4968" cy="960"/>
          </a:xfrm>
        </p:grpSpPr>
        <p:sp>
          <p:nvSpPr>
            <p:cNvPr id="4272134" name="Text Box 6" descr="Pink tissue paper"/>
            <p:cNvSpPr txBox="1">
              <a:spLocks noChangeArrowheads="1"/>
            </p:cNvSpPr>
            <p:nvPr/>
          </p:nvSpPr>
          <p:spPr bwMode="auto">
            <a:xfrm>
              <a:off x="408" y="2112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4272135" name="Text Box 7" descr="Pink tissue paper"/>
            <p:cNvSpPr txBox="1">
              <a:spLocks noChangeArrowheads="1"/>
            </p:cNvSpPr>
            <p:nvPr/>
          </p:nvSpPr>
          <p:spPr bwMode="auto">
            <a:xfrm>
              <a:off x="384" y="2448"/>
              <a:ext cx="4968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257300" indent="-12573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2860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8575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4290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40005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4577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914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3721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829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Step 1</a:t>
              </a:r>
              <a:r>
                <a:rPr lang="en-US" sz="3200" b="0" baseline="0">
                  <a:latin typeface="Times New Roman" pitchFamily="18" charset="0"/>
                </a:rPr>
                <a:t>	</a:t>
              </a:r>
              <a:r>
                <a:rPr lang="en-US" sz="3200" baseline="0">
                  <a:latin typeface="Times New Roman" pitchFamily="18" charset="0"/>
                </a:rPr>
                <a:t>Adjust the coefficients</a:t>
              </a:r>
              <a:r>
                <a:rPr lang="en-US" sz="3200" b="0" baseline="0">
                  <a:latin typeface="Times New Roman" pitchFamily="18" charset="0"/>
                </a:rPr>
                <a:t>. Multiply equation (2) by –1 to eliminate </a:t>
              </a:r>
              <a:r>
                <a:rPr lang="en-US" sz="3200" b="0" i="1" baseline="0">
                  <a:latin typeface="Times New Roman" pitchFamily="18" charset="0"/>
                </a:rPr>
                <a:t>x</a:t>
              </a:r>
              <a:r>
                <a:rPr lang="en-US" sz="3200" b="0" baseline="0">
                  <a:latin typeface="Times New Roman" pitchFamily="18" charset="0"/>
                </a:rPr>
                <a:t>.</a:t>
              </a:r>
            </a:p>
          </p:txBody>
        </p:sp>
      </p:grpSp>
      <p:graphicFrame>
        <p:nvGraphicFramePr>
          <p:cNvPr id="4272136" name="Object 8" descr="Pink tissue paper"/>
          <p:cNvGraphicFramePr>
            <a:graphicFrameLocks noChangeAspect="1"/>
          </p:cNvGraphicFramePr>
          <p:nvPr/>
        </p:nvGraphicFramePr>
        <p:xfrm>
          <a:off x="2781300" y="2203450"/>
          <a:ext cx="3238500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2152" name="Equation" r:id="rId5" imgW="3238500" imgH="1257300" progId="Equation.DSMT4">
                  <p:embed/>
                </p:oleObj>
              </mc:Choice>
              <mc:Fallback>
                <p:oleObj name="Equation" r:id="rId5" imgW="3238500" imgH="12573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300" y="2203450"/>
                        <a:ext cx="3238500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72137" name="Group 9"/>
          <p:cNvGrpSpPr>
            <a:grpSpLocks/>
          </p:cNvGrpSpPr>
          <p:nvPr/>
        </p:nvGrpSpPr>
        <p:grpSpPr bwMode="auto">
          <a:xfrm>
            <a:off x="609600" y="6019800"/>
            <a:ext cx="4483100" cy="533400"/>
            <a:chOff x="384" y="3792"/>
            <a:chExt cx="2824" cy="336"/>
          </a:xfrm>
        </p:grpSpPr>
        <p:graphicFrame>
          <p:nvGraphicFramePr>
            <p:cNvPr id="4272138" name="Object 10" descr="Pink tissue paper"/>
            <p:cNvGraphicFramePr>
              <a:graphicFrameLocks noChangeAspect="1"/>
            </p:cNvGraphicFramePr>
            <p:nvPr/>
          </p:nvGraphicFramePr>
          <p:xfrm>
            <a:off x="2064" y="3792"/>
            <a:ext cx="1144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2153" name="Equation" r:id="rId7" imgW="1816100" imgH="508000" progId="Equation.DSMT4">
                    <p:embed/>
                  </p:oleObj>
                </mc:Choice>
                <mc:Fallback>
                  <p:oleObj name="Equation" r:id="rId7" imgW="1816100" imgH="508000" progId="Equation.DSMT4">
                    <p:embed/>
                    <p:pic>
                      <p:nvPicPr>
                        <p:cNvPr id="0" name="Object 10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3792"/>
                          <a:ext cx="1144" cy="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72139" name="Text Box 11" descr="Pink tissue paper"/>
            <p:cNvSpPr txBox="1">
              <a:spLocks noChangeArrowheads="1"/>
            </p:cNvSpPr>
            <p:nvPr/>
          </p:nvSpPr>
          <p:spPr bwMode="auto">
            <a:xfrm>
              <a:off x="384" y="3792"/>
              <a:ext cx="864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257300" indent="-12573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2860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8575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4290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40005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4577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914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3721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829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Step 2</a:t>
              </a:r>
              <a:endParaRPr lang="en-US" sz="3200" b="0" baseline="0">
                <a:latin typeface="Times New Roman" pitchFamily="18" charset="0"/>
              </a:endParaRPr>
            </a:p>
          </p:txBody>
        </p:sp>
      </p:grpSp>
      <p:grpSp>
        <p:nvGrpSpPr>
          <p:cNvPr id="4272140" name="Group 12"/>
          <p:cNvGrpSpPr>
            <a:grpSpLocks/>
          </p:cNvGrpSpPr>
          <p:nvPr/>
        </p:nvGrpSpPr>
        <p:grpSpPr bwMode="auto">
          <a:xfrm>
            <a:off x="2590800" y="4800600"/>
            <a:ext cx="3384550" cy="1181100"/>
            <a:chOff x="1632" y="3024"/>
            <a:chExt cx="2132" cy="744"/>
          </a:xfrm>
        </p:grpSpPr>
        <p:graphicFrame>
          <p:nvGraphicFramePr>
            <p:cNvPr id="4272141" name="Object 13" descr="Pink tissue paper"/>
            <p:cNvGraphicFramePr>
              <a:graphicFrameLocks noChangeAspect="1"/>
            </p:cNvGraphicFramePr>
            <p:nvPr/>
          </p:nvGraphicFramePr>
          <p:xfrm>
            <a:off x="1780" y="3024"/>
            <a:ext cx="1984" cy="7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2154" name="Equation" r:id="rId9" imgW="3149600" imgH="1181100" progId="Equation.DSMT4">
                    <p:embed/>
                  </p:oleObj>
                </mc:Choice>
                <mc:Fallback>
                  <p:oleObj name="Equation" r:id="rId9" imgW="3149600" imgH="1181100" progId="Equation.DSMT4">
                    <p:embed/>
                    <p:pic>
                      <p:nvPicPr>
                        <p:cNvPr id="0" name="Object 13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0" y="3024"/>
                          <a:ext cx="1984" cy="7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72142" name="Line 14"/>
            <p:cNvSpPr>
              <a:spLocks noChangeShapeType="1"/>
            </p:cNvSpPr>
            <p:nvPr/>
          </p:nvSpPr>
          <p:spPr bwMode="auto">
            <a:xfrm>
              <a:off x="1632" y="3768"/>
              <a:ext cx="184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0C063-1BF1-4B96-8B94-63E06E302A8A}" type="slidenum">
              <a:rPr lang="en-US"/>
              <a:pPr/>
              <a:t>10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27417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274180" name="Text Box 4" descr="Pink tissue paper"/>
          <p:cNvSpPr txBox="1">
            <a:spLocks noChangeArrowheads="1"/>
          </p:cNvSpPr>
          <p:nvPr/>
        </p:nvSpPr>
        <p:spPr bwMode="auto">
          <a:xfrm>
            <a:off x="533400" y="1143000"/>
            <a:ext cx="32385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274181" name="Text Box 5" descr="Pink tissue paper"/>
          <p:cNvSpPr txBox="1">
            <a:spLocks noChangeArrowheads="1"/>
          </p:cNvSpPr>
          <p:nvPr/>
        </p:nvSpPr>
        <p:spPr bwMode="auto">
          <a:xfrm>
            <a:off x="647700" y="1600200"/>
            <a:ext cx="83439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257300" indent="-12573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</a:t>
            </a:r>
            <a:r>
              <a:rPr lang="en-US" sz="3200" b="0" baseline="0">
                <a:latin typeface="Times New Roman" pitchFamily="18" charset="0"/>
              </a:rPr>
              <a:t>	</a:t>
            </a:r>
            <a:r>
              <a:rPr lang="en-US" sz="3200" baseline="0">
                <a:latin typeface="Times New Roman" pitchFamily="18" charset="0"/>
              </a:rPr>
              <a:t>Solve </a:t>
            </a:r>
            <a:r>
              <a:rPr lang="en-US" sz="3200" b="0" baseline="0">
                <a:latin typeface="Times New Roman" pitchFamily="18" charset="0"/>
              </a:rPr>
              <a:t>the equation obtained in Step 2.</a:t>
            </a:r>
          </a:p>
        </p:txBody>
      </p:sp>
      <p:grpSp>
        <p:nvGrpSpPr>
          <p:cNvPr id="4274182" name="Group 6"/>
          <p:cNvGrpSpPr>
            <a:grpSpLocks/>
          </p:cNvGrpSpPr>
          <p:nvPr/>
        </p:nvGrpSpPr>
        <p:grpSpPr bwMode="auto">
          <a:xfrm>
            <a:off x="2443163" y="2076450"/>
            <a:ext cx="3822700" cy="3016250"/>
            <a:chOff x="1539" y="1308"/>
            <a:chExt cx="2408" cy="1900"/>
          </a:xfrm>
        </p:grpSpPr>
        <p:graphicFrame>
          <p:nvGraphicFramePr>
            <p:cNvPr id="4274183" name="Object 7" descr="Pink tissue paper"/>
            <p:cNvGraphicFramePr>
              <a:graphicFrameLocks noChangeAspect="1"/>
            </p:cNvGraphicFramePr>
            <p:nvPr/>
          </p:nvGraphicFramePr>
          <p:xfrm>
            <a:off x="1684" y="1308"/>
            <a:ext cx="1936" cy="1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4193" name="Equation" r:id="rId5" imgW="3073400" imgH="1841500" progId="Equation.DSMT4">
                    <p:embed/>
                  </p:oleObj>
                </mc:Choice>
                <mc:Fallback>
                  <p:oleObj name="Equation" r:id="rId5" imgW="3073400" imgH="1841500" progId="Equation.DSMT4">
                    <p:embed/>
                    <p:pic>
                      <p:nvPicPr>
                        <p:cNvPr id="0" name="Object 7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4" y="1308"/>
                          <a:ext cx="1936" cy="11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74184" name="Object 8" descr="Pink tissue paper"/>
            <p:cNvGraphicFramePr>
              <a:graphicFrameLocks noChangeAspect="1"/>
            </p:cNvGraphicFramePr>
            <p:nvPr/>
          </p:nvGraphicFramePr>
          <p:xfrm>
            <a:off x="1539" y="2544"/>
            <a:ext cx="2408" cy="6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4194" name="Equation" r:id="rId7" imgW="3822700" imgH="1054100" progId="Equation.DSMT4">
                    <p:embed/>
                  </p:oleObj>
                </mc:Choice>
                <mc:Fallback>
                  <p:oleObj name="Equation" r:id="rId7" imgW="3822700" imgH="1054100" progId="Equation.DSMT4">
                    <p:embed/>
                    <p:pic>
                      <p:nvPicPr>
                        <p:cNvPr id="0" name="Object 8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9" y="2544"/>
                          <a:ext cx="2408" cy="6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274185" name="Text Box 9" descr="Pink tissue paper"/>
          <p:cNvSpPr txBox="1">
            <a:spLocks noChangeArrowheads="1"/>
          </p:cNvSpPr>
          <p:nvPr/>
        </p:nvSpPr>
        <p:spPr bwMode="auto">
          <a:xfrm>
            <a:off x="609600" y="5092700"/>
            <a:ext cx="8343900" cy="146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257300" indent="-12573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4</a:t>
            </a:r>
            <a:r>
              <a:rPr lang="en-US" sz="3200" b="0" baseline="0">
                <a:latin typeface="Times New Roman" pitchFamily="18" charset="0"/>
              </a:rPr>
              <a:t>	</a:t>
            </a:r>
            <a:r>
              <a:rPr lang="en-US" sz="3200" baseline="0">
                <a:latin typeface="Times New Roman" pitchFamily="18" charset="0"/>
              </a:rPr>
              <a:t>Back-substitute </a:t>
            </a:r>
            <a:r>
              <a:rPr lang="en-US" sz="3200" b="0" baseline="0">
                <a:latin typeface="Times New Roman" pitchFamily="18" charset="0"/>
              </a:rPr>
              <a:t>the values in one of the original equations to solve for the other variable.</a:t>
            </a:r>
          </a:p>
        </p:txBody>
      </p:sp>
      <p:sp>
        <p:nvSpPr>
          <p:cNvPr id="4274186" name="Rectangle 10"/>
          <p:cNvSpPr>
            <a:spLocks noChangeArrowheads="1"/>
          </p:cNvSpPr>
          <p:nvPr/>
        </p:nvSpPr>
        <p:spPr bwMode="auto">
          <a:xfrm>
            <a:off x="2817813" y="230188"/>
            <a:ext cx="6021387" cy="7604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Elimination to Solve a Nonlinear System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5599D-EC1D-475B-A681-98459BB015B9}" type="slidenum">
              <a:rPr lang="en-US"/>
              <a:pPr/>
              <a:t>11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27622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276228" name="Text Box 4" descr="Pink tissue paper"/>
          <p:cNvSpPr txBox="1">
            <a:spLocks noChangeArrowheads="1"/>
          </p:cNvSpPr>
          <p:nvPr/>
        </p:nvSpPr>
        <p:spPr bwMode="auto">
          <a:xfrm>
            <a:off x="533400" y="1143000"/>
            <a:ext cx="32385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276229" name="Text Box 5" descr="Pink tissue paper"/>
          <p:cNvSpPr txBox="1">
            <a:spLocks noChangeArrowheads="1"/>
          </p:cNvSpPr>
          <p:nvPr/>
        </p:nvSpPr>
        <p:spPr bwMode="auto">
          <a:xfrm>
            <a:off x="609600" y="1676400"/>
            <a:ext cx="838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257300" indent="-12573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(i)</a:t>
            </a:r>
            <a:r>
              <a:rPr lang="en-US" sz="3200" b="0" baseline="0">
                <a:latin typeface="Times New Roman" pitchFamily="18" charset="0"/>
              </a:rPr>
              <a:t> Substitute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–5 in equation (2) &amp; solve for </a:t>
            </a:r>
            <a:r>
              <a:rPr lang="en-US" sz="3200" b="0" i="1" baseline="0">
                <a:latin typeface="Times New Roman" pitchFamily="18" charset="0"/>
              </a:rPr>
              <a:t>x.</a:t>
            </a:r>
            <a:endParaRPr lang="en-US" sz="3200" b="0" baseline="0">
              <a:latin typeface="Times New Roman" pitchFamily="18" charset="0"/>
            </a:endParaRPr>
          </a:p>
        </p:txBody>
      </p:sp>
      <p:sp>
        <p:nvSpPr>
          <p:cNvPr id="4276230" name="Text Box 6" descr="Pink tissue paper"/>
          <p:cNvSpPr txBox="1">
            <a:spLocks noChangeArrowheads="1"/>
          </p:cNvSpPr>
          <p:nvPr/>
        </p:nvSpPr>
        <p:spPr bwMode="auto">
          <a:xfrm>
            <a:off x="1333500" y="5543550"/>
            <a:ext cx="74295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257300" indent="-12573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Thus (0, –5) is a solution of the system.</a:t>
            </a:r>
          </a:p>
        </p:txBody>
      </p:sp>
      <p:graphicFrame>
        <p:nvGraphicFramePr>
          <p:cNvPr id="4276231" name="Object 7" descr="Pink tissue paper"/>
          <p:cNvGraphicFramePr>
            <a:graphicFrameLocks noChangeAspect="1"/>
          </p:cNvGraphicFramePr>
          <p:nvPr/>
        </p:nvGraphicFramePr>
        <p:xfrm>
          <a:off x="3511550" y="2343150"/>
          <a:ext cx="2120900" cy="307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6236" name="Equation" r:id="rId5" imgW="2120760" imgH="3073320" progId="Equation.DSMT4">
                  <p:embed/>
                </p:oleObj>
              </mc:Choice>
              <mc:Fallback>
                <p:oleObj name="Equation" r:id="rId5" imgW="2120760" imgH="307332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1550" y="2343150"/>
                        <a:ext cx="2120900" cy="307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76232" name="Rectangle 8"/>
          <p:cNvSpPr>
            <a:spLocks noChangeArrowheads="1"/>
          </p:cNvSpPr>
          <p:nvPr/>
        </p:nvSpPr>
        <p:spPr bwMode="auto">
          <a:xfrm>
            <a:off x="2817813" y="230188"/>
            <a:ext cx="6021387" cy="7604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Elimination to Solve a Nonlinear System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E1A37-F9FB-4518-930B-E834190939C3}" type="slidenum">
              <a:rPr lang="en-US"/>
              <a:pPr/>
              <a:t>12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27827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278276" name="Text Box 4" descr="Pink tissue paper"/>
          <p:cNvSpPr txBox="1">
            <a:spLocks noChangeArrowheads="1"/>
          </p:cNvSpPr>
          <p:nvPr/>
        </p:nvSpPr>
        <p:spPr bwMode="auto">
          <a:xfrm>
            <a:off x="609600" y="1143000"/>
            <a:ext cx="32385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278277" name="Text Box 5" descr="Pink tissue paper"/>
          <p:cNvSpPr txBox="1">
            <a:spLocks noChangeArrowheads="1"/>
          </p:cNvSpPr>
          <p:nvPr/>
        </p:nvSpPr>
        <p:spPr bwMode="auto">
          <a:xfrm>
            <a:off x="609600" y="1676400"/>
            <a:ext cx="83439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257300" indent="-12573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(ii)</a:t>
            </a:r>
            <a:r>
              <a:rPr lang="en-US" sz="3200" b="0" baseline="0">
                <a:latin typeface="Times New Roman" pitchFamily="18" charset="0"/>
              </a:rPr>
              <a:t>  Substitute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4 in equation (2) &amp; solve for </a:t>
            </a:r>
            <a:r>
              <a:rPr lang="en-US" sz="3200" b="0" i="1" baseline="0">
                <a:latin typeface="Times New Roman" pitchFamily="18" charset="0"/>
              </a:rPr>
              <a:t>x.</a:t>
            </a:r>
            <a:endParaRPr lang="en-US" sz="3200" b="0" baseline="0">
              <a:latin typeface="Times New Roman" pitchFamily="18" charset="0"/>
            </a:endParaRPr>
          </a:p>
        </p:txBody>
      </p:sp>
      <p:graphicFrame>
        <p:nvGraphicFramePr>
          <p:cNvPr id="4278278" name="Object 6" descr="Pink tissue paper"/>
          <p:cNvGraphicFramePr>
            <a:graphicFrameLocks noChangeAspect="1"/>
          </p:cNvGraphicFramePr>
          <p:nvPr/>
        </p:nvGraphicFramePr>
        <p:xfrm>
          <a:off x="3473450" y="2266950"/>
          <a:ext cx="2120900" cy="307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8284" name="Equation" r:id="rId5" imgW="2120760" imgH="3073320" progId="Equation.DSMT4">
                  <p:embed/>
                </p:oleObj>
              </mc:Choice>
              <mc:Fallback>
                <p:oleObj name="Equation" r:id="rId5" imgW="2120760" imgH="307332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3450" y="2266950"/>
                        <a:ext cx="2120900" cy="307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78279" name="Text Box 7" descr="Pink tissue paper"/>
          <p:cNvSpPr txBox="1">
            <a:spLocks noChangeArrowheads="1"/>
          </p:cNvSpPr>
          <p:nvPr/>
        </p:nvSpPr>
        <p:spPr bwMode="auto">
          <a:xfrm>
            <a:off x="1333500" y="5543550"/>
            <a:ext cx="74295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Thus (3, 4) and (–3, 4) are the solutions of the system.</a:t>
            </a:r>
          </a:p>
        </p:txBody>
      </p:sp>
      <p:sp>
        <p:nvSpPr>
          <p:cNvPr id="4278280" name="Rectangle 8"/>
          <p:cNvSpPr>
            <a:spLocks noChangeArrowheads="1"/>
          </p:cNvSpPr>
          <p:nvPr/>
        </p:nvSpPr>
        <p:spPr bwMode="auto">
          <a:xfrm>
            <a:off x="2817813" y="230188"/>
            <a:ext cx="6021387" cy="7604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Elimination to Solve a Nonlinear System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F33AA-859A-46F6-9CCF-7C833046EFA4}" type="slidenum">
              <a:rPr lang="en-US"/>
              <a:pPr/>
              <a:t>13</a:t>
            </a:fld>
            <a:endParaRPr lang="en-CA"/>
          </a:p>
        </p:txBody>
      </p:sp>
      <p:sp>
        <p:nvSpPr>
          <p:cNvPr id="2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28032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280324" name="Text Box 4" descr="Pink tissue paper"/>
          <p:cNvSpPr txBox="1">
            <a:spLocks noChangeArrowheads="1"/>
          </p:cNvSpPr>
          <p:nvPr/>
        </p:nvSpPr>
        <p:spPr bwMode="auto">
          <a:xfrm>
            <a:off x="533400" y="1066800"/>
            <a:ext cx="32385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280325" name="Text Box 5" descr="Pink tissue paper"/>
          <p:cNvSpPr txBox="1">
            <a:spLocks noChangeArrowheads="1"/>
          </p:cNvSpPr>
          <p:nvPr/>
        </p:nvSpPr>
        <p:spPr bwMode="auto">
          <a:xfrm>
            <a:off x="609600" y="1524000"/>
            <a:ext cx="83439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257300" indent="-12573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5</a:t>
            </a:r>
            <a:r>
              <a:rPr lang="en-US" sz="3200" b="0" baseline="0">
                <a:latin typeface="Times New Roman" pitchFamily="18" charset="0"/>
              </a:rPr>
              <a:t>	</a:t>
            </a:r>
            <a:r>
              <a:rPr lang="en-US" sz="3200" baseline="0">
                <a:solidFill>
                  <a:srgbClr val="007DB7"/>
                </a:solidFill>
                <a:latin typeface="Times New Roman" pitchFamily="18" charset="0"/>
              </a:rPr>
              <a:t>Check</a:t>
            </a:r>
            <a:r>
              <a:rPr lang="en-US" sz="3200" baseline="0">
                <a:solidFill>
                  <a:srgbClr val="EA7500"/>
                </a:solidFill>
                <a:latin typeface="Times New Roman" pitchFamily="18" charset="0"/>
              </a:rPr>
              <a:t> </a:t>
            </a:r>
            <a:r>
              <a:rPr lang="en-US" sz="3200" b="0" baseline="0">
                <a:latin typeface="Times New Roman" pitchFamily="18" charset="0"/>
              </a:rPr>
              <a:t>(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0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–5</a:t>
            </a:r>
            <a:r>
              <a:rPr lang="en-US" sz="3200" b="0" baseline="0">
                <a:latin typeface="Times New Roman" pitchFamily="18" charset="0"/>
              </a:rPr>
              <a:t>),</a:t>
            </a:r>
            <a:r>
              <a:rPr lang="en-US" sz="3200" baseline="0">
                <a:latin typeface="Times New Roman" pitchFamily="18" charset="0"/>
              </a:rPr>
              <a:t> </a:t>
            </a:r>
            <a:r>
              <a:rPr lang="en-US" sz="3200" b="0" baseline="0">
                <a:latin typeface="Times New Roman" pitchFamily="18" charset="0"/>
              </a:rPr>
              <a:t>(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3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4</a:t>
            </a:r>
            <a:r>
              <a:rPr lang="en-US" sz="3200" b="0" baseline="0">
                <a:latin typeface="Times New Roman" pitchFamily="18" charset="0"/>
              </a:rPr>
              <a:t>), and (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–3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baseline="0">
                <a:solidFill>
                  <a:srgbClr val="00ADEE"/>
                </a:solidFill>
                <a:latin typeface="Times New Roman" pitchFamily="18" charset="0"/>
              </a:rPr>
              <a:t>4</a:t>
            </a:r>
            <a:r>
              <a:rPr lang="en-US" sz="3200" b="0" baseline="0">
                <a:latin typeface="Times New Roman" pitchFamily="18" charset="0"/>
              </a:rPr>
              <a:t>) in the equations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+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25 and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–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= 5. </a:t>
            </a:r>
          </a:p>
        </p:txBody>
      </p:sp>
      <p:sp>
        <p:nvSpPr>
          <p:cNvPr id="4280326" name="Line 6"/>
          <p:cNvSpPr>
            <a:spLocks noChangeShapeType="1"/>
          </p:cNvSpPr>
          <p:nvPr/>
        </p:nvSpPr>
        <p:spPr bwMode="auto">
          <a:xfrm>
            <a:off x="3352800" y="2522538"/>
            <a:ext cx="0" cy="403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80327" name="Line 7"/>
          <p:cNvSpPr>
            <a:spLocks noChangeShapeType="1"/>
          </p:cNvSpPr>
          <p:nvPr/>
        </p:nvSpPr>
        <p:spPr bwMode="auto">
          <a:xfrm>
            <a:off x="5867400" y="2522538"/>
            <a:ext cx="0" cy="403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80330" name="Object 10" descr="Pink tissue paper"/>
          <p:cNvGraphicFramePr>
            <a:graphicFrameLocks noChangeAspect="1"/>
          </p:cNvGraphicFramePr>
          <p:nvPr/>
        </p:nvGraphicFramePr>
        <p:xfrm>
          <a:off x="685800" y="2725738"/>
          <a:ext cx="25019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381" name="Equation" r:id="rId5" imgW="2501640" imgH="1143000" progId="Equation.DSMT4">
                  <p:embed/>
                </p:oleObj>
              </mc:Choice>
              <mc:Fallback>
                <p:oleObj name="Equation" r:id="rId5" imgW="2501640" imgH="11430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725738"/>
                        <a:ext cx="25019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80332" name="Rectangle 12" descr="Pink tissue paper"/>
          <p:cNvSpPr>
            <a:spLocks noChangeArrowheads="1"/>
          </p:cNvSpPr>
          <p:nvPr/>
        </p:nvSpPr>
        <p:spPr bwMode="auto">
          <a:xfrm>
            <a:off x="2398713" y="2667000"/>
            <a:ext cx="319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graphicFrame>
        <p:nvGraphicFramePr>
          <p:cNvPr id="4280335" name="Object 15" descr="Pink tissue paper"/>
          <p:cNvGraphicFramePr>
            <a:graphicFrameLocks noChangeAspect="1"/>
          </p:cNvGraphicFramePr>
          <p:nvPr/>
        </p:nvGraphicFramePr>
        <p:xfrm>
          <a:off x="3562350" y="2757488"/>
          <a:ext cx="19558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382" name="Equation" r:id="rId7" imgW="1955520" imgH="1650960" progId="Equation.DSMT4">
                  <p:embed/>
                </p:oleObj>
              </mc:Choice>
              <mc:Fallback>
                <p:oleObj name="Equation" r:id="rId7" imgW="1955520" imgH="1650960" progId="Equation.DSMT4">
                  <p:embed/>
                  <p:pic>
                    <p:nvPicPr>
                      <p:cNvPr id="0" name="Object 1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2350" y="2757488"/>
                        <a:ext cx="19558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80337" name="Rectangle 17" descr="Pink tissue paper"/>
          <p:cNvSpPr>
            <a:spLocks noChangeArrowheads="1"/>
          </p:cNvSpPr>
          <p:nvPr/>
        </p:nvSpPr>
        <p:spPr bwMode="auto">
          <a:xfrm>
            <a:off x="4737100" y="2616200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sp>
        <p:nvSpPr>
          <p:cNvPr id="4280338" name="Rectangle 18" descr="Pink tissue paper"/>
          <p:cNvSpPr>
            <a:spLocks noChangeArrowheads="1"/>
          </p:cNvSpPr>
          <p:nvPr/>
        </p:nvSpPr>
        <p:spPr bwMode="auto">
          <a:xfrm>
            <a:off x="4738688" y="3225800"/>
            <a:ext cx="319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graphicFrame>
        <p:nvGraphicFramePr>
          <p:cNvPr id="4280341" name="Object 21" descr="Pink tissue paper"/>
          <p:cNvGraphicFramePr>
            <a:graphicFrameLocks noChangeAspect="1"/>
          </p:cNvGraphicFramePr>
          <p:nvPr/>
        </p:nvGraphicFramePr>
        <p:xfrm>
          <a:off x="6026150" y="2700338"/>
          <a:ext cx="25019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383" name="Equation" r:id="rId9" imgW="2501640" imgH="1765080" progId="Equation.DSMT4">
                  <p:embed/>
                </p:oleObj>
              </mc:Choice>
              <mc:Fallback>
                <p:oleObj name="Equation" r:id="rId9" imgW="2501640" imgH="1765080" progId="Equation.DSMT4">
                  <p:embed/>
                  <p:pic>
                    <p:nvPicPr>
                      <p:cNvPr id="0" name="Object 2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6150" y="2700338"/>
                        <a:ext cx="25019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80343" name="Rectangle 23" descr="Pink tissue paper"/>
          <p:cNvSpPr>
            <a:spLocks noChangeArrowheads="1"/>
          </p:cNvSpPr>
          <p:nvPr/>
        </p:nvSpPr>
        <p:spPr bwMode="auto">
          <a:xfrm>
            <a:off x="7732713" y="2628900"/>
            <a:ext cx="319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sp>
        <p:nvSpPr>
          <p:cNvPr id="4280344" name="Rectangle 24" descr="Pink tissue paper"/>
          <p:cNvSpPr>
            <a:spLocks noChangeArrowheads="1"/>
          </p:cNvSpPr>
          <p:nvPr/>
        </p:nvSpPr>
        <p:spPr bwMode="auto">
          <a:xfrm>
            <a:off x="7734300" y="3238500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graphicFrame>
        <p:nvGraphicFramePr>
          <p:cNvPr id="4280347" name="Object 27" descr="Pink tissue paper"/>
          <p:cNvGraphicFramePr>
            <a:graphicFrameLocks noChangeAspect="1"/>
          </p:cNvGraphicFramePr>
          <p:nvPr/>
        </p:nvGraphicFramePr>
        <p:xfrm>
          <a:off x="704850" y="4826000"/>
          <a:ext cx="24130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384" name="Equation" r:id="rId11" imgW="2412720" imgH="1143000" progId="Equation.DSMT4">
                  <p:embed/>
                </p:oleObj>
              </mc:Choice>
              <mc:Fallback>
                <p:oleObj name="Equation" r:id="rId11" imgW="2412720" imgH="1143000" progId="Equation.DSMT4">
                  <p:embed/>
                  <p:pic>
                    <p:nvPicPr>
                      <p:cNvPr id="0" name="Object 2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" y="4826000"/>
                        <a:ext cx="24130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80349" name="Rectangle 29" descr="Pink tissue paper"/>
          <p:cNvSpPr>
            <a:spLocks noChangeArrowheads="1"/>
          </p:cNvSpPr>
          <p:nvPr/>
        </p:nvSpPr>
        <p:spPr bwMode="auto">
          <a:xfrm>
            <a:off x="2513013" y="4737100"/>
            <a:ext cx="319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graphicFrame>
        <p:nvGraphicFramePr>
          <p:cNvPr id="4280352" name="Object 32" descr="Pink tissue paper"/>
          <p:cNvGraphicFramePr>
            <a:graphicFrameLocks noChangeAspect="1"/>
          </p:cNvGraphicFramePr>
          <p:nvPr/>
        </p:nvGraphicFramePr>
        <p:xfrm>
          <a:off x="3784600" y="4857750"/>
          <a:ext cx="15621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385" name="Equation" r:id="rId13" imgW="1562040" imgH="1650960" progId="Equation.DSMT4">
                  <p:embed/>
                </p:oleObj>
              </mc:Choice>
              <mc:Fallback>
                <p:oleObj name="Equation" r:id="rId13" imgW="1562040" imgH="1650960" progId="Equation.DSMT4">
                  <p:embed/>
                  <p:pic>
                    <p:nvPicPr>
                      <p:cNvPr id="0" name="Object 3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4600" y="4857750"/>
                        <a:ext cx="15621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80354" name="Rectangle 34" descr="Pink tissue paper"/>
          <p:cNvSpPr>
            <a:spLocks noChangeArrowheads="1"/>
          </p:cNvSpPr>
          <p:nvPr/>
        </p:nvSpPr>
        <p:spPr bwMode="auto">
          <a:xfrm>
            <a:off x="4786313" y="5334000"/>
            <a:ext cx="319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sp>
        <p:nvSpPr>
          <p:cNvPr id="4280355" name="Rectangle 35" descr="Pink tissue paper"/>
          <p:cNvSpPr>
            <a:spLocks noChangeArrowheads="1"/>
          </p:cNvSpPr>
          <p:nvPr/>
        </p:nvSpPr>
        <p:spPr bwMode="auto">
          <a:xfrm>
            <a:off x="4786313" y="4737100"/>
            <a:ext cx="319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graphicFrame>
        <p:nvGraphicFramePr>
          <p:cNvPr id="4280359" name="Object 39" descr="Pink tissue paper"/>
          <p:cNvGraphicFramePr>
            <a:graphicFrameLocks noChangeAspect="1"/>
          </p:cNvGraphicFramePr>
          <p:nvPr/>
        </p:nvGraphicFramePr>
        <p:xfrm>
          <a:off x="6267450" y="4833938"/>
          <a:ext cx="20955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386" name="Equation" r:id="rId15" imgW="2095200" imgH="1765080" progId="Equation.DSMT4">
                  <p:embed/>
                </p:oleObj>
              </mc:Choice>
              <mc:Fallback>
                <p:oleObj name="Equation" r:id="rId15" imgW="2095200" imgH="1765080" progId="Equation.DSMT4">
                  <p:embed/>
                  <p:pic>
                    <p:nvPicPr>
                      <p:cNvPr id="0" name="Object 3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7450" y="4833938"/>
                        <a:ext cx="2095500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80360" name="Rectangle 40" descr="Pink tissue paper"/>
          <p:cNvSpPr>
            <a:spLocks noChangeArrowheads="1"/>
          </p:cNvSpPr>
          <p:nvPr/>
        </p:nvSpPr>
        <p:spPr bwMode="auto">
          <a:xfrm>
            <a:off x="7772400" y="4749800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sp>
        <p:nvSpPr>
          <p:cNvPr id="4280361" name="Rectangle 41" descr="Pink tissue paper"/>
          <p:cNvSpPr>
            <a:spLocks noChangeArrowheads="1"/>
          </p:cNvSpPr>
          <p:nvPr/>
        </p:nvSpPr>
        <p:spPr bwMode="auto">
          <a:xfrm>
            <a:off x="7772400" y="5397500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b="0" baseline="0">
                <a:latin typeface="Times New Roman" pitchFamily="18" charset="0"/>
              </a:rPr>
              <a:t>?</a:t>
            </a:r>
          </a:p>
        </p:txBody>
      </p:sp>
      <p:sp>
        <p:nvSpPr>
          <p:cNvPr id="4280362" name="Rectangle 42"/>
          <p:cNvSpPr>
            <a:spLocks noChangeArrowheads="1"/>
          </p:cNvSpPr>
          <p:nvPr/>
        </p:nvSpPr>
        <p:spPr bwMode="auto">
          <a:xfrm>
            <a:off x="2817813" y="230188"/>
            <a:ext cx="6021387" cy="7604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Elimination to Solve a Nonlinear System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82FBF-5A4E-4A05-AE56-6C5E6DC08C9C}" type="slidenum">
              <a:rPr lang="en-US"/>
              <a:pPr/>
              <a:t>14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282370" name="Picture 2" descr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76400"/>
            <a:ext cx="5562600" cy="430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82371" name="Rectangle 3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282373" name="Text Box 5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32385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282374" name="Text Box 6" descr="Pink tissue paper"/>
          <p:cNvSpPr txBox="1">
            <a:spLocks noChangeArrowheads="1"/>
          </p:cNvSpPr>
          <p:nvPr/>
        </p:nvSpPr>
        <p:spPr bwMode="auto">
          <a:xfrm>
            <a:off x="647700" y="1676400"/>
            <a:ext cx="27813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860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575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4290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40005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57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914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72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829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graphs of the circle</a:t>
            </a:r>
          </a:p>
          <a:p>
            <a:r>
              <a:rPr lang="en-US" sz="3200" b="0" baseline="0">
                <a:latin typeface="Times New Roman" pitchFamily="18" charset="0"/>
              </a:rPr>
              <a:t>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+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25 and the parabola</a:t>
            </a:r>
          </a:p>
          <a:p>
            <a:r>
              <a:rPr lang="en-US" sz="3200" b="0" i="1" baseline="0">
                <a:latin typeface="Times New Roman" pitchFamily="18" charset="0"/>
              </a:rPr>
              <a:t>y = x</a:t>
            </a:r>
            <a:r>
              <a:rPr lang="en-US" sz="1000" b="0" baseline="0">
                <a:latin typeface="Times New Roman" pitchFamily="18" charset="0"/>
              </a:rPr>
              <a:t> 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– 5 confirm that the solution set is</a:t>
            </a:r>
          </a:p>
        </p:txBody>
      </p:sp>
      <p:sp>
        <p:nvSpPr>
          <p:cNvPr id="4282375" name="Rectangle 7" descr="Pink tissue paper"/>
          <p:cNvSpPr>
            <a:spLocks noChangeArrowheads="1"/>
          </p:cNvSpPr>
          <p:nvPr/>
        </p:nvSpPr>
        <p:spPr bwMode="auto">
          <a:xfrm>
            <a:off x="609600" y="5638800"/>
            <a:ext cx="41290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3200" b="0" baseline="0">
                <a:latin typeface="Times New Roman" pitchFamily="18" charset="0"/>
              </a:rPr>
              <a:t>{(0, –5), (3, 4), (–3, 4)}.</a:t>
            </a:r>
          </a:p>
        </p:txBody>
      </p:sp>
      <p:sp>
        <p:nvSpPr>
          <p:cNvPr id="4282376" name="Rectangle 8"/>
          <p:cNvSpPr>
            <a:spLocks noChangeArrowheads="1"/>
          </p:cNvSpPr>
          <p:nvPr/>
        </p:nvSpPr>
        <p:spPr bwMode="auto">
          <a:xfrm>
            <a:off x="2817813" y="230188"/>
            <a:ext cx="6021387" cy="7604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Using Elimination to Solve a Nonlinear System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15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332" y="914400"/>
            <a:ext cx="6117336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29BA4-D1E1-41DB-B70B-827D50F1C43F}" type="slidenum">
              <a:rPr lang="en-US" smtClean="0"/>
              <a:pPr/>
              <a:t>16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768" y="1083564"/>
            <a:ext cx="5998464" cy="46908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4581743"/>
            <a:ext cx="2438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Since the nature of such a problem requires a rather lengthy list of formulas, it is unlikely that this would be a FE problem.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4584918"/>
            <a:ext cx="2209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Business majors might wish to look at Example 3 and this related problem.  It seems</a:t>
            </a:r>
            <a:r>
              <a:rPr lang="en-US" baseline="0" dirty="0" smtClean="0"/>
              <a:t> specialized.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76353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0E7F61-E726-4C69-94F6-3CDF29BB353C}" type="slidenum">
              <a:rPr lang="en-US"/>
              <a:pPr/>
              <a:t>17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00802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Graph a nonlinear inequality in two variables.</a:t>
            </a: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1</a:t>
            </a:r>
            <a:r>
              <a:rPr lang="en-US" b="0" baseline="0">
                <a:latin typeface="Times New Roman" pitchFamily="18" charset="0"/>
              </a:rPr>
              <a:t> Replace the inequality symbol with an equal (=) sign.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2 </a:t>
            </a:r>
            <a:r>
              <a:rPr lang="en-US" b="0" baseline="0">
                <a:latin typeface="Times New Roman" pitchFamily="18" charset="0"/>
              </a:rPr>
              <a:t>Sketch the graph of the </a:t>
            </a:r>
            <a:r>
              <a:rPr lang="en-US" b="0" i="1" baseline="0">
                <a:latin typeface="Times New Roman" pitchFamily="18" charset="0"/>
              </a:rPr>
              <a:t>corresponding equation</a:t>
            </a:r>
            <a:r>
              <a:rPr lang="en-US" b="0" baseline="0">
                <a:latin typeface="Times New Roman" pitchFamily="18" charset="0"/>
              </a:rPr>
              <a:t> in Step 1. Use a dashed curve if the given inequality sign is &lt; or &gt; and a solid curve if the inequality symbol is 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≤ or ≥.</a:t>
            </a:r>
          </a:p>
        </p:txBody>
      </p:sp>
      <p:sp>
        <p:nvSpPr>
          <p:cNvPr id="4300803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0CFD1F52-8363-4397-9455-7F03A2141EE3}" type="slidenum">
              <a:rPr lang="en-US" sz="1200" baseline="0">
                <a:solidFill>
                  <a:srgbClr val="007DB7"/>
                </a:solidFill>
              </a:rPr>
              <a:pPr algn="r"/>
              <a:t>17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300804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300805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300806" name="Rectangle 3"/>
          <p:cNvSpPr>
            <a:spLocks noChangeArrowheads="1"/>
          </p:cNvSpPr>
          <p:nvPr/>
        </p:nvSpPr>
        <p:spPr bwMode="auto">
          <a:xfrm>
            <a:off x="2817813" y="228600"/>
            <a:ext cx="58689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Graphing a Nonlinear Inequality in Two Variables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Graph y &gt; x</a:t>
            </a:r>
            <a:r>
              <a:rPr lang="en-US" b="0">
                <a:latin typeface="Times New Roman" pitchFamily="18" charset="0"/>
              </a:rPr>
              <a:t>2</a:t>
            </a:r>
            <a:r>
              <a:rPr lang="en-US" b="0" i="1" baseline="0">
                <a:latin typeface="Times New Roman" pitchFamily="18" charset="0"/>
              </a:rPr>
              <a:t> </a:t>
            </a:r>
            <a:r>
              <a:rPr lang="en-US" b="0" baseline="0">
                <a:latin typeface="Times New Roman" pitchFamily="18" charset="0"/>
              </a:rPr>
              <a:t>– 2.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2257425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1.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y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– 2</a:t>
            </a:r>
          </a:p>
        </p:txBody>
      </p:sp>
      <p:pic>
        <p:nvPicPr>
          <p:cNvPr id="4300810" name="Picture 10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3200400"/>
            <a:ext cx="3771900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572000" y="3200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2.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6C650-ADDF-4AAF-B913-09C76EBBD717}" type="slidenum">
              <a:rPr lang="en-US"/>
              <a:pPr/>
              <a:t>18</a:t>
            </a:fld>
            <a:endParaRPr lang="en-CA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02850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Graph a nonlinear inequality in two variables.</a:t>
            </a: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3</a:t>
            </a:r>
            <a:r>
              <a:rPr lang="en-US" b="0" baseline="0">
                <a:latin typeface="Times New Roman" pitchFamily="18" charset="0"/>
              </a:rPr>
              <a:t> The graph in Step 2 divides the plane into two regions. Select a </a:t>
            </a:r>
            <a:r>
              <a:rPr lang="en-US" b="0" i="1" baseline="0">
                <a:latin typeface="Times New Roman" pitchFamily="18" charset="0"/>
              </a:rPr>
              <a:t>test point</a:t>
            </a:r>
            <a:r>
              <a:rPr lang="en-US" b="0" baseline="0">
                <a:latin typeface="Times New Roman" pitchFamily="18" charset="0"/>
              </a:rPr>
              <a:t> in either region, but not on the graph.</a:t>
            </a:r>
          </a:p>
        </p:txBody>
      </p:sp>
      <p:sp>
        <p:nvSpPr>
          <p:cNvPr id="4302851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9707A4B0-F1F9-4882-9F4E-603365371B0E}" type="slidenum">
              <a:rPr lang="en-US" sz="1200" baseline="0">
                <a:solidFill>
                  <a:srgbClr val="007DB7"/>
                </a:solidFill>
              </a:rPr>
              <a:pPr algn="r"/>
              <a:t>18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302852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302853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302854" name="Rectangle 3"/>
          <p:cNvSpPr>
            <a:spLocks noChangeArrowheads="1"/>
          </p:cNvSpPr>
          <p:nvPr/>
        </p:nvSpPr>
        <p:spPr bwMode="auto">
          <a:xfrm>
            <a:off x="2817813" y="228600"/>
            <a:ext cx="58689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Graphing a Nonlinear Inequality in Two Variables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Graph y &gt; x</a:t>
            </a:r>
            <a:r>
              <a:rPr lang="en-US" b="0">
                <a:latin typeface="Times New Roman" pitchFamily="18" charset="0"/>
              </a:rPr>
              <a:t>2</a:t>
            </a:r>
            <a:r>
              <a:rPr lang="en-US" b="0" i="1" baseline="0">
                <a:latin typeface="Times New Roman" pitchFamily="18" charset="0"/>
              </a:rPr>
              <a:t> </a:t>
            </a:r>
            <a:r>
              <a:rPr lang="en-US" b="0" baseline="0">
                <a:latin typeface="Times New Roman" pitchFamily="18" charset="0"/>
              </a:rPr>
              <a:t>– 2.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2271713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3.</a:t>
            </a:r>
            <a:endParaRPr lang="en-US" b="0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4302859" name="Picture 11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2271713"/>
            <a:ext cx="36957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F22A8-B0D2-4E5E-9683-05ED98126170}" type="slidenum">
              <a:rPr lang="en-US"/>
              <a:pPr/>
              <a:t>19</a:t>
            </a:fld>
            <a:endParaRPr lang="en-CA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304898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Graph a nonlinear inequality in two variables.</a:t>
            </a:r>
            <a:endParaRPr lang="en-US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4</a:t>
            </a:r>
            <a:r>
              <a:rPr lang="en-US" b="0" baseline="0">
                <a:latin typeface="Times New Roman" pitchFamily="18" charset="0"/>
              </a:rPr>
              <a:t> </a:t>
            </a:r>
            <a:r>
              <a:rPr lang="en-US" baseline="0">
                <a:latin typeface="Times New Roman" pitchFamily="18" charset="0"/>
              </a:rPr>
              <a:t>(i)</a:t>
            </a:r>
            <a:r>
              <a:rPr lang="en-US" b="0" baseline="0">
                <a:latin typeface="Times New Roman" pitchFamily="18" charset="0"/>
              </a:rPr>
              <a:t> If the coordinates of the test point satisfy the inequality, then so do all of the points in that region. Shade that region.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(ii)</a:t>
            </a:r>
            <a:r>
              <a:rPr lang="en-US" b="0" baseline="0">
                <a:latin typeface="Times New Roman" pitchFamily="18" charset="0"/>
              </a:rPr>
              <a:t> If the test point’s coordinates do not satisfy the inequality, shade the region that does not contain the test point.</a:t>
            </a:r>
          </a:p>
        </p:txBody>
      </p:sp>
      <p:sp>
        <p:nvSpPr>
          <p:cNvPr id="4304899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E9EAA82C-F59E-4309-B410-18D771A02621}" type="slidenum">
              <a:rPr lang="en-US" sz="1200" baseline="0">
                <a:solidFill>
                  <a:srgbClr val="007DB7"/>
                </a:solidFill>
              </a:rPr>
              <a:pPr algn="r"/>
              <a:t>19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4304900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4304901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304902" name="Rectangle 3"/>
          <p:cNvSpPr>
            <a:spLocks noChangeArrowheads="1"/>
          </p:cNvSpPr>
          <p:nvPr/>
        </p:nvSpPr>
        <p:spPr bwMode="auto">
          <a:xfrm>
            <a:off x="2817813" y="228600"/>
            <a:ext cx="58689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Graphing a Nonlinear Inequality in Two Variables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 </a:t>
            </a:r>
            <a:r>
              <a:rPr lang="en-US" b="0" i="1" baseline="0">
                <a:latin typeface="Times New Roman" pitchFamily="18" charset="0"/>
              </a:rPr>
              <a:t>Graph y &gt; x</a:t>
            </a:r>
            <a:r>
              <a:rPr lang="en-US" b="0">
                <a:latin typeface="Times New Roman" pitchFamily="18" charset="0"/>
              </a:rPr>
              <a:t>2</a:t>
            </a:r>
            <a:r>
              <a:rPr lang="en-US" b="0" i="1" baseline="0">
                <a:latin typeface="Times New Roman" pitchFamily="18" charset="0"/>
              </a:rPr>
              <a:t> </a:t>
            </a:r>
            <a:r>
              <a:rPr lang="en-US" b="0" baseline="0">
                <a:latin typeface="Times New Roman" pitchFamily="18" charset="0"/>
              </a:rPr>
              <a:t>– 2.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2271713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79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51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222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94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5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708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65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622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4. </a:t>
            </a:r>
            <a:r>
              <a:rPr lang="en-US" b="0" baseline="0">
                <a:solidFill>
                  <a:srgbClr val="00ADEE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0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&gt; </a:t>
            </a:r>
            <a:r>
              <a:rPr lang="en-US" b="0" baseline="0">
                <a:solidFill>
                  <a:srgbClr val="EC008D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0</a:t>
            </a:r>
            <a:r>
              <a:rPr lang="en-US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– 2 = –2, so the test point (0, 0) satisfies the inequality .</a:t>
            </a:r>
          </a:p>
        </p:txBody>
      </p:sp>
      <p:pic>
        <p:nvPicPr>
          <p:cNvPr id="4304906" name="Picture 10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590925"/>
            <a:ext cx="3857625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6CE95-8AD6-4C62-B041-87A673241A50}" type="slidenum">
              <a:rPr lang="en-US"/>
              <a:pPr/>
              <a:t>20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29056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290563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Nonlinear System of Inequalities</a:t>
            </a:r>
          </a:p>
        </p:txBody>
      </p:sp>
      <p:sp>
        <p:nvSpPr>
          <p:cNvPr id="4290564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81915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Graph the solution set of the following system of</a:t>
            </a:r>
          </a:p>
        </p:txBody>
      </p:sp>
      <p:grpSp>
        <p:nvGrpSpPr>
          <p:cNvPr id="4290565" name="Group 5"/>
          <p:cNvGrpSpPr>
            <a:grpSpLocks/>
          </p:cNvGrpSpPr>
          <p:nvPr/>
        </p:nvGrpSpPr>
        <p:grpSpPr bwMode="auto">
          <a:xfrm>
            <a:off x="609600" y="4038600"/>
            <a:ext cx="8229600" cy="2514600"/>
            <a:chOff x="384" y="2544"/>
            <a:chExt cx="5184" cy="1584"/>
          </a:xfrm>
        </p:grpSpPr>
        <p:sp>
          <p:nvSpPr>
            <p:cNvPr id="4290566" name="Text Box 6" descr="Pink tissue paper"/>
            <p:cNvSpPr txBox="1">
              <a:spLocks noChangeArrowheads="1"/>
            </p:cNvSpPr>
            <p:nvPr/>
          </p:nvSpPr>
          <p:spPr bwMode="auto">
            <a:xfrm>
              <a:off x="408" y="2544"/>
              <a:ext cx="1152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4290567" name="Text Box 7" descr="Pink tissue paper"/>
            <p:cNvSpPr txBox="1">
              <a:spLocks noChangeArrowheads="1"/>
            </p:cNvSpPr>
            <p:nvPr/>
          </p:nvSpPr>
          <p:spPr bwMode="auto">
            <a:xfrm>
              <a:off x="384" y="2880"/>
              <a:ext cx="5184" cy="1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Graph each inequality separately in the same coordinate plane. Since (0, 0) is not a solution of any the corresponding equations, use (0, 0) as a test point for each inequality.</a:t>
              </a:r>
            </a:p>
          </p:txBody>
        </p:sp>
      </p:grpSp>
      <p:graphicFrame>
        <p:nvGraphicFramePr>
          <p:cNvPr id="4290568" name="Object 8" descr="Pink tissue paper"/>
          <p:cNvGraphicFramePr>
            <a:graphicFrameLocks noChangeAspect="1"/>
          </p:cNvGraphicFramePr>
          <p:nvPr/>
        </p:nvGraphicFramePr>
        <p:xfrm>
          <a:off x="3086100" y="1600200"/>
          <a:ext cx="2933700" cy="237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573" name="Equation" r:id="rId5" imgW="2933700" imgH="2374900" progId="Equation.DSMT4">
                  <p:embed/>
                </p:oleObj>
              </mc:Choice>
              <mc:Fallback>
                <p:oleObj name="Equation" r:id="rId5" imgW="2933700" imgH="23749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1600200"/>
                        <a:ext cx="2933700" cy="237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90569" name="Text Box 9" descr="Pink tissue paper"/>
          <p:cNvSpPr txBox="1">
            <a:spLocks noChangeArrowheads="1"/>
          </p:cNvSpPr>
          <p:nvPr/>
        </p:nvSpPr>
        <p:spPr bwMode="auto">
          <a:xfrm>
            <a:off x="660400" y="2438400"/>
            <a:ext cx="2235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inequalities: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04724-8D2F-49CD-890B-42EC5B90E2C6}" type="slidenum">
              <a:rPr lang="en-US"/>
              <a:pPr/>
              <a:t>21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292610" name="Picture 2" descr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38" y="1600200"/>
            <a:ext cx="5262562" cy="494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92611" name="Rectangle 3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292612" name="Rectangle 4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Nonlinear System of Inequalities</a:t>
            </a:r>
          </a:p>
        </p:txBody>
      </p:sp>
      <p:sp>
        <p:nvSpPr>
          <p:cNvPr id="4292613" name="Text Box 5" descr="Pink tissue paper"/>
          <p:cNvSpPr txBox="1">
            <a:spLocks noChangeArrowheads="1"/>
          </p:cNvSpPr>
          <p:nvPr/>
        </p:nvSpPr>
        <p:spPr bwMode="auto">
          <a:xfrm>
            <a:off x="457200" y="1066800"/>
            <a:ext cx="373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292614" name="Text Box 6" descr="Pink tissue paper"/>
          <p:cNvSpPr txBox="1">
            <a:spLocks noChangeArrowheads="1"/>
          </p:cNvSpPr>
          <p:nvPr/>
        </p:nvSpPr>
        <p:spPr bwMode="auto">
          <a:xfrm>
            <a:off x="457200" y="2209800"/>
            <a:ext cx="3195638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143000" indent="-11430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714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286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857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429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886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2</a:t>
            </a:r>
            <a:r>
              <a:rPr lang="en-US" sz="3200" b="0" baseline="0">
                <a:latin typeface="Times New Roman" pitchFamily="18" charset="0"/>
              </a:rPr>
              <a:t> Sketch as a solid curve with vertex (0, 4).</a:t>
            </a:r>
          </a:p>
        </p:txBody>
      </p:sp>
      <p:sp>
        <p:nvSpPr>
          <p:cNvPr id="4292615" name="Text Box 7" descr="Pink tissue paper"/>
          <p:cNvSpPr txBox="1">
            <a:spLocks noChangeArrowheads="1"/>
          </p:cNvSpPr>
          <p:nvPr/>
        </p:nvSpPr>
        <p:spPr bwMode="auto">
          <a:xfrm>
            <a:off x="457200" y="4244975"/>
            <a:ext cx="39624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143000" indent="-11430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714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286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857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429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886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</a:t>
            </a:r>
            <a:r>
              <a:rPr lang="en-US" sz="3200" b="0" baseline="0">
                <a:latin typeface="Times New Roman" pitchFamily="18" charset="0"/>
              </a:rPr>
              <a:t>	Test (0, 0).       0 ≤ 4 – 0 is a true statement.</a:t>
            </a:r>
          </a:p>
        </p:txBody>
      </p:sp>
      <p:sp>
        <p:nvSpPr>
          <p:cNvPr id="4292616" name="Text Box 8" descr="Pink tissue paper"/>
          <p:cNvSpPr txBox="1">
            <a:spLocks noChangeArrowheads="1"/>
          </p:cNvSpPr>
          <p:nvPr/>
        </p:nvSpPr>
        <p:spPr bwMode="auto">
          <a:xfrm>
            <a:off x="381000" y="5889625"/>
            <a:ext cx="419100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143000" indent="-11430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714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286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857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429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886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4</a:t>
            </a:r>
            <a:r>
              <a:rPr lang="en-US" sz="3200" b="0" baseline="0">
                <a:latin typeface="Times New Roman" pitchFamily="18" charset="0"/>
              </a:rPr>
              <a:t> Shade the region.</a:t>
            </a:r>
          </a:p>
        </p:txBody>
      </p:sp>
      <p:sp>
        <p:nvSpPr>
          <p:cNvPr id="4292617" name="Text Box 9" descr="Pink tissue paper"/>
          <p:cNvSpPr txBox="1">
            <a:spLocks noChangeArrowheads="1"/>
          </p:cNvSpPr>
          <p:nvPr/>
        </p:nvSpPr>
        <p:spPr bwMode="auto">
          <a:xfrm>
            <a:off x="457200" y="1600200"/>
            <a:ext cx="3581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1</a:t>
            </a:r>
            <a:r>
              <a:rPr lang="en-US" sz="3200" b="0" baseline="0">
                <a:latin typeface="Times New Roman" pitchFamily="18" charset="0"/>
              </a:rPr>
              <a:t> </a:t>
            </a:r>
            <a:r>
              <a:rPr lang="en-US" sz="3200" b="0" i="1" baseline="0">
                <a:latin typeface="Times New Roman" pitchFamily="18" charset="0"/>
              </a:rPr>
              <a:t>y </a:t>
            </a:r>
            <a:r>
              <a:rPr lang="en-US" sz="3200" b="0" baseline="0">
                <a:latin typeface="Times New Roman" pitchFamily="18" charset="0"/>
              </a:rPr>
              <a:t>= 4 –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endParaRPr lang="en-US" sz="3200" b="0" baseline="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14568C-79D4-4F6A-8B66-76765FB0115C}" type="slidenum">
              <a:rPr lang="en-US"/>
              <a:pPr/>
              <a:t>22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294658" name="Picture 2" descr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5" y="1371600"/>
            <a:ext cx="5178425" cy="484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94659" name="Rectangle 3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294660" name="Rectangle 4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Nonlinear System of Inequalities</a:t>
            </a:r>
          </a:p>
        </p:txBody>
      </p:sp>
      <p:sp>
        <p:nvSpPr>
          <p:cNvPr id="4294661" name="Text Box 5" descr="Pink tissue paper"/>
          <p:cNvSpPr txBox="1">
            <a:spLocks noChangeArrowheads="1"/>
          </p:cNvSpPr>
          <p:nvPr/>
        </p:nvSpPr>
        <p:spPr bwMode="auto">
          <a:xfrm>
            <a:off x="457200" y="1066800"/>
            <a:ext cx="373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294662" name="Text Box 6" descr="Pink tissue paper"/>
          <p:cNvSpPr txBox="1">
            <a:spLocks noChangeArrowheads="1"/>
          </p:cNvSpPr>
          <p:nvPr/>
        </p:nvSpPr>
        <p:spPr bwMode="auto">
          <a:xfrm>
            <a:off x="457200" y="2286000"/>
            <a:ext cx="3962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143000" indent="-11430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714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286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857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429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886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2</a:t>
            </a:r>
            <a:r>
              <a:rPr lang="en-US" sz="3200" b="0" baseline="0">
                <a:latin typeface="Times New Roman" pitchFamily="18" charset="0"/>
              </a:rPr>
              <a:t> Sketch as a solid line through (0, –3) &amp; (2, 0).</a:t>
            </a:r>
          </a:p>
        </p:txBody>
      </p:sp>
      <p:sp>
        <p:nvSpPr>
          <p:cNvPr id="4294663" name="Text Box 7" descr="Pink tissue paper"/>
          <p:cNvSpPr txBox="1">
            <a:spLocks noChangeArrowheads="1"/>
          </p:cNvSpPr>
          <p:nvPr/>
        </p:nvSpPr>
        <p:spPr bwMode="auto">
          <a:xfrm>
            <a:off x="457200" y="4321175"/>
            <a:ext cx="39624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143000" indent="-11430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714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286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857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429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886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</a:t>
            </a:r>
            <a:r>
              <a:rPr lang="en-US" sz="3200" b="0" baseline="0">
                <a:latin typeface="Times New Roman" pitchFamily="18" charset="0"/>
              </a:rPr>
              <a:t>	Test (0, 0).       0 ≥ 0 – 3 is a true statement.</a:t>
            </a:r>
          </a:p>
        </p:txBody>
      </p:sp>
      <p:sp>
        <p:nvSpPr>
          <p:cNvPr id="4294664" name="Text Box 8" descr="Pink tissue paper"/>
          <p:cNvSpPr txBox="1">
            <a:spLocks noChangeArrowheads="1"/>
          </p:cNvSpPr>
          <p:nvPr/>
        </p:nvSpPr>
        <p:spPr bwMode="auto">
          <a:xfrm>
            <a:off x="381000" y="5965825"/>
            <a:ext cx="419100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143000" indent="-11430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714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286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857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429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886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4</a:t>
            </a:r>
            <a:r>
              <a:rPr lang="en-US" sz="3200" b="0" baseline="0">
                <a:latin typeface="Times New Roman" pitchFamily="18" charset="0"/>
              </a:rPr>
              <a:t> Shade the region.</a:t>
            </a:r>
          </a:p>
        </p:txBody>
      </p:sp>
      <p:sp>
        <p:nvSpPr>
          <p:cNvPr id="4294665" name="Text Box 9" descr="Pink tissue paper"/>
          <p:cNvSpPr txBox="1">
            <a:spLocks noChangeArrowheads="1"/>
          </p:cNvSpPr>
          <p:nvPr/>
        </p:nvSpPr>
        <p:spPr bwMode="auto">
          <a:xfrm>
            <a:off x="457200" y="1600200"/>
            <a:ext cx="1447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1</a:t>
            </a:r>
          </a:p>
        </p:txBody>
      </p:sp>
      <p:graphicFrame>
        <p:nvGraphicFramePr>
          <p:cNvPr id="4294666" name="Object 10" descr="Pink tissue paper"/>
          <p:cNvGraphicFramePr>
            <a:graphicFrameLocks noChangeAspect="1"/>
          </p:cNvGraphicFramePr>
          <p:nvPr/>
        </p:nvGraphicFramePr>
        <p:xfrm>
          <a:off x="1682750" y="1422400"/>
          <a:ext cx="1752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4670" name="Equation" r:id="rId6" imgW="1752600" imgH="939800" progId="Equation.DSMT4">
                  <p:embed/>
                </p:oleObj>
              </mc:Choice>
              <mc:Fallback>
                <p:oleObj name="Equation" r:id="rId6" imgW="1752600" imgH="9398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0" y="1422400"/>
                        <a:ext cx="1752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5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8F510-B0C3-40B5-AEED-DE05D3854D7E}" type="slidenum">
              <a:rPr lang="en-US"/>
              <a:pPr/>
              <a:t>23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296706" name="Picture 2" descr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1554163"/>
            <a:ext cx="5048250" cy="492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96707" name="Rectangle 3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296708" name="Rectangle 4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Nonlinear System of Inequalities</a:t>
            </a:r>
          </a:p>
        </p:txBody>
      </p:sp>
      <p:sp>
        <p:nvSpPr>
          <p:cNvPr id="4296709" name="Text Box 5" descr="Pink tissue paper"/>
          <p:cNvSpPr txBox="1">
            <a:spLocks noChangeArrowheads="1"/>
          </p:cNvSpPr>
          <p:nvPr/>
        </p:nvSpPr>
        <p:spPr bwMode="auto">
          <a:xfrm>
            <a:off x="457200" y="990600"/>
            <a:ext cx="373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296710" name="Text Box 6" descr="Pink tissue paper"/>
          <p:cNvSpPr txBox="1">
            <a:spLocks noChangeArrowheads="1"/>
          </p:cNvSpPr>
          <p:nvPr/>
        </p:nvSpPr>
        <p:spPr bwMode="auto">
          <a:xfrm>
            <a:off x="457200" y="4625975"/>
            <a:ext cx="39624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143000" indent="-11430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714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286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857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429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886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</a:t>
            </a:r>
            <a:r>
              <a:rPr lang="en-US" sz="3200" b="0" baseline="0">
                <a:latin typeface="Times New Roman" pitchFamily="18" charset="0"/>
              </a:rPr>
              <a:t>	Test (0, 0).       0 ≥ 0 – 3 is a true statement.</a:t>
            </a:r>
          </a:p>
        </p:txBody>
      </p:sp>
      <p:sp>
        <p:nvSpPr>
          <p:cNvPr id="4296711" name="Text Box 7" descr="Pink tissue paper"/>
          <p:cNvSpPr txBox="1">
            <a:spLocks noChangeArrowheads="1"/>
          </p:cNvSpPr>
          <p:nvPr/>
        </p:nvSpPr>
        <p:spPr bwMode="auto">
          <a:xfrm>
            <a:off x="381000" y="6118225"/>
            <a:ext cx="419100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143000" indent="-11430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7145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2860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8575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429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886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343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80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25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4</a:t>
            </a:r>
            <a:r>
              <a:rPr lang="en-US" sz="3200" b="0" baseline="0">
                <a:latin typeface="Times New Roman" pitchFamily="18" charset="0"/>
              </a:rPr>
              <a:t> Shade the region.</a:t>
            </a:r>
          </a:p>
        </p:txBody>
      </p:sp>
      <p:sp>
        <p:nvSpPr>
          <p:cNvPr id="4296712" name="Text Box 8" descr="Pink tissue paper"/>
          <p:cNvSpPr txBox="1">
            <a:spLocks noChangeArrowheads="1"/>
          </p:cNvSpPr>
          <p:nvPr/>
        </p:nvSpPr>
        <p:spPr bwMode="auto">
          <a:xfrm>
            <a:off x="457200" y="1447800"/>
            <a:ext cx="3581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1</a:t>
            </a:r>
            <a:r>
              <a:rPr lang="en-US" sz="3200" b="0" baseline="0">
                <a:latin typeface="Times New Roman" pitchFamily="18" charset="0"/>
              </a:rPr>
              <a:t> </a:t>
            </a:r>
            <a:r>
              <a:rPr lang="en-US" sz="3200" b="0" i="1" baseline="0">
                <a:latin typeface="Times New Roman" pitchFamily="18" charset="0"/>
              </a:rPr>
              <a:t>y </a:t>
            </a:r>
            <a:r>
              <a:rPr lang="en-US" sz="3200" b="0" baseline="0">
                <a:latin typeface="Times New Roman" pitchFamily="18" charset="0"/>
              </a:rPr>
              <a:t>= –6</a:t>
            </a:r>
            <a:r>
              <a:rPr lang="en-US" sz="3200" b="0" i="1" baseline="0">
                <a:latin typeface="Times New Roman" pitchFamily="18" charset="0"/>
              </a:rPr>
              <a:t>x </a:t>
            </a:r>
            <a:r>
              <a:rPr lang="en-US" sz="3200" b="0" baseline="0">
                <a:latin typeface="Times New Roman" pitchFamily="18" charset="0"/>
              </a:rPr>
              <a:t>– 3</a:t>
            </a:r>
          </a:p>
        </p:txBody>
      </p:sp>
      <p:grpSp>
        <p:nvGrpSpPr>
          <p:cNvPr id="4296713" name="Group 9"/>
          <p:cNvGrpSpPr>
            <a:grpSpLocks/>
          </p:cNvGrpSpPr>
          <p:nvPr/>
        </p:nvGrpSpPr>
        <p:grpSpPr bwMode="auto">
          <a:xfrm>
            <a:off x="457200" y="2057400"/>
            <a:ext cx="3962400" cy="2590800"/>
            <a:chOff x="288" y="1296"/>
            <a:chExt cx="2496" cy="1632"/>
          </a:xfrm>
        </p:grpSpPr>
        <p:sp>
          <p:nvSpPr>
            <p:cNvPr id="4296714" name="Text Box 10" descr="Pink tissue paper"/>
            <p:cNvSpPr txBox="1">
              <a:spLocks noChangeArrowheads="1"/>
            </p:cNvSpPr>
            <p:nvPr/>
          </p:nvSpPr>
          <p:spPr bwMode="auto">
            <a:xfrm>
              <a:off x="288" y="1296"/>
              <a:ext cx="2496" cy="1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5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143000" indent="-11430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7145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2860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8575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4290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886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343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800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257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Step 2</a:t>
              </a:r>
              <a:r>
                <a:rPr lang="en-US" sz="3200" b="0" baseline="0">
                  <a:latin typeface="Times New Roman" pitchFamily="18" charset="0"/>
                </a:rPr>
                <a:t> Sketch as a solid line through (0, –3)</a:t>
              </a:r>
            </a:p>
          </p:txBody>
        </p:sp>
        <p:graphicFrame>
          <p:nvGraphicFramePr>
            <p:cNvPr id="4296715" name="Object 11" descr="Pink tissue paper"/>
            <p:cNvGraphicFramePr>
              <a:graphicFrameLocks noChangeAspect="1"/>
            </p:cNvGraphicFramePr>
            <p:nvPr/>
          </p:nvGraphicFramePr>
          <p:xfrm>
            <a:off x="1056" y="2264"/>
            <a:ext cx="1344" cy="6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96719" name="Equation" r:id="rId6" imgW="2133600" imgH="1054100" progId="Equation.DSMT4">
                    <p:embed/>
                  </p:oleObj>
                </mc:Choice>
                <mc:Fallback>
                  <p:oleObj name="Equation" r:id="rId6" imgW="2133600" imgH="1054100" progId="Equation.DSMT4">
                    <p:embed/>
                    <p:pic>
                      <p:nvPicPr>
                        <p:cNvPr id="0" name="Object 11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2264"/>
                          <a:ext cx="1344" cy="6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5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B475C-FBFA-4A8D-A214-1980FD5E1C32}" type="slidenum">
              <a:rPr lang="en-US"/>
              <a:pPr/>
              <a:t>24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29875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4298755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Solving a Nonlinear System of Inequalities</a:t>
            </a:r>
          </a:p>
        </p:txBody>
      </p:sp>
      <p:sp>
        <p:nvSpPr>
          <p:cNvPr id="4298756" name="Text Box 4" descr="Pink tissue paper"/>
          <p:cNvSpPr txBox="1">
            <a:spLocks noChangeArrowheads="1"/>
          </p:cNvSpPr>
          <p:nvPr/>
        </p:nvSpPr>
        <p:spPr bwMode="auto">
          <a:xfrm>
            <a:off x="685800" y="1066800"/>
            <a:ext cx="373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298757" name="Text Box 5" descr="Pink tissue paper"/>
          <p:cNvSpPr txBox="1">
            <a:spLocks noChangeArrowheads="1"/>
          </p:cNvSpPr>
          <p:nvPr/>
        </p:nvSpPr>
        <p:spPr bwMode="auto">
          <a:xfrm>
            <a:off x="685800" y="1752600"/>
            <a:ext cx="2819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region common to all three graphs is the graph of the solution set of the given system of inequalities.</a:t>
            </a:r>
          </a:p>
        </p:txBody>
      </p:sp>
      <p:pic>
        <p:nvPicPr>
          <p:cNvPr id="4298758" name="Picture 6" descr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600200"/>
            <a:ext cx="5156200" cy="492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29333</TotalTime>
  <Words>1184</Words>
  <Application>Microsoft Office PowerPoint</Application>
  <PresentationFormat>Letter Paper (8.5x11 in)</PresentationFormat>
  <Paragraphs>214</Paragraphs>
  <Slides>24</Slides>
  <Notes>21</Notes>
  <HiddenSlides>8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Blends</vt:lpstr>
      <vt:lpstr>Equation</vt:lpstr>
      <vt:lpstr>PowerPoint Presentation</vt:lpstr>
      <vt:lpstr>Nonlinear Systems of Equations and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7.4</dc:title>
  <dc:subject>Nonlinear Systems of Equations and Inequalities</dc:subject>
  <dc:creator>Accumedia jbooze@accumediaps.com</dc:creator>
  <cp:lastModifiedBy>milligan</cp:lastModifiedBy>
  <cp:revision>1756</cp:revision>
  <cp:lastPrinted>2001-11-04T00:51:13Z</cp:lastPrinted>
  <dcterms:created xsi:type="dcterms:W3CDTF">2005-02-25T19:46:41Z</dcterms:created>
  <dcterms:modified xsi:type="dcterms:W3CDTF">2010-12-07T09:40:04Z</dcterms:modified>
</cp:coreProperties>
</file>