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813" r:id="rId2"/>
    <p:sldId id="840" r:id="rId3"/>
    <p:sldId id="841" r:id="rId4"/>
    <p:sldId id="842" r:id="rId5"/>
    <p:sldId id="843" r:id="rId6"/>
    <p:sldId id="844" r:id="rId7"/>
    <p:sldId id="845" r:id="rId8"/>
    <p:sldId id="846" r:id="rId9"/>
    <p:sldId id="847" r:id="rId10"/>
    <p:sldId id="848" r:id="rId11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1272" y="-18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308ED461-5A7B-4C3D-99C6-5527A3B3739D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0809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2D9BAA31-6351-4D25-83B5-94F5AFD77B3C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22660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E5EAE7-0F47-471E-BFD5-A83E6CDF41D7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FDE94-4CE9-4FC1-A3B1-DFD07028F51A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5FD960-E7B7-47FF-BE55-6B6CD3661AC3}" type="slidenum">
              <a:rPr lang="en-CA"/>
              <a:pPr/>
              <a:t>3</a:t>
            </a:fld>
            <a:endParaRPr lang="en-CA"/>
          </a:p>
        </p:txBody>
      </p:sp>
      <p:sp>
        <p:nvSpPr>
          <p:cNvPr id="453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B20154-0E25-45C2-A7B5-9086EDBBA7A5}" type="slidenum">
              <a:rPr lang="en-CA"/>
              <a:pPr/>
              <a:t>4</a:t>
            </a:fld>
            <a:endParaRPr lang="en-CA"/>
          </a:p>
        </p:txBody>
      </p:sp>
      <p:sp>
        <p:nvSpPr>
          <p:cNvPr id="453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E80810-8062-43D8-BB13-DCE75C080ADA}" type="slidenum">
              <a:rPr lang="en-CA"/>
              <a:pPr/>
              <a:t>5</a:t>
            </a:fld>
            <a:endParaRPr lang="en-CA"/>
          </a:p>
        </p:txBody>
      </p:sp>
      <p:sp>
        <p:nvSpPr>
          <p:cNvPr id="453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73AACC-622E-41B2-8C6A-E529A4DB5025}" type="slidenum">
              <a:rPr lang="en-CA"/>
              <a:pPr/>
              <a:t>6</a:t>
            </a:fld>
            <a:endParaRPr lang="en-CA"/>
          </a:p>
        </p:txBody>
      </p:sp>
      <p:sp>
        <p:nvSpPr>
          <p:cNvPr id="454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10C162-CF70-474C-BB66-5B09A1D2B89C}" type="slidenum">
              <a:rPr lang="en-CA"/>
              <a:pPr/>
              <a:t>7</a:t>
            </a:fld>
            <a:endParaRPr lang="en-CA"/>
          </a:p>
        </p:txBody>
      </p:sp>
      <p:sp>
        <p:nvSpPr>
          <p:cNvPr id="454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7861B5-35B6-49F6-92D7-31E3B5A77FE7}" type="slidenum">
              <a:rPr lang="en-CA"/>
              <a:pPr/>
              <a:t>8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7D930-414C-4636-8D60-A0A2CE623DB4}" type="slidenum">
              <a:rPr lang="en-CA"/>
              <a:pPr/>
              <a:t>9</a:t>
            </a:fld>
            <a:endParaRPr lang="en-CA"/>
          </a:p>
        </p:txBody>
      </p:sp>
      <p:sp>
        <p:nvSpPr>
          <p:cNvPr id="454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7D930-414C-4636-8D60-A0A2CE623DB4}" type="slidenum">
              <a:rPr lang="en-CA"/>
              <a:pPr/>
              <a:t>10</a:t>
            </a:fld>
            <a:endParaRPr lang="en-CA"/>
          </a:p>
        </p:txBody>
      </p:sp>
      <p:sp>
        <p:nvSpPr>
          <p:cNvPr id="454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5594860-CC8D-4744-9495-72964670B91B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8D68E68-78C6-4DBB-A8E4-8E76F494101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5992875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F9082C9-47AA-459F-A307-D10187679A6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6026092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38B0BF-5426-4B79-BBAA-978B2278AFB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07109701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3CB933-78A5-4B5F-9997-DABC25A92CE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16349304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190084-09F7-421D-B03C-C18E5A36FC1C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18862385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629829-6132-409C-B0DB-3D1FD1ACF3D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32054067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E68AD3-312C-43B7-AC5C-EF6EB1A054A2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53124228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30A83B-9964-4803-8FF1-F854911AB34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4979859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973A7D-5101-4F02-AA6B-DCF210ABE253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82105149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1C56ED6-EB6F-4DCB-9952-2F4DEE801AFD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67081301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C473A658-BC29-44D7-A052-93DA2A0E2343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F2F87-7EA6-469B-AE80-39EFF398B99E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9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Analytic Geometry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6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FA17EAF7-38F3-4553-9B2F-311BFA390ED5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98725" y="109538"/>
            <a:ext cx="6569075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Conic Sections: Overview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33400" y="1828800"/>
            <a:ext cx="80010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Most of the sections in this chapter focus on the plane curves called </a:t>
            </a:r>
            <a:r>
              <a:rPr lang="en-US" sz="3600" b="1">
                <a:latin typeface="Arial Narrow" pitchFamily="34" charset="0"/>
              </a:rPr>
              <a:t>conics </a:t>
            </a:r>
            <a:r>
              <a:rPr lang="en-US" sz="3600">
                <a:latin typeface="Arial Narrow" pitchFamily="34" charset="0"/>
              </a:rPr>
              <a:t>or </a:t>
            </a:r>
            <a:r>
              <a:rPr lang="en-US" sz="3600" b="1">
                <a:latin typeface="Arial Narrow" pitchFamily="34" charset="0"/>
              </a:rPr>
              <a:t>conic sections</a:t>
            </a:r>
            <a:r>
              <a:rPr lang="en-US" sz="3600">
                <a:latin typeface="Arial Narrow" pitchFamily="34" charset="0"/>
              </a:rPr>
              <a:t>. </a:t>
            </a:r>
          </a:p>
          <a:p>
            <a:pPr marL="0" indent="0">
              <a:lnSpc>
                <a:spcPct val="90000"/>
              </a:lnSpc>
            </a:pPr>
            <a:endParaRPr lang="en-US" sz="3600">
              <a:latin typeface="Arial Narrow" pitchFamily="34" charset="0"/>
            </a:endParaRPr>
          </a:p>
          <a:p>
            <a:pPr marL="0" indent="0">
              <a:lnSpc>
                <a:spcPct val="90000"/>
              </a:lnSpc>
            </a:pPr>
            <a:r>
              <a:rPr lang="en-US" sz="3600">
                <a:latin typeface="Arial Narrow" pitchFamily="34" charset="0"/>
              </a:rPr>
              <a:t>As the name implies, these curves are the sections of a cone (similar to an ice cream cone) formed when a plane intersects the cone. </a:t>
            </a: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9.1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5EF82-46B1-4FD1-9263-F54CAB84CF65}" type="slidenum">
              <a:rPr lang="en-US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3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RIGHT CIRCULAR CONE</a:t>
            </a:r>
          </a:p>
        </p:txBody>
      </p:sp>
      <p:sp>
        <p:nvSpPr>
          <p:cNvPr id="4534276" name="Text Box 4" descr="Pink tissue paper"/>
          <p:cNvSpPr txBox="1">
            <a:spLocks noChangeArrowheads="1"/>
          </p:cNvSpPr>
          <p:nvPr/>
        </p:nvSpPr>
        <p:spPr bwMode="auto">
          <a:xfrm>
            <a:off x="609600" y="1524000"/>
            <a:ext cx="8153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Draw a circle on a plane. Draw a line </a:t>
            </a:r>
            <a:r>
              <a:rPr lang="en-US" sz="3200" b="0" i="1" baseline="0">
                <a:latin typeface="Times New Roman" pitchFamily="18" charset="0"/>
              </a:rPr>
              <a:t>l</a:t>
            </a:r>
            <a:r>
              <a:rPr lang="en-US" sz="3200" b="0" baseline="0">
                <a:latin typeface="Times New Roman" pitchFamily="18" charset="0"/>
              </a:rPr>
              <a:t>, called the </a:t>
            </a:r>
            <a:r>
              <a:rPr lang="en-US" sz="3200" baseline="0">
                <a:latin typeface="Times New Roman" pitchFamily="18" charset="0"/>
              </a:rPr>
              <a:t>axis</a:t>
            </a:r>
            <a:r>
              <a:rPr lang="en-US" sz="3200" b="0" baseline="0">
                <a:latin typeface="Times New Roman" pitchFamily="18" charset="0"/>
              </a:rPr>
              <a:t>, passing through the center of the circle and perpendicular to the plane. Choose a point </a:t>
            </a:r>
            <a:r>
              <a:rPr lang="en-US" sz="3200" b="0" i="1" baseline="0">
                <a:latin typeface="Times New Roman" pitchFamily="18" charset="0"/>
              </a:rPr>
              <a:t>V</a:t>
            </a:r>
            <a:r>
              <a:rPr lang="en-US" sz="3200" b="0" baseline="0">
                <a:latin typeface="Times New Roman" pitchFamily="18" charset="0"/>
              </a:rPr>
              <a:t> above the plane on this line.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The surface consisting of all lines that simultaneously pass through the point </a:t>
            </a:r>
            <a:r>
              <a:rPr lang="en-US" sz="3200" b="0" i="1" baseline="0">
                <a:latin typeface="Times New Roman" pitchFamily="18" charset="0"/>
              </a:rPr>
              <a:t>V</a:t>
            </a:r>
            <a:r>
              <a:rPr lang="en-US" sz="3200" b="0" baseline="0">
                <a:latin typeface="Times New Roman" pitchFamily="18" charset="0"/>
              </a:rPr>
              <a:t> and the circle is called a </a:t>
            </a:r>
            <a:r>
              <a:rPr lang="en-US" sz="3200" baseline="0">
                <a:latin typeface="Times New Roman" pitchFamily="18" charset="0"/>
              </a:rPr>
              <a:t>right circular cone </a:t>
            </a:r>
            <a:r>
              <a:rPr lang="en-US" sz="3200" b="0" baseline="0">
                <a:latin typeface="Times New Roman" pitchFamily="18" charset="0"/>
              </a:rPr>
              <a:t>with</a:t>
            </a:r>
            <a:r>
              <a:rPr lang="en-US" sz="3200" baseline="0">
                <a:latin typeface="Times New Roman" pitchFamily="18" charset="0"/>
              </a:rPr>
              <a:t> vertex </a:t>
            </a:r>
            <a:r>
              <a:rPr lang="en-US" sz="3200" i="1" baseline="0">
                <a:latin typeface="Times New Roman" pitchFamily="18" charset="0"/>
              </a:rPr>
              <a:t>V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ACEF0-A485-43B4-81AA-B4B5F47516EA}" type="slidenum">
              <a:rPr lang="en-US"/>
              <a:pPr/>
              <a:t>4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3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RIGHT CIRCULAR CONE</a:t>
            </a:r>
          </a:p>
        </p:txBody>
      </p:sp>
      <p:sp>
        <p:nvSpPr>
          <p:cNvPr id="4536323" name="Text Box 3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8153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The vertex separates the surface into two parts called </a:t>
            </a:r>
            <a:r>
              <a:rPr lang="en-US" sz="3200" b="0" i="1" baseline="0">
                <a:latin typeface="Times New Roman" pitchFamily="18" charset="0"/>
              </a:rPr>
              <a:t>nappes of the cone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pic>
        <p:nvPicPr>
          <p:cNvPr id="4536325" name="Picture 5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2362200"/>
            <a:ext cx="7496175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BC7AE-5137-47F6-9114-9F2A2D6FE808}" type="slidenum">
              <a:rPr lang="en-US"/>
              <a:pPr/>
              <a:t>5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38371" name="Text Box 3" descr="Pink tissue paper"/>
          <p:cNvSpPr txBox="1">
            <a:spLocks noChangeArrowheads="1"/>
          </p:cNvSpPr>
          <p:nvPr/>
        </p:nvSpPr>
        <p:spPr bwMode="auto">
          <a:xfrm>
            <a:off x="609600" y="1524000"/>
            <a:ext cx="4953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If we slice the cone with a plane, the intersections of the slicing plane and the cone are </a:t>
            </a:r>
            <a:r>
              <a:rPr lang="en-US" sz="3200" baseline="0">
                <a:latin typeface="Times New Roman" pitchFamily="18" charset="0"/>
              </a:rPr>
              <a:t>conic sections</a:t>
            </a:r>
            <a:r>
              <a:rPr lang="en-US" sz="3200" b="0" baseline="0">
                <a:latin typeface="Times New Roman" pitchFamily="18" charset="0"/>
              </a:rPr>
              <a:t>. If the slicing plane is horizontal (parallel to the first plane), the intersection is a </a:t>
            </a:r>
            <a:r>
              <a:rPr lang="en-US" sz="3200" baseline="0">
                <a:latin typeface="Times New Roman" pitchFamily="18" charset="0"/>
              </a:rPr>
              <a:t>circle</a:t>
            </a:r>
            <a:r>
              <a:rPr lang="en-US" sz="3200" b="0" baseline="0">
                <a:latin typeface="Times New Roman" pitchFamily="18" charset="0"/>
              </a:rPr>
              <a:t>. </a:t>
            </a:r>
          </a:p>
        </p:txBody>
      </p:sp>
      <p:sp>
        <p:nvSpPr>
          <p:cNvPr id="4538373" name="Rectangle 2"/>
          <p:cNvSpPr>
            <a:spLocks noChangeArrowheads="1"/>
          </p:cNvSpPr>
          <p:nvPr/>
        </p:nvSpPr>
        <p:spPr bwMode="auto">
          <a:xfrm>
            <a:off x="457200" y="381000"/>
            <a:ext cx="2209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Definitions</a:t>
            </a:r>
          </a:p>
        </p:txBody>
      </p:sp>
      <p:pic>
        <p:nvPicPr>
          <p:cNvPr id="4538375" name="Picture 7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19200"/>
            <a:ext cx="29718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721C7-9EE0-4895-8DD2-824683E04008}" type="slidenum">
              <a:rPr lang="en-US"/>
              <a:pPr/>
              <a:t>6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540421" name="Picture 5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323975"/>
            <a:ext cx="4772025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40418" name="Text Box 2" descr="Pink tissue paper"/>
          <p:cNvSpPr txBox="1">
            <a:spLocks noChangeArrowheads="1"/>
          </p:cNvSpPr>
          <p:nvPr/>
        </p:nvSpPr>
        <p:spPr bwMode="auto">
          <a:xfrm>
            <a:off x="609600" y="1752600"/>
            <a:ext cx="396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If the slicing plane is inclined slightly from the horizontal, the intersection is an oval-shaped curve called an </a:t>
            </a:r>
            <a:r>
              <a:rPr lang="en-US" sz="3200" baseline="0">
                <a:latin typeface="Times New Roman" pitchFamily="18" charset="0"/>
              </a:rPr>
              <a:t>ellipse</a:t>
            </a:r>
            <a:r>
              <a:rPr lang="en-US" sz="3200" b="0" baseline="0">
                <a:latin typeface="Times New Roman" pitchFamily="18" charset="0"/>
              </a:rPr>
              <a:t>. </a:t>
            </a:r>
          </a:p>
        </p:txBody>
      </p:sp>
      <p:sp>
        <p:nvSpPr>
          <p:cNvPr id="4540419" name="Rectangle 2"/>
          <p:cNvSpPr>
            <a:spLocks noChangeArrowheads="1"/>
          </p:cNvSpPr>
          <p:nvPr/>
        </p:nvSpPr>
        <p:spPr bwMode="auto">
          <a:xfrm>
            <a:off x="457200" y="381000"/>
            <a:ext cx="2209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Definitions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9EC20-BCB6-4E64-919B-8CB9BD652C6C}" type="slidenum">
              <a:rPr lang="en-US"/>
              <a:pPr/>
              <a:t>7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2466" name="Text Box 2" descr="Pink tissue paper"/>
          <p:cNvSpPr txBox="1">
            <a:spLocks noChangeArrowheads="1"/>
          </p:cNvSpPr>
          <p:nvPr/>
        </p:nvSpPr>
        <p:spPr bwMode="auto">
          <a:xfrm>
            <a:off x="609600" y="1828800"/>
            <a:ext cx="414337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If the angle of the slicing plane increases so that the slicing plane is parallel to one of the lines generating the cone, the intersection is called a </a:t>
            </a:r>
            <a:r>
              <a:rPr lang="en-US" sz="3200" baseline="0">
                <a:latin typeface="Times New Roman" pitchFamily="18" charset="0"/>
              </a:rPr>
              <a:t>parabola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542467" name="Rectangle 2"/>
          <p:cNvSpPr>
            <a:spLocks noChangeArrowheads="1"/>
          </p:cNvSpPr>
          <p:nvPr/>
        </p:nvSpPr>
        <p:spPr bwMode="auto">
          <a:xfrm>
            <a:off x="457200" y="381000"/>
            <a:ext cx="2209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Definitions</a:t>
            </a:r>
          </a:p>
        </p:txBody>
      </p:sp>
      <p:pic>
        <p:nvPicPr>
          <p:cNvPr id="4542468" name="Picture 4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000125"/>
            <a:ext cx="4010025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812D2-3321-4143-B255-9671E978D278}" type="slidenum">
              <a:rPr lang="en-US"/>
              <a:pPr/>
              <a:t>8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Text Box 2" descr="Pink tissue paper"/>
          <p:cNvSpPr txBox="1">
            <a:spLocks noChangeArrowheads="1"/>
          </p:cNvSpPr>
          <p:nvPr/>
        </p:nvSpPr>
        <p:spPr bwMode="auto">
          <a:xfrm>
            <a:off x="609600" y="2133600"/>
            <a:ext cx="472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If the angle of the slicing plane increases so that the slicing plane intersects both nappes of the cone, the resulting intersection is called a </a:t>
            </a:r>
            <a:r>
              <a:rPr lang="en-US" sz="3200" baseline="0">
                <a:latin typeface="Times New Roman" pitchFamily="18" charset="0"/>
              </a:rPr>
              <a:t>hyperbola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544515" name="Rectangle 2"/>
          <p:cNvSpPr>
            <a:spLocks noChangeArrowheads="1"/>
          </p:cNvSpPr>
          <p:nvPr/>
        </p:nvSpPr>
        <p:spPr bwMode="auto">
          <a:xfrm>
            <a:off x="457200" y="381000"/>
            <a:ext cx="2209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Definitions</a:t>
            </a:r>
          </a:p>
        </p:txBody>
      </p:sp>
      <p:pic>
        <p:nvPicPr>
          <p:cNvPr id="4544517" name="Picture 5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742950"/>
            <a:ext cx="2771775" cy="558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FD399-6E01-444D-ABA3-F9772F3D7706}" type="slidenum">
              <a:rPr lang="en-US"/>
              <a:pPr/>
              <a:t>9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546565" name="Picture 5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2743200"/>
            <a:ext cx="7353300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46562" name="Text Box 2" descr="Pink tissue paper"/>
          <p:cNvSpPr txBox="1">
            <a:spLocks noChangeArrowheads="1"/>
          </p:cNvSpPr>
          <p:nvPr/>
        </p:nvSpPr>
        <p:spPr bwMode="auto">
          <a:xfrm>
            <a:off x="609600" y="1295400"/>
            <a:ext cx="8001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Intersections of the slicing plane through the vertex result in points and lines called </a:t>
            </a:r>
            <a:r>
              <a:rPr lang="en-US" sz="3200" baseline="0">
                <a:latin typeface="Times New Roman" pitchFamily="18" charset="0"/>
              </a:rPr>
              <a:t>degenerate conic sections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546563" name="Rectangle 2"/>
          <p:cNvSpPr>
            <a:spLocks noChangeArrowheads="1"/>
          </p:cNvSpPr>
          <p:nvPr/>
        </p:nvSpPr>
        <p:spPr bwMode="auto">
          <a:xfrm>
            <a:off x="457200" y="381000"/>
            <a:ext cx="2209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Definitions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FD399-6E01-444D-ABA3-F9772F3D7706}" type="slidenum">
              <a:rPr lang="en-US"/>
              <a:pPr/>
              <a:t>10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546565" name="Picture 5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3581400"/>
            <a:ext cx="735330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46562" name="Text Box 2" descr="Pink tissue paper"/>
          <p:cNvSpPr txBox="1">
            <a:spLocks noChangeArrowheads="1"/>
          </p:cNvSpPr>
          <p:nvPr/>
        </p:nvSpPr>
        <p:spPr bwMode="auto">
          <a:xfrm>
            <a:off x="571500" y="1070429"/>
            <a:ext cx="8001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 dirty="0" smtClean="0">
                <a:latin typeface="Times New Roman" pitchFamily="18" charset="0"/>
              </a:rPr>
              <a:t>The general conic [“section” is implied] is a nonlinear curve or pair of chiral curves. This shows the </a:t>
            </a:r>
            <a:r>
              <a:rPr lang="en-US" sz="3200" b="0" baseline="0" smtClean="0">
                <a:latin typeface="Times New Roman" pitchFamily="18" charset="0"/>
              </a:rPr>
              <a:t>particular linear (or less) </a:t>
            </a:r>
            <a:r>
              <a:rPr lang="en-US" sz="3200" b="0" baseline="0" dirty="0" smtClean="0">
                <a:latin typeface="Times New Roman" pitchFamily="18" charset="0"/>
              </a:rPr>
              <a:t>cases, namely a </a:t>
            </a:r>
            <a:r>
              <a:rPr lang="en-US" sz="3200" baseline="0" dirty="0" smtClean="0">
                <a:latin typeface="Times New Roman" pitchFamily="18" charset="0"/>
              </a:rPr>
              <a:t>point (vertex)</a:t>
            </a:r>
            <a:r>
              <a:rPr lang="en-US" sz="3200" b="0" baseline="0" dirty="0" smtClean="0">
                <a:latin typeface="Times New Roman" pitchFamily="18" charset="0"/>
              </a:rPr>
              <a:t>, a </a:t>
            </a:r>
            <a:r>
              <a:rPr lang="en-US" sz="3200" baseline="0" dirty="0" smtClean="0">
                <a:latin typeface="Times New Roman" pitchFamily="18" charset="0"/>
              </a:rPr>
              <a:t>line</a:t>
            </a:r>
            <a:r>
              <a:rPr lang="en-US" sz="3200" b="0" baseline="0" dirty="0" smtClean="0">
                <a:latin typeface="Times New Roman" pitchFamily="18" charset="0"/>
              </a:rPr>
              <a:t>, and a </a:t>
            </a:r>
            <a:r>
              <a:rPr lang="en-US" sz="3200" baseline="0" dirty="0" smtClean="0">
                <a:latin typeface="Times New Roman" pitchFamily="18" charset="0"/>
              </a:rPr>
              <a:t>pair of intersecting lines</a:t>
            </a:r>
            <a:r>
              <a:rPr lang="en-US" sz="3200" b="0" baseline="0" dirty="0" smtClean="0">
                <a:latin typeface="Times New Roman" pitchFamily="18" charset="0"/>
              </a:rPr>
              <a:t>.</a:t>
            </a:r>
            <a:endParaRPr lang="en-US" sz="3200" b="0" baseline="0" dirty="0">
              <a:latin typeface="Times New Roman" pitchFamily="18" charset="0"/>
            </a:endParaRPr>
          </a:p>
        </p:txBody>
      </p:sp>
      <p:sp>
        <p:nvSpPr>
          <p:cNvPr id="4546563" name="Rectangle 2"/>
          <p:cNvSpPr>
            <a:spLocks noChangeArrowheads="1"/>
          </p:cNvSpPr>
          <p:nvPr/>
        </p:nvSpPr>
        <p:spPr bwMode="auto">
          <a:xfrm>
            <a:off x="457200" y="381000"/>
            <a:ext cx="2209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2647557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29917</TotalTime>
  <Words>464</Words>
  <Application>Microsoft Office PowerPoint</Application>
  <PresentationFormat>Letter Paper (8.5x11 in)</PresentationFormat>
  <Paragraphs>58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Blends</vt:lpstr>
      <vt:lpstr>PowerPoint Presentation</vt:lpstr>
      <vt:lpstr>Conic Sections: Overview</vt:lpstr>
      <vt:lpstr>RIGHT CIRCULAR CONE</vt:lpstr>
      <vt:lpstr>RIGHT CIRCULAR CONE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9.1</dc:title>
  <dc:subject>Conic Sections: Overview</dc:subject>
  <dc:creator>Accumedia jbooze@accumediaps.com</dc:creator>
  <cp:lastModifiedBy>milligan</cp:lastModifiedBy>
  <cp:revision>1861</cp:revision>
  <cp:lastPrinted>2001-11-04T00:51:13Z</cp:lastPrinted>
  <dcterms:created xsi:type="dcterms:W3CDTF">2005-02-25T19:46:41Z</dcterms:created>
  <dcterms:modified xsi:type="dcterms:W3CDTF">2010-12-11T15:47:01Z</dcterms:modified>
</cp:coreProperties>
</file>