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50"/>
  </p:notesMasterIdLst>
  <p:handoutMasterIdLst>
    <p:handoutMasterId r:id="rId51"/>
  </p:handoutMasterIdLst>
  <p:sldIdLst>
    <p:sldId id="841" r:id="rId2"/>
    <p:sldId id="840" r:id="rId3"/>
    <p:sldId id="842" r:id="rId4"/>
    <p:sldId id="843" r:id="rId5"/>
    <p:sldId id="844" r:id="rId6"/>
    <p:sldId id="845" r:id="rId7"/>
    <p:sldId id="881" r:id="rId8"/>
    <p:sldId id="867" r:id="rId9"/>
    <p:sldId id="868" r:id="rId10"/>
    <p:sldId id="869" r:id="rId11"/>
    <p:sldId id="870" r:id="rId12"/>
    <p:sldId id="871" r:id="rId13"/>
    <p:sldId id="872" r:id="rId14"/>
    <p:sldId id="873" r:id="rId15"/>
    <p:sldId id="874" r:id="rId16"/>
    <p:sldId id="875" r:id="rId17"/>
    <p:sldId id="876" r:id="rId18"/>
    <p:sldId id="877" r:id="rId19"/>
    <p:sldId id="846" r:id="rId20"/>
    <p:sldId id="883" r:id="rId21"/>
    <p:sldId id="882" r:id="rId22"/>
    <p:sldId id="847" r:id="rId23"/>
    <p:sldId id="848" r:id="rId24"/>
    <p:sldId id="849" r:id="rId25"/>
    <p:sldId id="850" r:id="rId26"/>
    <p:sldId id="884" r:id="rId27"/>
    <p:sldId id="885" r:id="rId28"/>
    <p:sldId id="851" r:id="rId29"/>
    <p:sldId id="852" r:id="rId30"/>
    <p:sldId id="853" r:id="rId31"/>
    <p:sldId id="854" r:id="rId32"/>
    <p:sldId id="855" r:id="rId33"/>
    <p:sldId id="856" r:id="rId34"/>
    <p:sldId id="857" r:id="rId35"/>
    <p:sldId id="858" r:id="rId36"/>
    <p:sldId id="859" r:id="rId37"/>
    <p:sldId id="860" r:id="rId38"/>
    <p:sldId id="861" r:id="rId39"/>
    <p:sldId id="886" r:id="rId40"/>
    <p:sldId id="887" r:id="rId41"/>
    <p:sldId id="862" r:id="rId42"/>
    <p:sldId id="863" r:id="rId43"/>
    <p:sldId id="864" r:id="rId44"/>
    <p:sldId id="865" r:id="rId45"/>
    <p:sldId id="879" r:id="rId46"/>
    <p:sldId id="878" r:id="rId47"/>
    <p:sldId id="880" r:id="rId48"/>
    <p:sldId id="888" r:id="rId49"/>
  </p:sldIdLst>
  <p:sldSz cx="9144000" cy="6858000" type="letter"/>
  <p:notesSz cx="6858000" cy="9144000"/>
  <p:defaultTextStyle>
    <a:defPPr>
      <a:defRPr lang="en-CA"/>
    </a:defPPr>
    <a:lvl1pPr algn="l" rtl="0" fontAlgn="base">
      <a:spcBef>
        <a:spcPct val="0"/>
      </a:spcBef>
      <a:spcAft>
        <a:spcPct val="0"/>
      </a:spcAft>
      <a:defRPr sz="2400" b="1" kern="1200" baseline="300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b="1" kern="1200" baseline="300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b="1" kern="1200" baseline="300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b="1" kern="1200" baseline="300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b="1" kern="1200" baseline="300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b="1" kern="1200" baseline="300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b="1" kern="1200" baseline="300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b="1" kern="1200" baseline="300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b="1" kern="1200" baseline="300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18E33"/>
    <a:srgbClr val="3A018D"/>
    <a:srgbClr val="BED4B2"/>
    <a:srgbClr val="C8225D"/>
    <a:srgbClr val="007DB7"/>
    <a:srgbClr val="8EBEE6"/>
    <a:srgbClr val="EC008D"/>
    <a:srgbClr val="00AD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495" autoAdjust="0"/>
    <p:restoredTop sz="94737" autoAdjust="0"/>
  </p:normalViewPr>
  <p:slideViewPr>
    <p:cSldViewPr snapToObjects="1">
      <p:cViewPr>
        <p:scale>
          <a:sx n="66" d="100"/>
          <a:sy n="66" d="100"/>
        </p:scale>
        <p:origin x="-1272" y="-180"/>
      </p:cViewPr>
      <p:guideLst>
        <p:guide orient="horz" pos="1296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>
        <p:scale>
          <a:sx n="100" d="100"/>
          <a:sy n="100" d="100"/>
        </p:scale>
        <p:origin x="-1140" y="172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handoutMaster" Target="handoutMasters/handoutMaster1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35.wmf"/><Relationship Id="rId1" Type="http://schemas.openxmlformats.org/officeDocument/2006/relationships/image" Target="../media/image34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37.wmf"/><Relationship Id="rId1" Type="http://schemas.openxmlformats.org/officeDocument/2006/relationships/image" Target="../media/image36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44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47.wmf"/><Relationship Id="rId2" Type="http://schemas.openxmlformats.org/officeDocument/2006/relationships/image" Target="../media/image46.wmf"/><Relationship Id="rId1" Type="http://schemas.openxmlformats.org/officeDocument/2006/relationships/image" Target="../media/image45.wmf"/><Relationship Id="rId5" Type="http://schemas.openxmlformats.org/officeDocument/2006/relationships/image" Target="../media/image49.wmf"/><Relationship Id="rId4" Type="http://schemas.openxmlformats.org/officeDocument/2006/relationships/image" Target="../media/image48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 baseline="0">
                <a:latin typeface="Tahoma" pitchFamily="34" charset="0"/>
              </a:defRPr>
            </a:lvl1pPr>
          </a:lstStyle>
          <a:p>
            <a:endParaRPr lang="en-CA"/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 baseline="0">
                <a:latin typeface="Tahoma" pitchFamily="34" charset="0"/>
              </a:defRPr>
            </a:lvl1pPr>
          </a:lstStyle>
          <a:p>
            <a:endParaRPr lang="en-CA"/>
          </a:p>
        </p:txBody>
      </p:sp>
      <p:sp>
        <p:nvSpPr>
          <p:cNvPr id="6042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 baseline="0">
                <a:latin typeface="Tahoma" pitchFamily="34" charset="0"/>
              </a:defRPr>
            </a:lvl1pPr>
          </a:lstStyle>
          <a:p>
            <a:endParaRPr lang="en-CA"/>
          </a:p>
        </p:txBody>
      </p:sp>
      <p:sp>
        <p:nvSpPr>
          <p:cNvPr id="6042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 baseline="0">
                <a:latin typeface="Tahoma" pitchFamily="34" charset="0"/>
              </a:defRPr>
            </a:lvl1pPr>
          </a:lstStyle>
          <a:p>
            <a:fld id="{83F56C6F-10F9-4994-8559-0D935E1C0288}" type="slidenum">
              <a:rPr lang="en-CA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7526306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 baseline="0">
                <a:latin typeface="Tahoma" pitchFamily="34" charset="0"/>
              </a:defRPr>
            </a:lvl1pPr>
          </a:lstStyle>
          <a:p>
            <a:endParaRPr lang="en-CA"/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 baseline="0">
                <a:latin typeface="Tahoma" pitchFamily="34" charset="0"/>
              </a:defRPr>
            </a:lvl1pPr>
          </a:lstStyle>
          <a:p>
            <a:endParaRPr lang="en-CA"/>
          </a:p>
        </p:txBody>
      </p:sp>
      <p:sp>
        <p:nvSpPr>
          <p:cNvPr id="614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614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</a:p>
        </p:txBody>
      </p:sp>
      <p:sp>
        <p:nvSpPr>
          <p:cNvPr id="614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 baseline="0">
                <a:latin typeface="Tahoma" pitchFamily="34" charset="0"/>
              </a:defRPr>
            </a:lvl1pPr>
          </a:lstStyle>
          <a:p>
            <a:endParaRPr lang="en-CA"/>
          </a:p>
        </p:txBody>
      </p:sp>
      <p:sp>
        <p:nvSpPr>
          <p:cNvPr id="614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 baseline="0">
                <a:latin typeface="Tahoma" pitchFamily="34" charset="0"/>
              </a:defRPr>
            </a:lvl1pPr>
          </a:lstStyle>
          <a:p>
            <a:fld id="{7F6E6997-15F3-42B1-9662-684F7FD6D884}" type="slidenum">
              <a:rPr lang="en-CA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2504557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F92544B-B8FB-48A7-862F-D472744437C6}" type="slidenum">
              <a:rPr lang="en-CA"/>
              <a:pPr/>
              <a:t>1</a:t>
            </a:fld>
            <a:endParaRPr lang="en-CA"/>
          </a:p>
        </p:txBody>
      </p:sp>
      <p:sp>
        <p:nvSpPr>
          <p:cNvPr id="453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35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6C8F5BC-97FA-40EE-92EF-F71121E33438}" type="slidenum">
              <a:rPr lang="en-CA"/>
              <a:pPr/>
              <a:t>2</a:t>
            </a:fld>
            <a:endParaRPr lang="en-CA"/>
          </a:p>
        </p:txBody>
      </p:sp>
      <p:sp>
        <p:nvSpPr>
          <p:cNvPr id="2411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11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48D9423-52BE-47AA-9EED-A69A5791142E}" type="slidenum">
              <a:rPr lang="en-CA"/>
              <a:pPr/>
              <a:t>3</a:t>
            </a:fld>
            <a:endParaRPr lang="en-CA"/>
          </a:p>
        </p:txBody>
      </p:sp>
      <p:sp>
        <p:nvSpPr>
          <p:cNvPr id="453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37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6A19A84-3F2A-403D-B3A9-B9A5E3AE97C9}" type="slidenum">
              <a:rPr lang="en-CA"/>
              <a:pPr/>
              <a:t>4</a:t>
            </a:fld>
            <a:endParaRPr lang="en-CA"/>
          </a:p>
        </p:txBody>
      </p:sp>
      <p:sp>
        <p:nvSpPr>
          <p:cNvPr id="453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3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A756370-542F-4C5B-A9C4-C42174F74741}" type="slidenum">
              <a:rPr lang="en-CA"/>
              <a:pPr/>
              <a:t>5</a:t>
            </a:fld>
            <a:endParaRPr lang="en-CA"/>
          </a:p>
        </p:txBody>
      </p:sp>
      <p:sp>
        <p:nvSpPr>
          <p:cNvPr id="4541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41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342F775-D9C3-4738-B90B-3576657DE3C9}" type="slidenum">
              <a:rPr lang="en-CA"/>
              <a:pPr/>
              <a:t>6</a:t>
            </a:fld>
            <a:endParaRPr lang="en-CA"/>
          </a:p>
        </p:txBody>
      </p:sp>
      <p:sp>
        <p:nvSpPr>
          <p:cNvPr id="4543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4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FABF646-930A-4D7B-A109-41B693AB7CCF}" type="slidenum">
              <a:rPr lang="en-CA"/>
              <a:pPr/>
              <a:t>7</a:t>
            </a:fld>
            <a:endParaRPr lang="en-CA"/>
          </a:p>
        </p:txBody>
      </p:sp>
      <p:sp>
        <p:nvSpPr>
          <p:cNvPr id="4586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864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EE5AC08-6BA7-440F-ACE8-2793FE02BCCB}" type="slidenum">
              <a:rPr lang="en-CA"/>
              <a:pPr/>
              <a:t>8</a:t>
            </a:fld>
            <a:endParaRPr lang="en-CA"/>
          </a:p>
        </p:txBody>
      </p:sp>
      <p:sp>
        <p:nvSpPr>
          <p:cNvPr id="45885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885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868D742-7AD2-4DC3-BCCC-127F64F41A7E}" type="slidenum">
              <a:rPr lang="en-CA"/>
              <a:pPr/>
              <a:t>9</a:t>
            </a:fld>
            <a:endParaRPr lang="en-CA"/>
          </a:p>
        </p:txBody>
      </p:sp>
      <p:sp>
        <p:nvSpPr>
          <p:cNvPr id="4590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90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6C9221F-46EC-4D29-BDC3-6E1781050BEF}" type="slidenum">
              <a:rPr lang="en-CA"/>
              <a:pPr/>
              <a:t>10</a:t>
            </a:fld>
            <a:endParaRPr lang="en-CA"/>
          </a:p>
        </p:txBody>
      </p:sp>
      <p:sp>
        <p:nvSpPr>
          <p:cNvPr id="459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9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C8E806B-967A-4A84-9B3F-A33AE16A12FF}" type="slidenum">
              <a:rPr lang="en-CA"/>
              <a:pPr/>
              <a:t>11</a:t>
            </a:fld>
            <a:endParaRPr lang="en-CA"/>
          </a:p>
        </p:txBody>
      </p:sp>
      <p:sp>
        <p:nvSpPr>
          <p:cNvPr id="45946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94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69D07B7-7D0D-4EF5-8C3C-326F78745ED3}" type="slidenum">
              <a:rPr lang="en-CA"/>
              <a:pPr/>
              <a:t>12</a:t>
            </a:fld>
            <a:endParaRPr lang="en-CA"/>
          </a:p>
        </p:txBody>
      </p:sp>
      <p:sp>
        <p:nvSpPr>
          <p:cNvPr id="45967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967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6388569-2C81-4F48-9529-7335D0C20B9C}" type="slidenum">
              <a:rPr lang="en-CA"/>
              <a:pPr/>
              <a:t>13</a:t>
            </a:fld>
            <a:endParaRPr lang="en-CA"/>
          </a:p>
        </p:txBody>
      </p:sp>
      <p:sp>
        <p:nvSpPr>
          <p:cNvPr id="45987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987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973988E-1019-4747-96F2-02B039DC1B6C}" type="slidenum">
              <a:rPr lang="en-CA"/>
              <a:pPr/>
              <a:t>14</a:t>
            </a:fld>
            <a:endParaRPr lang="en-CA"/>
          </a:p>
        </p:txBody>
      </p:sp>
      <p:sp>
        <p:nvSpPr>
          <p:cNvPr id="46008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08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63240B6-A9E3-436B-9351-C80219F70997}" type="slidenum">
              <a:rPr lang="en-CA"/>
              <a:pPr/>
              <a:t>15</a:t>
            </a:fld>
            <a:endParaRPr lang="en-CA"/>
          </a:p>
        </p:txBody>
      </p:sp>
      <p:sp>
        <p:nvSpPr>
          <p:cNvPr id="46028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28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560656B-B3D5-4833-9CD0-2C153BAF3A05}" type="slidenum">
              <a:rPr lang="en-CA"/>
              <a:pPr/>
              <a:t>16</a:t>
            </a:fld>
            <a:endParaRPr lang="en-CA"/>
          </a:p>
        </p:txBody>
      </p:sp>
      <p:sp>
        <p:nvSpPr>
          <p:cNvPr id="46049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49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A35C134-FBBC-40B5-A29A-A06C6DA2FE0A}" type="slidenum">
              <a:rPr lang="en-CA"/>
              <a:pPr/>
              <a:t>17</a:t>
            </a:fld>
            <a:endParaRPr lang="en-CA"/>
          </a:p>
        </p:txBody>
      </p:sp>
      <p:sp>
        <p:nvSpPr>
          <p:cNvPr id="4606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69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7205E75-21C0-447D-AF7C-235F96E3EA19}" type="slidenum">
              <a:rPr lang="en-CA"/>
              <a:pPr/>
              <a:t>18</a:t>
            </a:fld>
            <a:endParaRPr lang="en-CA"/>
          </a:p>
        </p:txBody>
      </p:sp>
      <p:sp>
        <p:nvSpPr>
          <p:cNvPr id="46090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90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561B63D-EA38-4456-B406-44456A949619}" type="slidenum">
              <a:rPr lang="en-CA"/>
              <a:pPr/>
              <a:t>19</a:t>
            </a:fld>
            <a:endParaRPr lang="en-CA"/>
          </a:p>
        </p:txBody>
      </p:sp>
      <p:sp>
        <p:nvSpPr>
          <p:cNvPr id="454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4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561B63D-EA38-4456-B406-44456A949619}" type="slidenum">
              <a:rPr lang="en-CA"/>
              <a:pPr/>
              <a:t>20</a:t>
            </a:fld>
            <a:endParaRPr lang="en-CA"/>
          </a:p>
        </p:txBody>
      </p:sp>
      <p:sp>
        <p:nvSpPr>
          <p:cNvPr id="454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4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561B63D-EA38-4456-B406-44456A949619}" type="slidenum">
              <a:rPr lang="en-CA"/>
              <a:pPr/>
              <a:t>21</a:t>
            </a:fld>
            <a:endParaRPr lang="en-CA"/>
          </a:p>
        </p:txBody>
      </p:sp>
      <p:sp>
        <p:nvSpPr>
          <p:cNvPr id="454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4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7B859FC-A248-49AD-BD59-5AB7C132545D}" type="slidenum">
              <a:rPr lang="en-CA"/>
              <a:pPr/>
              <a:t>22</a:t>
            </a:fld>
            <a:endParaRPr lang="en-CA"/>
          </a:p>
        </p:txBody>
      </p:sp>
      <p:sp>
        <p:nvSpPr>
          <p:cNvPr id="4547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475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83B6168-3462-4970-AECE-2588EE5113B6}" type="slidenum">
              <a:rPr lang="en-CA"/>
              <a:pPr/>
              <a:t>23</a:t>
            </a:fld>
            <a:endParaRPr lang="en-CA"/>
          </a:p>
        </p:txBody>
      </p:sp>
      <p:sp>
        <p:nvSpPr>
          <p:cNvPr id="4549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496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4662C8B-ECDD-4979-B1D9-6E1D82537CFC}" type="slidenum">
              <a:rPr lang="en-CA"/>
              <a:pPr/>
              <a:t>24</a:t>
            </a:fld>
            <a:endParaRPr lang="en-CA"/>
          </a:p>
        </p:txBody>
      </p:sp>
      <p:sp>
        <p:nvSpPr>
          <p:cNvPr id="455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516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73DBF40-D6B9-4E83-A676-571B0B62166B}" type="slidenum">
              <a:rPr lang="en-CA"/>
              <a:pPr/>
              <a:t>25</a:t>
            </a:fld>
            <a:endParaRPr lang="en-CA"/>
          </a:p>
        </p:txBody>
      </p:sp>
      <p:sp>
        <p:nvSpPr>
          <p:cNvPr id="4553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537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561B63D-EA38-4456-B406-44456A949619}" type="slidenum">
              <a:rPr lang="en-CA"/>
              <a:pPr/>
              <a:t>26</a:t>
            </a:fld>
            <a:endParaRPr lang="en-CA"/>
          </a:p>
        </p:txBody>
      </p:sp>
      <p:sp>
        <p:nvSpPr>
          <p:cNvPr id="454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4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561B63D-EA38-4456-B406-44456A949619}" type="slidenum">
              <a:rPr lang="en-CA"/>
              <a:pPr/>
              <a:t>27</a:t>
            </a:fld>
            <a:endParaRPr lang="en-CA"/>
          </a:p>
        </p:txBody>
      </p:sp>
      <p:sp>
        <p:nvSpPr>
          <p:cNvPr id="454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4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4E2B47B-D15D-4743-BAD2-72AE42886F70}" type="slidenum">
              <a:rPr lang="en-CA"/>
              <a:pPr/>
              <a:t>28</a:t>
            </a:fld>
            <a:endParaRPr lang="en-CA"/>
          </a:p>
        </p:txBody>
      </p:sp>
      <p:sp>
        <p:nvSpPr>
          <p:cNvPr id="4555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557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AD069E2-EC60-47A9-AF1B-0EBD680AEE77}" type="slidenum">
              <a:rPr lang="en-CA"/>
              <a:pPr/>
              <a:t>29</a:t>
            </a:fld>
            <a:endParaRPr lang="en-CA"/>
          </a:p>
        </p:txBody>
      </p:sp>
      <p:sp>
        <p:nvSpPr>
          <p:cNvPr id="45578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578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28664A8-B125-462B-93B2-86C4D0F3334D}" type="slidenum">
              <a:rPr lang="en-CA"/>
              <a:pPr/>
              <a:t>30</a:t>
            </a:fld>
            <a:endParaRPr lang="en-CA"/>
          </a:p>
        </p:txBody>
      </p:sp>
      <p:sp>
        <p:nvSpPr>
          <p:cNvPr id="45598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598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EC321B-616C-476F-AE08-4452415EC190}" type="slidenum">
              <a:rPr lang="en-CA"/>
              <a:pPr/>
              <a:t>31</a:t>
            </a:fld>
            <a:endParaRPr lang="en-CA"/>
          </a:p>
        </p:txBody>
      </p:sp>
      <p:sp>
        <p:nvSpPr>
          <p:cNvPr id="4561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619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E8DEC14-723A-452E-AEE7-94F47780ACB6}" type="slidenum">
              <a:rPr lang="en-CA"/>
              <a:pPr/>
              <a:t>32</a:t>
            </a:fld>
            <a:endParaRPr lang="en-CA"/>
          </a:p>
        </p:txBody>
      </p:sp>
      <p:sp>
        <p:nvSpPr>
          <p:cNvPr id="4563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63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A6012DC-F4E6-4585-AF1F-7CA1B9FCA567}" type="slidenum">
              <a:rPr lang="en-CA"/>
              <a:pPr/>
              <a:t>33</a:t>
            </a:fld>
            <a:endParaRPr lang="en-CA"/>
          </a:p>
        </p:txBody>
      </p:sp>
      <p:sp>
        <p:nvSpPr>
          <p:cNvPr id="4566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660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1D09975-A746-4CB4-A519-98503231248D}" type="slidenum">
              <a:rPr lang="en-CA"/>
              <a:pPr/>
              <a:t>34</a:t>
            </a:fld>
            <a:endParaRPr lang="en-CA"/>
          </a:p>
        </p:txBody>
      </p:sp>
      <p:sp>
        <p:nvSpPr>
          <p:cNvPr id="4568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680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6D4419C-AB49-46CD-87D8-674B2FBFA232}" type="slidenum">
              <a:rPr lang="en-CA"/>
              <a:pPr/>
              <a:t>35</a:t>
            </a:fld>
            <a:endParaRPr lang="en-CA"/>
          </a:p>
        </p:txBody>
      </p:sp>
      <p:sp>
        <p:nvSpPr>
          <p:cNvPr id="45701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701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3005C69-7CE1-4211-B441-24B142105F07}" type="slidenum">
              <a:rPr lang="en-CA"/>
              <a:pPr/>
              <a:t>36</a:t>
            </a:fld>
            <a:endParaRPr lang="en-CA"/>
          </a:p>
        </p:txBody>
      </p:sp>
      <p:sp>
        <p:nvSpPr>
          <p:cNvPr id="457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721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2711BFF-FF0A-4EC4-A0F4-09259E82E0B2}" type="slidenum">
              <a:rPr lang="en-CA"/>
              <a:pPr/>
              <a:t>37</a:t>
            </a:fld>
            <a:endParaRPr lang="en-CA"/>
          </a:p>
        </p:txBody>
      </p:sp>
      <p:sp>
        <p:nvSpPr>
          <p:cNvPr id="45742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742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C74C541-F795-4669-A996-D5A48175928E}" type="slidenum">
              <a:rPr lang="en-CA"/>
              <a:pPr/>
              <a:t>38</a:t>
            </a:fld>
            <a:endParaRPr lang="en-CA"/>
          </a:p>
        </p:txBody>
      </p:sp>
      <p:sp>
        <p:nvSpPr>
          <p:cNvPr id="45762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762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561B63D-EA38-4456-B406-44456A949619}" type="slidenum">
              <a:rPr lang="en-CA"/>
              <a:pPr/>
              <a:t>39</a:t>
            </a:fld>
            <a:endParaRPr lang="en-CA"/>
          </a:p>
        </p:txBody>
      </p:sp>
      <p:sp>
        <p:nvSpPr>
          <p:cNvPr id="454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4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561B63D-EA38-4456-B406-44456A949619}" type="slidenum">
              <a:rPr lang="en-CA"/>
              <a:pPr/>
              <a:t>40</a:t>
            </a:fld>
            <a:endParaRPr lang="en-CA"/>
          </a:p>
        </p:txBody>
      </p:sp>
      <p:sp>
        <p:nvSpPr>
          <p:cNvPr id="454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4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78FC560-3D74-472D-AA59-E7A34819E758}" type="slidenum">
              <a:rPr lang="en-CA"/>
              <a:pPr/>
              <a:t>41</a:t>
            </a:fld>
            <a:endParaRPr lang="en-CA"/>
          </a:p>
        </p:txBody>
      </p:sp>
      <p:sp>
        <p:nvSpPr>
          <p:cNvPr id="45783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783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57670C9-0CFF-4BA9-BD1F-7C5FFCB726D8}" type="slidenum">
              <a:rPr lang="en-CA"/>
              <a:pPr/>
              <a:t>42</a:t>
            </a:fld>
            <a:endParaRPr lang="en-CA"/>
          </a:p>
        </p:txBody>
      </p:sp>
      <p:sp>
        <p:nvSpPr>
          <p:cNvPr id="45803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80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211C530-681C-4450-A39D-3BA202DC44EC}" type="slidenum">
              <a:rPr lang="en-CA"/>
              <a:pPr/>
              <a:t>43</a:t>
            </a:fld>
            <a:endParaRPr lang="en-CA"/>
          </a:p>
        </p:txBody>
      </p:sp>
      <p:sp>
        <p:nvSpPr>
          <p:cNvPr id="45824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824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4FDFF94-4A24-4DEE-880C-583D98D42CCD}" type="slidenum">
              <a:rPr lang="en-CA"/>
              <a:pPr/>
              <a:t>44</a:t>
            </a:fld>
            <a:endParaRPr lang="en-CA"/>
          </a:p>
        </p:txBody>
      </p:sp>
      <p:sp>
        <p:nvSpPr>
          <p:cNvPr id="4584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844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9F92013-BBB0-4905-89AD-20D2945B5724}" type="slidenum">
              <a:rPr lang="en-CA"/>
              <a:pPr/>
              <a:t>45</a:t>
            </a:fld>
            <a:endParaRPr lang="en-CA"/>
          </a:p>
        </p:txBody>
      </p:sp>
      <p:sp>
        <p:nvSpPr>
          <p:cNvPr id="46131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13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E3D4938-5E98-4980-9004-FF2C384E0484}" type="slidenum">
              <a:rPr lang="en-CA"/>
              <a:pPr/>
              <a:t>46</a:t>
            </a:fld>
            <a:endParaRPr lang="en-CA"/>
          </a:p>
        </p:txBody>
      </p:sp>
      <p:sp>
        <p:nvSpPr>
          <p:cNvPr id="46110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11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4088BA0-F3BF-4CFE-825A-0E198D15ACE6}" type="slidenum">
              <a:rPr lang="en-CA"/>
              <a:pPr/>
              <a:t>47</a:t>
            </a:fld>
            <a:endParaRPr lang="en-CA"/>
          </a:p>
        </p:txBody>
      </p:sp>
      <p:sp>
        <p:nvSpPr>
          <p:cNvPr id="46151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15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561B63D-EA38-4456-B406-44456A949619}" type="slidenum">
              <a:rPr lang="en-CA"/>
              <a:pPr/>
              <a:t>48</a:t>
            </a:fld>
            <a:endParaRPr lang="en-CA"/>
          </a:p>
        </p:txBody>
      </p:sp>
      <p:sp>
        <p:nvSpPr>
          <p:cNvPr id="454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4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6" name="Rectangle 70"/>
          <p:cNvSpPr>
            <a:spLocks noChangeArrowheads="1"/>
          </p:cNvSpPr>
          <p:nvPr userDrawn="1"/>
        </p:nvSpPr>
        <p:spPr bwMode="auto">
          <a:xfrm>
            <a:off x="0" y="0"/>
            <a:ext cx="9144000" cy="6861175"/>
          </a:xfrm>
          <a:prstGeom prst="rect">
            <a:avLst/>
          </a:prstGeom>
          <a:solidFill>
            <a:srgbClr val="FAF2D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b="0" baseline="0"/>
          </a:p>
        </p:txBody>
      </p:sp>
      <p:sp>
        <p:nvSpPr>
          <p:cNvPr id="4132" name="Rectangle 36"/>
          <p:cNvSpPr>
            <a:spLocks noChangeArrowheads="1"/>
          </p:cNvSpPr>
          <p:nvPr/>
        </p:nvSpPr>
        <p:spPr bwMode="gray">
          <a:xfrm rot="-5400000">
            <a:off x="4306094" y="2377281"/>
            <a:ext cx="274638" cy="8683625"/>
          </a:xfrm>
          <a:prstGeom prst="rect">
            <a:avLst/>
          </a:prstGeom>
          <a:solidFill>
            <a:srgbClr val="8EBEE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FF99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algn="ctr"/>
            <a:endParaRPr kumimoji="1" lang="en-US" sz="3200" b="0" baseline="0">
              <a:latin typeface="Tahoma" pitchFamily="34" charset="0"/>
            </a:endParaRPr>
          </a:p>
        </p:txBody>
      </p:sp>
      <p:sp>
        <p:nvSpPr>
          <p:cNvPr id="4125" name="Rectangle 29"/>
          <p:cNvSpPr>
            <a:spLocks noGrp="1" noChangeArrowheads="1"/>
          </p:cNvSpPr>
          <p:nvPr>
            <p:ph type="ftr" sz="quarter" idx="3"/>
          </p:nvPr>
        </p:nvSpPr>
        <p:spPr>
          <a:xfrm>
            <a:off x="942975" y="6354763"/>
            <a:ext cx="6067425" cy="457200"/>
          </a:xfrm>
        </p:spPr>
        <p:txBody>
          <a:bodyPr/>
          <a:lstStyle>
            <a:lvl1pPr>
              <a:defRPr sz="1100"/>
            </a:lvl1pPr>
          </a:lstStyle>
          <a:p>
            <a:r>
              <a:rPr lang="en-US"/>
              <a:t>© 2010 Pearson Education, Inc.  All rights reserved</a:t>
            </a:r>
          </a:p>
        </p:txBody>
      </p:sp>
      <p:sp>
        <p:nvSpPr>
          <p:cNvPr id="4152" name="Rectangle 56"/>
          <p:cNvSpPr>
            <a:spLocks noChangeArrowheads="1"/>
          </p:cNvSpPr>
          <p:nvPr userDrawn="1"/>
        </p:nvSpPr>
        <p:spPr bwMode="auto">
          <a:xfrm>
            <a:off x="0" y="6540500"/>
            <a:ext cx="9144000" cy="46038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65" name="Rectangle 69"/>
          <p:cNvSpPr>
            <a:spLocks noChangeAspect="1" noChangeArrowheads="1"/>
          </p:cNvSpPr>
          <p:nvPr userDrawn="1"/>
        </p:nvSpPr>
        <p:spPr bwMode="auto">
          <a:xfrm>
            <a:off x="6350" y="6445250"/>
            <a:ext cx="209550" cy="209550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67" name="Rectangle 71"/>
          <p:cNvSpPr>
            <a:spLocks noChangeArrowheads="1"/>
          </p:cNvSpPr>
          <p:nvPr userDrawn="1"/>
        </p:nvSpPr>
        <p:spPr bwMode="auto">
          <a:xfrm>
            <a:off x="0" y="0"/>
            <a:ext cx="2438400" cy="685800"/>
          </a:xfrm>
          <a:prstGeom prst="rect">
            <a:avLst/>
          </a:prstGeom>
          <a:solidFill>
            <a:srgbClr val="007DB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68" name="Rectangle 72"/>
          <p:cNvSpPr>
            <a:spLocks noChangeArrowheads="1"/>
          </p:cNvSpPr>
          <p:nvPr userDrawn="1"/>
        </p:nvSpPr>
        <p:spPr bwMode="auto">
          <a:xfrm>
            <a:off x="2489200" y="0"/>
            <a:ext cx="6672263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7DB7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69" name="Rectangle 73"/>
          <p:cNvSpPr>
            <a:spLocks noChangeArrowheads="1"/>
          </p:cNvSpPr>
          <p:nvPr userDrawn="1"/>
        </p:nvSpPr>
        <p:spPr bwMode="auto">
          <a:xfrm>
            <a:off x="2438400" y="0"/>
            <a:ext cx="46038" cy="685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70" name="Rectangle 74"/>
          <p:cNvSpPr>
            <a:spLocks noChangeArrowheads="1"/>
          </p:cNvSpPr>
          <p:nvPr userDrawn="1"/>
        </p:nvSpPr>
        <p:spPr bwMode="auto">
          <a:xfrm>
            <a:off x="0" y="685800"/>
            <a:ext cx="9144000" cy="46038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71" name="Rectangle 75"/>
          <p:cNvSpPr>
            <a:spLocks noChangeAspect="1" noChangeArrowheads="1"/>
          </p:cNvSpPr>
          <p:nvPr userDrawn="1"/>
        </p:nvSpPr>
        <p:spPr bwMode="auto">
          <a:xfrm>
            <a:off x="2368550" y="596900"/>
            <a:ext cx="209550" cy="209550"/>
          </a:xfrm>
          <a:prstGeom prst="rect">
            <a:avLst/>
          </a:prstGeom>
          <a:solidFill>
            <a:srgbClr val="C8225D"/>
          </a:solidFill>
          <a:ln w="9525">
            <a:solidFill>
              <a:srgbClr val="BED4B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73" name="Rectangle 77"/>
          <p:cNvSpPr>
            <a:spLocks noChangeArrowheads="1"/>
          </p:cNvSpPr>
          <p:nvPr userDrawn="1"/>
        </p:nvSpPr>
        <p:spPr bwMode="auto">
          <a:xfrm>
            <a:off x="495300" y="1168400"/>
            <a:ext cx="7769225" cy="46038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74" name="Rectangle 78"/>
          <p:cNvSpPr>
            <a:spLocks noChangeArrowheads="1"/>
          </p:cNvSpPr>
          <p:nvPr userDrawn="1"/>
        </p:nvSpPr>
        <p:spPr bwMode="gray">
          <a:xfrm rot="-5400000">
            <a:off x="4154488" y="-2446338"/>
            <a:ext cx="457200" cy="7769225"/>
          </a:xfrm>
          <a:prstGeom prst="rect">
            <a:avLst/>
          </a:prstGeom>
          <a:solidFill>
            <a:srgbClr val="007DB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FF99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algn="ctr"/>
            <a:endParaRPr kumimoji="1" lang="en-US" sz="3200" b="0" baseline="0">
              <a:latin typeface="Tahoma" pitchFamily="34" charset="0"/>
            </a:endParaRPr>
          </a:p>
        </p:txBody>
      </p:sp>
      <p:sp>
        <p:nvSpPr>
          <p:cNvPr id="4172" name="Rectangle 76"/>
          <p:cNvSpPr>
            <a:spLocks noChangeAspect="1" noChangeArrowheads="1"/>
          </p:cNvSpPr>
          <p:nvPr userDrawn="1"/>
        </p:nvSpPr>
        <p:spPr bwMode="auto">
          <a:xfrm>
            <a:off x="393700" y="1066800"/>
            <a:ext cx="209550" cy="209550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76" name="Text Box 80" descr="Pink tissue paper"/>
          <p:cNvSpPr txBox="1">
            <a:spLocks noChangeArrowheads="1"/>
          </p:cNvSpPr>
          <p:nvPr userDrawn="1"/>
        </p:nvSpPr>
        <p:spPr bwMode="auto">
          <a:xfrm>
            <a:off x="633413" y="1200150"/>
            <a:ext cx="17399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2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b="0" baseline="0">
                <a:solidFill>
                  <a:schemeClr val="bg1"/>
                </a:solidFill>
                <a:latin typeface="Arial Narrow" pitchFamily="34" charset="0"/>
              </a:rPr>
              <a:t>OBJECTIVES</a:t>
            </a:r>
          </a:p>
        </p:txBody>
      </p:sp>
      <p:sp>
        <p:nvSpPr>
          <p:cNvPr id="4177" name="Rectangle 81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7ED9181E-2EE3-4847-A95C-E0959DBA06B5}" type="slidenum">
              <a:rPr lang="en-US"/>
              <a:pPr/>
              <a:t>‹#›</a:t>
            </a:fld>
            <a:endParaRPr lang="en-CA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4712AFDD-F960-4665-BFD7-4366F3B5E81B}" type="slidenum">
              <a:rPr lang="en-US"/>
              <a:pPr/>
              <a:t>‹#›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© 2010 Pearson Education, Inc. 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1949762163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6A3586C-72AA-4029-BD43-36667DA9527A}" type="slidenum">
              <a:rPr lang="en-US"/>
              <a:pPr/>
              <a:t>‹#›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© 2010 Pearson Education, Inc. 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3859294585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3113" y="1600200"/>
            <a:ext cx="390525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30763" y="1600200"/>
            <a:ext cx="390525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7B47E9D-C800-4FCE-9D37-8B5345385480}" type="slidenum">
              <a:rPr lang="en-US"/>
              <a:pPr/>
              <a:t>‹#›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© 2010 Pearson Education, Inc. 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3563282686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E8212A79-6439-483B-8513-C93A6A3240B6}" type="slidenum">
              <a:rPr lang="en-US"/>
              <a:pPr/>
              <a:t>‹#›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© 2010 Pearson Education, Inc. 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3778479938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8A655DD6-415A-4145-A46C-D447F145C9C0}" type="slidenum">
              <a:rPr lang="en-US"/>
              <a:pPr/>
              <a:t>‹#›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© 2010 Pearson Education, Inc. 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1570561804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4C3A40D4-3E89-49DF-9C3E-0DEA4F70B63E}" type="slidenum">
              <a:rPr lang="en-US"/>
              <a:pPr/>
              <a:t>‹#›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© 2010 Pearson Education, Inc. 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872932217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24CEF013-1F20-460D-B36E-DBC74CBFDE64}" type="slidenum">
              <a:rPr lang="en-US"/>
              <a:pPr/>
              <a:t>‹#›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© 2010 Pearson Education, Inc. 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768817216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8D1D066-E4F3-442E-9BAE-83B64E6E889A}" type="slidenum">
              <a:rPr lang="en-US"/>
              <a:pPr/>
              <a:t>‹#›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© 2010 Pearson Education, Inc. 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1987171100"/>
      </p:ext>
    </p:extLst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0744428F-64FF-4D30-A5BF-0CD858C72C80}" type="slidenum">
              <a:rPr lang="en-US"/>
              <a:pPr/>
              <a:t>‹#›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© 2010 Pearson Education, Inc. 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1871315203"/>
      </p:ext>
    </p:extLst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43700" y="533400"/>
            <a:ext cx="1992313" cy="5638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533400"/>
            <a:ext cx="5829300" cy="5638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C873E777-2397-49DB-A17C-0E032995646B}" type="slidenum">
              <a:rPr lang="en-US"/>
              <a:pPr/>
              <a:t>‹#›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© 2010 Pearson Education, Inc. 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3669688039"/>
      </p:ext>
    </p:extLst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533400"/>
            <a:ext cx="7974013" cy="685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3113" y="1600200"/>
            <a:ext cx="390525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830763" y="1600200"/>
            <a:ext cx="3905250" cy="2209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830763" y="3962400"/>
            <a:ext cx="3905250" cy="2209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7239000" y="64008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AF57F355-7058-4C43-B40D-859B93EAB182}" type="slidenum">
              <a:rPr lang="en-US"/>
              <a:pPr/>
              <a:t>‹#›</a:t>
            </a:fld>
            <a:endParaRPr lang="en-CA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2286000" y="6397625"/>
            <a:ext cx="44958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© 2010 Pearson Education, Inc. 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1683184084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1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533400"/>
            <a:ext cx="7974013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085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239000" y="64008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aseline="0">
                <a:solidFill>
                  <a:srgbClr val="007DB7"/>
                </a:solidFill>
              </a:defRPr>
            </a:lvl1pPr>
          </a:lstStyle>
          <a:p>
            <a:fld id="{CB44CC88-80FF-4F8F-873A-2C5A5E3062C6}" type="slidenum">
              <a:rPr lang="en-US"/>
              <a:pPr/>
              <a:t>‹#›</a:t>
            </a:fld>
            <a:endParaRPr lang="en-CA"/>
          </a:p>
        </p:txBody>
      </p:sp>
      <p:sp>
        <p:nvSpPr>
          <p:cNvPr id="3093" name="Rectangle 21"/>
          <p:cNvSpPr>
            <a:spLocks noGrp="1" noChangeArrowheads="1"/>
          </p:cNvSpPr>
          <p:nvPr>
            <p:ph type="body" idx="1"/>
          </p:nvPr>
        </p:nvSpPr>
        <p:spPr bwMode="auto">
          <a:xfrm>
            <a:off x="773113" y="1600200"/>
            <a:ext cx="7962900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097" name="Rectangle 2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286000" y="6397625"/>
            <a:ext cx="4495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900" b="0" baseline="0"/>
            </a:lvl1pPr>
          </a:lstStyle>
          <a:p>
            <a:r>
              <a:rPr lang="en-US"/>
              <a:t>© 2010 Pearson Education, Inc.  All rights reserved</a:t>
            </a:r>
          </a:p>
        </p:txBody>
      </p:sp>
      <p:sp>
        <p:nvSpPr>
          <p:cNvPr id="3099" name="Rectangle 27"/>
          <p:cNvSpPr>
            <a:spLocks noChangeArrowheads="1"/>
          </p:cNvSpPr>
          <p:nvPr/>
        </p:nvSpPr>
        <p:spPr bwMode="gray">
          <a:xfrm rot="-5400000">
            <a:off x="-3281362" y="3281362"/>
            <a:ext cx="6858000" cy="295275"/>
          </a:xfrm>
          <a:prstGeom prst="rect">
            <a:avLst/>
          </a:prstGeom>
          <a:gradFill rotWithShape="1">
            <a:gsLst>
              <a:gs pos="0">
                <a:srgbClr val="007DB7"/>
              </a:gs>
              <a:gs pos="100000">
                <a:srgbClr val="CCEEF8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FF99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algn="ctr"/>
            <a:endParaRPr kumimoji="1" lang="en-US" sz="3200" b="0" baseline="0">
              <a:latin typeface="Tahoma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</p:sldLayoutIdLst>
  <p:transition spd="med"/>
  <p:hf hdr="0" dt="0"/>
  <p:txStyles>
    <p:titleStyle>
      <a:lvl1pPr algn="l" rtl="0" fontAlgn="base">
        <a:spcBef>
          <a:spcPct val="0"/>
        </a:spcBef>
        <a:spcAft>
          <a:spcPct val="0"/>
        </a:spcAft>
        <a:defRPr sz="3600">
          <a:solidFill>
            <a:srgbClr val="007DB7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rgbClr val="007DB7"/>
          </a:solidFill>
          <a:latin typeface="Times New Roman" pitchFamily="18" charset="0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rgbClr val="007DB7"/>
          </a:solidFill>
          <a:latin typeface="Times New Roman" pitchFamily="18" charset="0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rgbClr val="007DB7"/>
          </a:solidFill>
          <a:latin typeface="Times New Roman" pitchFamily="18" charset="0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rgbClr val="007DB7"/>
          </a:solidFill>
          <a:latin typeface="Times New Roman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rgbClr val="007DB7"/>
          </a:solidFill>
          <a:latin typeface="Times New Roman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rgbClr val="007DB7"/>
          </a:solidFill>
          <a:latin typeface="Times New Roman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rgbClr val="007DB7"/>
          </a:solidFill>
          <a:latin typeface="Times New Roman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rgbClr val="007DB7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10000"/>
        </a:spcBef>
        <a:spcAft>
          <a:spcPct val="0"/>
        </a:spcAft>
        <a:buClr>
          <a:srgbClr val="CC0066"/>
        </a:buClr>
        <a:buSzPct val="60000"/>
        <a:buFont typeface="Wingdings" pitchFamily="2" charset="2"/>
        <a:defRPr sz="2800">
          <a:solidFill>
            <a:srgbClr val="007DB7"/>
          </a:solidFill>
          <a:latin typeface="+mn-lt"/>
          <a:ea typeface="+mn-ea"/>
          <a:cs typeface="+mn-cs"/>
        </a:defRPr>
      </a:lvl1pPr>
      <a:lvl2pPr marL="742950" indent="-285750" algn="l" rtl="0" fontAlgn="base">
        <a:lnSpc>
          <a:spcPct val="80000"/>
        </a:lnSpc>
        <a:spcBef>
          <a:spcPct val="20000"/>
        </a:spcBef>
        <a:spcAft>
          <a:spcPct val="0"/>
        </a:spcAft>
        <a:buClr>
          <a:srgbClr val="F0C200"/>
        </a:buClr>
        <a:buSzPct val="55000"/>
        <a:buFont typeface="Wingdings" pitchFamily="2" charset="2"/>
        <a:defRPr sz="2800">
          <a:solidFill>
            <a:srgbClr val="007DB7"/>
          </a:solidFill>
          <a:latin typeface="+mn-lt"/>
        </a:defRPr>
      </a:lvl2pPr>
      <a:lvl3pPr marL="1143000" indent="-228600" algn="l" rtl="0" fontAlgn="base">
        <a:lnSpc>
          <a:spcPct val="80000"/>
        </a:lnSpc>
        <a:spcBef>
          <a:spcPct val="20000"/>
        </a:spcBef>
        <a:spcAft>
          <a:spcPct val="0"/>
        </a:spcAft>
        <a:buClr>
          <a:srgbClr val="CC0066"/>
        </a:buClr>
        <a:buSzPct val="50000"/>
        <a:buFont typeface="Wingdings" pitchFamily="2" charset="2"/>
        <a:defRPr sz="2400">
          <a:solidFill>
            <a:srgbClr val="007DB7"/>
          </a:solidFill>
          <a:latin typeface="+mn-lt"/>
        </a:defRPr>
      </a:lvl3pPr>
      <a:lvl4pPr marL="1600200" indent="-228600" algn="l" rtl="0" fontAlgn="base">
        <a:lnSpc>
          <a:spcPct val="80000"/>
        </a:lnSpc>
        <a:spcBef>
          <a:spcPct val="20000"/>
        </a:spcBef>
        <a:spcAft>
          <a:spcPct val="0"/>
        </a:spcAft>
        <a:buClr>
          <a:srgbClr val="F0C200"/>
        </a:buClr>
        <a:buSzPct val="55000"/>
        <a:buFont typeface="Wingdings" pitchFamily="2" charset="2"/>
        <a:defRPr sz="2000">
          <a:solidFill>
            <a:srgbClr val="007DB7"/>
          </a:solidFill>
          <a:latin typeface="+mn-lt"/>
        </a:defRPr>
      </a:lvl4pPr>
      <a:lvl5pPr marL="2057400" indent="-228600" algn="l" rtl="0" fontAlgn="base">
        <a:lnSpc>
          <a:spcPct val="80000"/>
        </a:lnSpc>
        <a:spcBef>
          <a:spcPct val="20000"/>
        </a:spcBef>
        <a:spcAft>
          <a:spcPct val="0"/>
        </a:spcAft>
        <a:buClr>
          <a:srgbClr val="CC0066"/>
        </a:buClr>
        <a:buSzPct val="50000"/>
        <a:buFont typeface="Wingdings" pitchFamily="2" charset="2"/>
        <a:defRPr sz="2000">
          <a:solidFill>
            <a:srgbClr val="007DB7"/>
          </a:solidFill>
          <a:latin typeface="+mn-lt"/>
        </a:defRPr>
      </a:lvl5pPr>
      <a:lvl6pPr marL="2514600" indent="-228600" algn="l" rtl="0" fontAlgn="base">
        <a:lnSpc>
          <a:spcPct val="80000"/>
        </a:lnSpc>
        <a:spcBef>
          <a:spcPct val="20000"/>
        </a:spcBef>
        <a:spcAft>
          <a:spcPct val="0"/>
        </a:spcAft>
        <a:buClr>
          <a:srgbClr val="CC0066"/>
        </a:buClr>
        <a:buSzPct val="50000"/>
        <a:buFont typeface="Wingdings" pitchFamily="2" charset="2"/>
        <a:defRPr sz="2000">
          <a:solidFill>
            <a:srgbClr val="007DB7"/>
          </a:solidFill>
          <a:latin typeface="+mn-lt"/>
        </a:defRPr>
      </a:lvl6pPr>
      <a:lvl7pPr marL="2971800" indent="-228600" algn="l" rtl="0" fontAlgn="base">
        <a:lnSpc>
          <a:spcPct val="80000"/>
        </a:lnSpc>
        <a:spcBef>
          <a:spcPct val="20000"/>
        </a:spcBef>
        <a:spcAft>
          <a:spcPct val="0"/>
        </a:spcAft>
        <a:buClr>
          <a:srgbClr val="CC0066"/>
        </a:buClr>
        <a:buSzPct val="50000"/>
        <a:buFont typeface="Wingdings" pitchFamily="2" charset="2"/>
        <a:defRPr sz="2000">
          <a:solidFill>
            <a:srgbClr val="007DB7"/>
          </a:solidFill>
          <a:latin typeface="+mn-lt"/>
        </a:defRPr>
      </a:lvl7pPr>
      <a:lvl8pPr marL="3429000" indent="-228600" algn="l" rtl="0" fontAlgn="base">
        <a:lnSpc>
          <a:spcPct val="80000"/>
        </a:lnSpc>
        <a:spcBef>
          <a:spcPct val="20000"/>
        </a:spcBef>
        <a:spcAft>
          <a:spcPct val="0"/>
        </a:spcAft>
        <a:buClr>
          <a:srgbClr val="CC0066"/>
        </a:buClr>
        <a:buSzPct val="50000"/>
        <a:buFont typeface="Wingdings" pitchFamily="2" charset="2"/>
        <a:defRPr sz="2000">
          <a:solidFill>
            <a:srgbClr val="007DB7"/>
          </a:solidFill>
          <a:latin typeface="+mn-lt"/>
        </a:defRPr>
      </a:lvl8pPr>
      <a:lvl9pPr marL="3886200" indent="-228600" algn="l" rtl="0" fontAlgn="base">
        <a:lnSpc>
          <a:spcPct val="80000"/>
        </a:lnSpc>
        <a:spcBef>
          <a:spcPct val="20000"/>
        </a:spcBef>
        <a:spcAft>
          <a:spcPct val="0"/>
        </a:spcAft>
        <a:buClr>
          <a:srgbClr val="CC0066"/>
        </a:buClr>
        <a:buSzPct val="50000"/>
        <a:buFont typeface="Wingdings" pitchFamily="2" charset="2"/>
        <a:defRPr sz="2000">
          <a:solidFill>
            <a:srgbClr val="007DB7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jpe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5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6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13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1.jpeg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7" Type="http://schemas.openxmlformats.org/officeDocument/2006/relationships/image" Target="../media/image16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4.bin"/><Relationship Id="rId5" Type="http://schemas.openxmlformats.org/officeDocument/2006/relationships/image" Target="../media/image1.jpeg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wmf"/><Relationship Id="rId3" Type="http://schemas.openxmlformats.org/officeDocument/2006/relationships/notesSlide" Target="../notesSlides/notesSlide24.xml"/><Relationship Id="rId7" Type="http://schemas.openxmlformats.org/officeDocument/2006/relationships/oleObject" Target="../embeddings/oleObject6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34.w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1.jpe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wmf"/><Relationship Id="rId3" Type="http://schemas.openxmlformats.org/officeDocument/2006/relationships/notesSlide" Target="../notesSlides/notesSlide25.xml"/><Relationship Id="rId7" Type="http://schemas.openxmlformats.org/officeDocument/2006/relationships/oleObject" Target="../embeddings/oleObject8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36.wmf"/><Relationship Id="rId5" Type="http://schemas.openxmlformats.org/officeDocument/2006/relationships/oleObject" Target="../embeddings/oleObject7.bin"/><Relationship Id="rId4" Type="http://schemas.openxmlformats.org/officeDocument/2006/relationships/image" Target="../media/image1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6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44.wmf"/><Relationship Id="rId5" Type="http://schemas.openxmlformats.org/officeDocument/2006/relationships/oleObject" Target="../embeddings/oleObject9.bin"/><Relationship Id="rId4" Type="http://schemas.openxmlformats.org/officeDocument/2006/relationships/image" Target="../media/image1.jpe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wmf"/><Relationship Id="rId13" Type="http://schemas.openxmlformats.org/officeDocument/2006/relationships/oleObject" Target="../embeddings/oleObject14.bin"/><Relationship Id="rId3" Type="http://schemas.openxmlformats.org/officeDocument/2006/relationships/notesSlide" Target="../notesSlides/notesSlide37.xml"/><Relationship Id="rId7" Type="http://schemas.openxmlformats.org/officeDocument/2006/relationships/oleObject" Target="../embeddings/oleObject11.bin"/><Relationship Id="rId12" Type="http://schemas.openxmlformats.org/officeDocument/2006/relationships/image" Target="../media/image48.w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45.wmf"/><Relationship Id="rId11" Type="http://schemas.openxmlformats.org/officeDocument/2006/relationships/oleObject" Target="../embeddings/oleObject13.bin"/><Relationship Id="rId5" Type="http://schemas.openxmlformats.org/officeDocument/2006/relationships/oleObject" Target="../embeddings/oleObject10.bin"/><Relationship Id="rId10" Type="http://schemas.openxmlformats.org/officeDocument/2006/relationships/image" Target="../media/image47.wmf"/><Relationship Id="rId4" Type="http://schemas.openxmlformats.org/officeDocument/2006/relationships/image" Target="../media/image1.jpeg"/><Relationship Id="rId9" Type="http://schemas.openxmlformats.org/officeDocument/2006/relationships/oleObject" Target="../embeddings/oleObject12.bin"/><Relationship Id="rId14" Type="http://schemas.openxmlformats.org/officeDocument/2006/relationships/image" Target="../media/image49.wm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6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7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AE5C57-D9A4-46E4-9D29-A094B57370AD}" type="slidenum">
              <a:rPr lang="en-US"/>
              <a:pPr/>
              <a:t>1</a:t>
            </a:fld>
            <a:endParaRPr lang="en-CA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534274" name="Rectangle 2"/>
          <p:cNvSpPr>
            <a:spLocks noChangeAspect="1" noChangeArrowheads="1"/>
          </p:cNvSpPr>
          <p:nvPr/>
        </p:nvSpPr>
        <p:spPr bwMode="auto">
          <a:xfrm>
            <a:off x="0" y="1588"/>
            <a:ext cx="9242425" cy="6932612"/>
          </a:xfrm>
          <a:prstGeom prst="rect">
            <a:avLst/>
          </a:prstGeom>
          <a:solidFill>
            <a:srgbClr val="CCEEF8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sz="2800" b="0"/>
          </a:p>
        </p:txBody>
      </p:sp>
      <p:pic>
        <p:nvPicPr>
          <p:cNvPr id="4534275" name="Picture 3" descr="Ratti_precal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342900"/>
            <a:ext cx="5000625" cy="617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534276" name="Rectangle 4"/>
          <p:cNvSpPr>
            <a:spLocks noChangeArrowheads="1"/>
          </p:cNvSpPr>
          <p:nvPr/>
        </p:nvSpPr>
        <p:spPr bwMode="auto">
          <a:xfrm>
            <a:off x="1219200" y="6354763"/>
            <a:ext cx="5791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/>
          <a:p>
            <a:r>
              <a:rPr lang="en-US" sz="1100" b="0" baseline="0"/>
              <a:t>© 2010 Pearson Education, Inc.  </a:t>
            </a:r>
          </a:p>
          <a:p>
            <a:r>
              <a:rPr lang="en-US" sz="1100" b="0" baseline="0"/>
              <a:t>All rights reserved</a:t>
            </a:r>
          </a:p>
        </p:txBody>
      </p:sp>
      <p:sp>
        <p:nvSpPr>
          <p:cNvPr id="4534277" name="Text Box 5" descr="Pink tissue paper"/>
          <p:cNvSpPr txBox="1">
            <a:spLocks noChangeArrowheads="1"/>
          </p:cNvSpPr>
          <p:nvPr/>
        </p:nvSpPr>
        <p:spPr bwMode="auto">
          <a:xfrm>
            <a:off x="228600" y="882650"/>
            <a:ext cx="3686175" cy="2289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3600" b="0" baseline="0"/>
              <a:t>Chapter 9</a:t>
            </a:r>
          </a:p>
          <a:p>
            <a:pPr algn="ctr"/>
            <a:endParaRPr lang="en-US" sz="3600" b="0" baseline="0"/>
          </a:p>
          <a:p>
            <a:pPr algn="ctr"/>
            <a:r>
              <a:rPr lang="en-US" sz="3600" b="0" baseline="0">
                <a:solidFill>
                  <a:srgbClr val="007DB7"/>
                </a:solidFill>
              </a:rPr>
              <a:t>Analytic Geometry</a:t>
            </a:r>
          </a:p>
        </p:txBody>
      </p:sp>
      <p:pic>
        <p:nvPicPr>
          <p:cNvPr id="4534278" name="Picture 2" descr="Pearson-framed-logo_2color_PMS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6400800"/>
            <a:ext cx="1143000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9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10" name="Rectangle 81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/>
          <a:p>
            <a:fld id="{1497E47A-B6A5-430B-A050-FC1359BE2F58}" type="slidenum">
              <a:rPr lang="en-US"/>
              <a:pPr/>
              <a:t>2</a:t>
            </a:fld>
            <a:endParaRPr lang="en-CA"/>
          </a:p>
        </p:txBody>
      </p:sp>
      <p:sp>
        <p:nvSpPr>
          <p:cNvPr id="2410498" name="Rectangle 2"/>
          <p:cNvSpPr>
            <a:spLocks noGrp="1" noChangeArrowheads="1"/>
          </p:cNvSpPr>
          <p:nvPr>
            <p:ph type="ctrTitle"/>
          </p:nvPr>
        </p:nvSpPr>
        <p:spPr bwMode="auto">
          <a:xfrm>
            <a:off x="2498725" y="109538"/>
            <a:ext cx="6569075" cy="44767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>
                <a:solidFill>
                  <a:schemeClr val="tx1"/>
                </a:solidFill>
                <a:latin typeface="Arial Narrow" pitchFamily="34" charset="0"/>
              </a:rPr>
              <a:t>The Parabola</a:t>
            </a:r>
          </a:p>
        </p:txBody>
      </p:sp>
      <p:sp>
        <p:nvSpPr>
          <p:cNvPr id="2410499" name="Rectangle 3"/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1181100" y="1828800"/>
            <a:ext cx="7810500" cy="4495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indent="0"/>
            <a:r>
              <a:rPr lang="en-US" sz="3600" dirty="0">
                <a:latin typeface="Arial Narrow" pitchFamily="34" charset="0"/>
              </a:rPr>
              <a:t>Define a parabola geometrically.</a:t>
            </a:r>
          </a:p>
          <a:p>
            <a:pPr marL="0" indent="0"/>
            <a:r>
              <a:rPr lang="en-US" sz="3600" dirty="0">
                <a:latin typeface="Arial Narrow" pitchFamily="34" charset="0"/>
              </a:rPr>
              <a:t>Find an equation of a parabola.</a:t>
            </a:r>
          </a:p>
          <a:p>
            <a:pPr marL="0" indent="0"/>
            <a:r>
              <a:rPr lang="en-US" sz="3600" dirty="0">
                <a:latin typeface="Arial Narrow" pitchFamily="34" charset="0"/>
              </a:rPr>
              <a:t>Translate a parabola.</a:t>
            </a:r>
          </a:p>
          <a:p>
            <a:pPr marL="0" indent="0"/>
            <a:r>
              <a:rPr lang="en-US" sz="3600" dirty="0">
                <a:latin typeface="Arial Narrow" pitchFamily="34" charset="0"/>
              </a:rPr>
              <a:t>Use the reflecting property of </a:t>
            </a:r>
            <a:r>
              <a:rPr lang="en-US" sz="3600" dirty="0" smtClean="0">
                <a:latin typeface="Arial Narrow" pitchFamily="34" charset="0"/>
              </a:rPr>
              <a:t>parabolas.</a:t>
            </a:r>
            <a:br>
              <a:rPr lang="en-US" sz="3600" dirty="0" smtClean="0">
                <a:latin typeface="Arial Narrow" pitchFamily="34" charset="0"/>
              </a:rPr>
            </a:br>
            <a:r>
              <a:rPr lang="en-US" sz="3600" dirty="0" smtClean="0">
                <a:solidFill>
                  <a:srgbClr val="418E33"/>
                </a:solidFill>
                <a:latin typeface="Arial Narrow" pitchFamily="34" charset="0"/>
              </a:rPr>
              <a:t>Understand that being given the formulas for the standard forms will hardly be a panacea for working with conics. You are obligated to remember many details for each type.</a:t>
            </a:r>
            <a:endParaRPr lang="en-US" sz="3600" dirty="0">
              <a:solidFill>
                <a:srgbClr val="418E33"/>
              </a:solidFill>
              <a:latin typeface="Arial Narrow" pitchFamily="34" charset="0"/>
            </a:endParaRPr>
          </a:p>
        </p:txBody>
      </p:sp>
      <p:sp>
        <p:nvSpPr>
          <p:cNvPr id="2410500" name="Text Box 4" descr="Pink tissue paper"/>
          <p:cNvSpPr txBox="1">
            <a:spLocks noChangeArrowheads="1"/>
          </p:cNvSpPr>
          <p:nvPr/>
        </p:nvSpPr>
        <p:spPr bwMode="auto">
          <a:xfrm>
            <a:off x="414338" y="166688"/>
            <a:ext cx="2103437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0" baseline="0">
                <a:solidFill>
                  <a:schemeClr val="bg1"/>
                </a:solidFill>
                <a:latin typeface="Arial Narrow" pitchFamily="34" charset="0"/>
              </a:rPr>
              <a:t>SECTION 9.2</a:t>
            </a:r>
          </a:p>
        </p:txBody>
      </p:sp>
      <p:sp>
        <p:nvSpPr>
          <p:cNvPr id="2410501" name="Rectangle 5"/>
          <p:cNvSpPr>
            <a:spLocks noChangeAspect="1" noChangeArrowheads="1"/>
          </p:cNvSpPr>
          <p:nvPr/>
        </p:nvSpPr>
        <p:spPr bwMode="auto">
          <a:xfrm>
            <a:off x="633413" y="1952625"/>
            <a:ext cx="365125" cy="365125"/>
          </a:xfrm>
          <a:prstGeom prst="rect">
            <a:avLst/>
          </a:prstGeom>
          <a:solidFill>
            <a:srgbClr val="007DB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2410502" name="Rectangle 6"/>
          <p:cNvSpPr>
            <a:spLocks noChangeAspect="1" noChangeArrowheads="1"/>
          </p:cNvSpPr>
          <p:nvPr/>
        </p:nvSpPr>
        <p:spPr bwMode="auto">
          <a:xfrm>
            <a:off x="635000" y="2576513"/>
            <a:ext cx="365125" cy="365125"/>
          </a:xfrm>
          <a:prstGeom prst="rect">
            <a:avLst/>
          </a:prstGeom>
          <a:solidFill>
            <a:srgbClr val="007DB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2410521" name="Rectangle 25"/>
          <p:cNvSpPr>
            <a:spLocks noChangeAspect="1" noChangeArrowheads="1"/>
          </p:cNvSpPr>
          <p:nvPr/>
        </p:nvSpPr>
        <p:spPr bwMode="auto">
          <a:xfrm>
            <a:off x="638175" y="3186113"/>
            <a:ext cx="365125" cy="365125"/>
          </a:xfrm>
          <a:prstGeom prst="rect">
            <a:avLst/>
          </a:prstGeom>
          <a:solidFill>
            <a:srgbClr val="007DB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2410522" name="Rectangle 26"/>
          <p:cNvSpPr>
            <a:spLocks noChangeAspect="1" noChangeArrowheads="1"/>
          </p:cNvSpPr>
          <p:nvPr/>
        </p:nvSpPr>
        <p:spPr bwMode="auto">
          <a:xfrm>
            <a:off x="642938" y="3781425"/>
            <a:ext cx="365125" cy="365125"/>
          </a:xfrm>
          <a:prstGeom prst="rect">
            <a:avLst/>
          </a:prstGeom>
          <a:solidFill>
            <a:srgbClr val="007DB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4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8E88AD-0815-4E82-A1B4-09B59A7BF051}" type="slidenum">
              <a:rPr lang="en-US"/>
              <a:pPr/>
              <a:t>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536322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781050"/>
            <a:ext cx="8153400" cy="533400"/>
          </a:xfrm>
        </p:spPr>
        <p:txBody>
          <a:bodyPr anchor="ctr"/>
          <a:lstStyle/>
          <a:p>
            <a:pPr algn="ctr"/>
            <a:r>
              <a:rPr lang="en-US">
                <a:latin typeface="Arial Narrow" pitchFamily="34" charset="0"/>
              </a:rPr>
              <a:t>PARABOLA</a:t>
            </a:r>
          </a:p>
        </p:txBody>
      </p:sp>
      <p:sp>
        <p:nvSpPr>
          <p:cNvPr id="4536324" name="Text Box 4" descr="Pink tissue paper"/>
          <p:cNvSpPr txBox="1">
            <a:spLocks noChangeArrowheads="1"/>
          </p:cNvSpPr>
          <p:nvPr/>
        </p:nvSpPr>
        <p:spPr bwMode="auto">
          <a:xfrm>
            <a:off x="914400" y="1854200"/>
            <a:ext cx="7543800" cy="355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3200" b="0" baseline="0">
                <a:latin typeface="Times New Roman" pitchFamily="18" charset="0"/>
              </a:rPr>
              <a:t>Let </a:t>
            </a:r>
            <a:r>
              <a:rPr lang="en-US" sz="3200" b="0" i="1" baseline="0">
                <a:latin typeface="Times New Roman" pitchFamily="18" charset="0"/>
              </a:rPr>
              <a:t>l</a:t>
            </a:r>
            <a:r>
              <a:rPr lang="en-US" sz="3200" b="0" baseline="0">
                <a:latin typeface="Times New Roman" pitchFamily="18" charset="0"/>
              </a:rPr>
              <a:t> be a line and </a:t>
            </a:r>
            <a:r>
              <a:rPr lang="en-US" sz="3200" b="0" i="1" baseline="0">
                <a:latin typeface="Times New Roman" pitchFamily="18" charset="0"/>
              </a:rPr>
              <a:t>F</a:t>
            </a:r>
            <a:r>
              <a:rPr lang="en-US" sz="3200" b="0" baseline="0">
                <a:latin typeface="Times New Roman" pitchFamily="18" charset="0"/>
              </a:rPr>
              <a:t> a point in the plane not on the line </a:t>
            </a:r>
            <a:r>
              <a:rPr lang="en-US" sz="3200" b="0" i="1" baseline="0">
                <a:latin typeface="Times New Roman" pitchFamily="18" charset="0"/>
              </a:rPr>
              <a:t>l</a:t>
            </a:r>
            <a:r>
              <a:rPr lang="en-US" sz="3200" b="0" baseline="0">
                <a:latin typeface="Times New Roman" pitchFamily="18" charset="0"/>
              </a:rPr>
              <a:t>. The the set of all points </a:t>
            </a:r>
            <a:r>
              <a:rPr lang="en-US" sz="3200" b="0" i="1" baseline="0">
                <a:latin typeface="Times New Roman" pitchFamily="18" charset="0"/>
              </a:rPr>
              <a:t>P</a:t>
            </a:r>
            <a:r>
              <a:rPr lang="en-US" sz="3200" b="0" baseline="0">
                <a:latin typeface="Times New Roman" pitchFamily="18" charset="0"/>
              </a:rPr>
              <a:t> in the plane that are the same distance from </a:t>
            </a:r>
            <a:r>
              <a:rPr lang="en-US" sz="3200" b="0" i="1" baseline="0">
                <a:latin typeface="Times New Roman" pitchFamily="18" charset="0"/>
              </a:rPr>
              <a:t>F</a:t>
            </a:r>
            <a:r>
              <a:rPr lang="en-US" sz="3200" b="0" baseline="0">
                <a:latin typeface="Times New Roman" pitchFamily="18" charset="0"/>
              </a:rPr>
              <a:t> as they are from the line </a:t>
            </a:r>
            <a:r>
              <a:rPr lang="en-US" sz="3200" b="0" i="1" baseline="0">
                <a:latin typeface="Times New Roman" pitchFamily="18" charset="0"/>
              </a:rPr>
              <a:t>l</a:t>
            </a:r>
            <a:r>
              <a:rPr lang="en-US" sz="3200" b="0" baseline="0">
                <a:latin typeface="Times New Roman" pitchFamily="18" charset="0"/>
              </a:rPr>
              <a:t> is called a </a:t>
            </a:r>
            <a:r>
              <a:rPr lang="en-US" sz="3200" baseline="0">
                <a:latin typeface="Times New Roman" pitchFamily="18" charset="0"/>
              </a:rPr>
              <a:t>parabola</a:t>
            </a:r>
            <a:r>
              <a:rPr lang="en-US" sz="3200" b="0" baseline="0">
                <a:latin typeface="Times New Roman" pitchFamily="18" charset="0"/>
              </a:rPr>
              <a:t>. </a:t>
            </a:r>
          </a:p>
          <a:p>
            <a:endParaRPr lang="en-US" sz="3200" b="0" baseline="0">
              <a:latin typeface="Times New Roman" pitchFamily="18" charset="0"/>
            </a:endParaRPr>
          </a:p>
          <a:p>
            <a:r>
              <a:rPr lang="en-US" sz="3200" b="0" baseline="0">
                <a:latin typeface="Times New Roman" pitchFamily="18" charset="0"/>
              </a:rPr>
              <a:t>Thus, a parabola is the set of all points </a:t>
            </a:r>
            <a:r>
              <a:rPr lang="en-US" sz="3200" b="0" i="1" baseline="0">
                <a:latin typeface="Times New Roman" pitchFamily="18" charset="0"/>
              </a:rPr>
              <a:t>P</a:t>
            </a:r>
            <a:r>
              <a:rPr lang="en-US" sz="3200" b="0" baseline="0">
                <a:latin typeface="Times New Roman" pitchFamily="18" charset="0"/>
              </a:rPr>
              <a:t> for which </a:t>
            </a:r>
            <a:r>
              <a:rPr lang="en-US" sz="3200" b="0" i="1" baseline="0">
                <a:latin typeface="Times New Roman" pitchFamily="18" charset="0"/>
              </a:rPr>
              <a:t>d</a:t>
            </a:r>
            <a:r>
              <a:rPr lang="en-US" sz="3200" b="0" baseline="0">
                <a:latin typeface="Times New Roman" pitchFamily="18" charset="0"/>
              </a:rPr>
              <a:t>(</a:t>
            </a:r>
            <a:r>
              <a:rPr lang="en-US" sz="3200" b="0" i="1" baseline="0">
                <a:latin typeface="Times New Roman" pitchFamily="18" charset="0"/>
              </a:rPr>
              <a:t>F</a:t>
            </a:r>
            <a:r>
              <a:rPr lang="en-US" sz="3200" b="0" baseline="0">
                <a:latin typeface="Times New Roman" pitchFamily="18" charset="0"/>
              </a:rPr>
              <a:t>, </a:t>
            </a:r>
            <a:r>
              <a:rPr lang="en-US" sz="3200" b="0" i="1" baseline="0">
                <a:latin typeface="Times New Roman" pitchFamily="18" charset="0"/>
              </a:rPr>
              <a:t>P</a:t>
            </a:r>
            <a:r>
              <a:rPr lang="en-US" sz="3200" b="0" baseline="0">
                <a:latin typeface="Times New Roman" pitchFamily="18" charset="0"/>
              </a:rPr>
              <a:t>) = </a:t>
            </a:r>
            <a:r>
              <a:rPr lang="en-US" sz="3200" b="0" i="1" baseline="0">
                <a:latin typeface="Times New Roman" pitchFamily="18" charset="0"/>
              </a:rPr>
              <a:t>d</a:t>
            </a:r>
            <a:r>
              <a:rPr lang="en-US" sz="3200" b="0" baseline="0">
                <a:latin typeface="Times New Roman" pitchFamily="18" charset="0"/>
              </a:rPr>
              <a:t>(</a:t>
            </a:r>
            <a:r>
              <a:rPr lang="en-US" sz="3200" b="0" i="1" baseline="0">
                <a:latin typeface="Times New Roman" pitchFamily="18" charset="0"/>
              </a:rPr>
              <a:t>P</a:t>
            </a:r>
            <a:r>
              <a:rPr lang="en-US" sz="3200" b="0" baseline="0">
                <a:latin typeface="Times New Roman" pitchFamily="18" charset="0"/>
              </a:rPr>
              <a:t>, </a:t>
            </a:r>
            <a:r>
              <a:rPr lang="en-US" sz="3200" b="0" i="1" baseline="0">
                <a:latin typeface="Times New Roman" pitchFamily="18" charset="0"/>
              </a:rPr>
              <a:t>l</a:t>
            </a:r>
            <a:r>
              <a:rPr lang="en-US" sz="3200" b="0" baseline="0">
                <a:latin typeface="Times New Roman" pitchFamily="18" charset="0"/>
              </a:rPr>
              <a:t>), where </a:t>
            </a:r>
            <a:r>
              <a:rPr lang="en-US" sz="3200" b="0" i="1" baseline="0">
                <a:latin typeface="Times New Roman" pitchFamily="18" charset="0"/>
              </a:rPr>
              <a:t>d</a:t>
            </a:r>
            <a:r>
              <a:rPr lang="en-US" sz="3200" b="0" baseline="0">
                <a:latin typeface="Times New Roman" pitchFamily="18" charset="0"/>
              </a:rPr>
              <a:t>(</a:t>
            </a:r>
            <a:r>
              <a:rPr lang="en-US" sz="3200" b="0" i="1" baseline="0">
                <a:latin typeface="Times New Roman" pitchFamily="18" charset="0"/>
              </a:rPr>
              <a:t>P</a:t>
            </a:r>
            <a:r>
              <a:rPr lang="en-US" sz="3200" b="0" baseline="0">
                <a:latin typeface="Times New Roman" pitchFamily="18" charset="0"/>
              </a:rPr>
              <a:t>, </a:t>
            </a:r>
            <a:r>
              <a:rPr lang="en-US" sz="3200" b="0" i="1" baseline="0">
                <a:latin typeface="Times New Roman" pitchFamily="18" charset="0"/>
              </a:rPr>
              <a:t>l</a:t>
            </a:r>
            <a:r>
              <a:rPr lang="en-US" sz="3200" b="0" baseline="0">
                <a:latin typeface="Times New Roman" pitchFamily="18" charset="0"/>
              </a:rPr>
              <a:t>) denotes the distance between </a:t>
            </a:r>
            <a:r>
              <a:rPr lang="en-US" sz="3200" b="0" i="1" baseline="0">
                <a:latin typeface="Times New Roman" pitchFamily="18" charset="0"/>
              </a:rPr>
              <a:t>P</a:t>
            </a:r>
            <a:r>
              <a:rPr lang="en-US" sz="3200" b="0" baseline="0">
                <a:latin typeface="Times New Roman" pitchFamily="18" charset="0"/>
              </a:rPr>
              <a:t> and </a:t>
            </a:r>
            <a:r>
              <a:rPr lang="en-US" sz="3200" b="0" i="1" baseline="0">
                <a:latin typeface="Times New Roman" pitchFamily="18" charset="0"/>
              </a:rPr>
              <a:t>l</a:t>
            </a:r>
            <a:r>
              <a:rPr lang="en-US" sz="3200" b="0" baseline="0">
                <a:latin typeface="Times New Roman" pitchFamily="18" charset="0"/>
              </a:rPr>
              <a:t>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13E4E5-4305-4272-9D2B-84E00ABFDAB6}" type="slidenum">
              <a:rPr lang="en-US"/>
              <a:pPr/>
              <a:t>4</a:t>
            </a:fld>
            <a:endParaRPr lang="en-CA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538370" name="Rectangle 2"/>
          <p:cNvSpPr>
            <a:spLocks noGrp="1" noChangeArrowheads="1"/>
          </p:cNvSpPr>
          <p:nvPr>
            <p:ph type="title"/>
          </p:nvPr>
        </p:nvSpPr>
        <p:spPr>
          <a:xfrm>
            <a:off x="1752600" y="514350"/>
            <a:ext cx="5486400" cy="533400"/>
          </a:xfrm>
        </p:spPr>
        <p:txBody>
          <a:bodyPr anchor="ctr"/>
          <a:lstStyle/>
          <a:p>
            <a:pPr algn="ctr"/>
            <a:r>
              <a:rPr lang="en-US">
                <a:latin typeface="Arial Narrow" pitchFamily="34" charset="0"/>
              </a:rPr>
              <a:t>PARABOLA</a:t>
            </a:r>
          </a:p>
        </p:txBody>
      </p:sp>
      <p:pic>
        <p:nvPicPr>
          <p:cNvPr id="4538372" name="Picture 4" descr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2700" y="1214438"/>
            <a:ext cx="5245100" cy="5110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538373" name="Text Box 5" descr="Pink tissue paper"/>
          <p:cNvSpPr txBox="1">
            <a:spLocks noChangeArrowheads="1"/>
          </p:cNvSpPr>
          <p:nvPr/>
        </p:nvSpPr>
        <p:spPr bwMode="auto">
          <a:xfrm>
            <a:off x="457200" y="1219200"/>
            <a:ext cx="4038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3200" b="0" baseline="0">
                <a:latin typeface="Times New Roman" pitchFamily="18" charset="0"/>
              </a:rPr>
              <a:t>Line </a:t>
            </a:r>
            <a:r>
              <a:rPr lang="en-US" sz="3200" b="0" i="1" baseline="0">
                <a:latin typeface="Times New Roman" pitchFamily="18" charset="0"/>
              </a:rPr>
              <a:t>l</a:t>
            </a:r>
            <a:r>
              <a:rPr lang="en-US" sz="3200" b="0" baseline="0">
                <a:latin typeface="Times New Roman" pitchFamily="18" charset="0"/>
              </a:rPr>
              <a:t> is the </a:t>
            </a:r>
            <a:r>
              <a:rPr lang="en-US" sz="3200" baseline="0">
                <a:latin typeface="Times New Roman" pitchFamily="18" charset="0"/>
              </a:rPr>
              <a:t>directrix</a:t>
            </a:r>
            <a:r>
              <a:rPr lang="en-US" sz="3200" b="0" baseline="0">
                <a:latin typeface="Times New Roman" pitchFamily="18" charset="0"/>
              </a:rPr>
              <a:t>.</a:t>
            </a:r>
          </a:p>
        </p:txBody>
      </p:sp>
      <p:grpSp>
        <p:nvGrpSpPr>
          <p:cNvPr id="4538374" name="Group 6"/>
          <p:cNvGrpSpPr>
            <a:grpSpLocks/>
          </p:cNvGrpSpPr>
          <p:nvPr/>
        </p:nvGrpSpPr>
        <p:grpSpPr bwMode="auto">
          <a:xfrm>
            <a:off x="457200" y="2209800"/>
            <a:ext cx="4038600" cy="2514600"/>
            <a:chOff x="288" y="1392"/>
            <a:chExt cx="2544" cy="1584"/>
          </a:xfrm>
        </p:grpSpPr>
        <p:sp>
          <p:nvSpPr>
            <p:cNvPr id="4538375" name="Text Box 7" descr="Pink tissue paper"/>
            <p:cNvSpPr txBox="1">
              <a:spLocks noChangeArrowheads="1"/>
            </p:cNvSpPr>
            <p:nvPr/>
          </p:nvSpPr>
          <p:spPr bwMode="auto">
            <a:xfrm>
              <a:off x="288" y="2304"/>
              <a:ext cx="2544" cy="67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 r:embed="rId4"/>
                    <a:srcRect/>
                    <a:tile tx="0" ty="0" sx="100000" sy="100000" flip="none" algn="tl"/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sz="3200" b="0" baseline="0">
                  <a:latin typeface="Times New Roman" pitchFamily="18" charset="0"/>
                </a:rPr>
                <a:t>the directrix is the </a:t>
              </a:r>
              <a:r>
                <a:rPr lang="en-US" sz="3200" baseline="0">
                  <a:latin typeface="Times New Roman" pitchFamily="18" charset="0"/>
                </a:rPr>
                <a:t>axis</a:t>
              </a:r>
              <a:r>
                <a:rPr lang="en-US" sz="3200" b="0" baseline="0">
                  <a:latin typeface="Times New Roman" pitchFamily="18" charset="0"/>
                </a:rPr>
                <a:t> or </a:t>
              </a:r>
              <a:r>
                <a:rPr lang="en-US" sz="3200" baseline="0">
                  <a:latin typeface="Times New Roman" pitchFamily="18" charset="0"/>
                </a:rPr>
                <a:t>axis of symmetry</a:t>
              </a:r>
              <a:r>
                <a:rPr lang="en-US" sz="3200" b="0" baseline="0">
                  <a:latin typeface="Times New Roman" pitchFamily="18" charset="0"/>
                </a:rPr>
                <a:t>.</a:t>
              </a:r>
            </a:p>
          </p:txBody>
        </p:sp>
        <p:sp>
          <p:nvSpPr>
            <p:cNvPr id="4538376" name="Text Box 8" descr="Pink tissue paper"/>
            <p:cNvSpPr txBox="1">
              <a:spLocks noChangeArrowheads="1"/>
            </p:cNvSpPr>
            <p:nvPr/>
          </p:nvSpPr>
          <p:spPr bwMode="auto">
            <a:xfrm>
              <a:off x="288" y="1392"/>
              <a:ext cx="2544" cy="6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 r:embed="rId4"/>
                    <a:srcRect/>
                    <a:tile tx="0" ty="0" sx="100000" sy="100000" flip="none" algn="tl"/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sz="3200" b="0" baseline="0">
                  <a:latin typeface="Times New Roman" pitchFamily="18" charset="0"/>
                </a:rPr>
                <a:t>The line through the focus, </a:t>
              </a:r>
              <a:r>
                <a:rPr lang="en-US" sz="3200" b="0" i="1" baseline="0">
                  <a:latin typeface="Times New Roman" pitchFamily="18" charset="0"/>
                </a:rPr>
                <a:t>perpendicular</a:t>
              </a:r>
              <a:r>
                <a:rPr lang="en-US" sz="3200" b="0" baseline="0">
                  <a:latin typeface="Times New Roman" pitchFamily="18" charset="0"/>
                </a:rPr>
                <a:t> to</a:t>
              </a:r>
            </a:p>
          </p:txBody>
        </p:sp>
      </p:grpSp>
      <p:sp>
        <p:nvSpPr>
          <p:cNvPr id="4538377" name="Text Box 9" descr="Pink tissue paper"/>
          <p:cNvSpPr txBox="1">
            <a:spLocks noChangeArrowheads="1"/>
          </p:cNvSpPr>
          <p:nvPr/>
        </p:nvSpPr>
        <p:spPr bwMode="auto">
          <a:xfrm>
            <a:off x="457200" y="1676400"/>
            <a:ext cx="40386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3200" b="0" baseline="0">
                <a:latin typeface="Times New Roman" pitchFamily="18" charset="0"/>
              </a:rPr>
              <a:t>Point </a:t>
            </a:r>
            <a:r>
              <a:rPr lang="en-US" sz="3200" b="0" i="1" baseline="0">
                <a:latin typeface="Times New Roman" pitchFamily="18" charset="0"/>
              </a:rPr>
              <a:t>F</a:t>
            </a:r>
            <a:r>
              <a:rPr lang="en-US" sz="3200" b="0" baseline="0">
                <a:latin typeface="Times New Roman" pitchFamily="18" charset="0"/>
              </a:rPr>
              <a:t> is the </a:t>
            </a:r>
            <a:r>
              <a:rPr lang="en-US" sz="3200" baseline="0">
                <a:latin typeface="Times New Roman" pitchFamily="18" charset="0"/>
              </a:rPr>
              <a:t>focus</a:t>
            </a:r>
            <a:r>
              <a:rPr lang="en-US" sz="3200" b="0" baseline="0">
                <a:latin typeface="Times New Roman" pitchFamily="18" charset="0"/>
              </a:rPr>
              <a:t>.</a:t>
            </a:r>
          </a:p>
        </p:txBody>
      </p:sp>
      <p:sp>
        <p:nvSpPr>
          <p:cNvPr id="4538378" name="Text Box 10" descr="Pink tissue paper"/>
          <p:cNvSpPr txBox="1">
            <a:spLocks noChangeArrowheads="1"/>
          </p:cNvSpPr>
          <p:nvPr/>
        </p:nvSpPr>
        <p:spPr bwMode="auto">
          <a:xfrm>
            <a:off x="457200" y="4800600"/>
            <a:ext cx="403860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3200" b="0" baseline="0">
                <a:latin typeface="Times New Roman" pitchFamily="18" charset="0"/>
              </a:rPr>
              <a:t>The point at which the axis intersects the parabola is the </a:t>
            </a:r>
            <a:r>
              <a:rPr lang="en-US" sz="3200" baseline="0">
                <a:latin typeface="Times New Roman" pitchFamily="18" charset="0"/>
              </a:rPr>
              <a:t>vertex</a:t>
            </a:r>
            <a:r>
              <a:rPr lang="en-US" sz="3200" b="0" baseline="0">
                <a:latin typeface="Times New Roman" pitchFamily="18" charset="0"/>
              </a:rPr>
              <a:t>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C4961F-3E18-42CB-9579-03B2EE8D9CB9}" type="slidenum">
              <a:rPr lang="en-US"/>
              <a:pPr/>
              <a:t>5</a:t>
            </a:fld>
            <a:endParaRPr lang="en-CA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540418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381000"/>
            <a:ext cx="7620000" cy="914400"/>
          </a:xfrm>
        </p:spPr>
        <p:txBody>
          <a:bodyPr anchor="ctr"/>
          <a:lstStyle/>
          <a:p>
            <a:pPr algn="ctr"/>
            <a:r>
              <a:rPr lang="en-US">
                <a:latin typeface="Arial Narrow" pitchFamily="34" charset="0"/>
              </a:rPr>
              <a:t>EQUATION OF A PARABOLA</a:t>
            </a:r>
          </a:p>
        </p:txBody>
      </p:sp>
      <p:sp>
        <p:nvSpPr>
          <p:cNvPr id="4540420" name="Text Box 4" descr="Pink tissue paper"/>
          <p:cNvSpPr txBox="1">
            <a:spLocks noChangeArrowheads="1"/>
          </p:cNvSpPr>
          <p:nvPr/>
        </p:nvSpPr>
        <p:spPr bwMode="auto">
          <a:xfrm>
            <a:off x="685800" y="2286000"/>
            <a:ext cx="8077200" cy="30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3200" b="0" baseline="0">
                <a:latin typeface="Times New Roman" pitchFamily="18" charset="0"/>
              </a:rPr>
              <a:t>The equation </a:t>
            </a:r>
            <a:r>
              <a:rPr lang="en-US" sz="3200" b="0" i="1" baseline="0">
                <a:solidFill>
                  <a:srgbClr val="EC008D"/>
                </a:solidFill>
                <a:latin typeface="Times New Roman" pitchFamily="18" charset="0"/>
              </a:rPr>
              <a:t>y</a:t>
            </a:r>
            <a:r>
              <a:rPr lang="en-US" sz="3200" b="0">
                <a:solidFill>
                  <a:srgbClr val="EC008D"/>
                </a:solidFill>
                <a:latin typeface="Times New Roman" pitchFamily="18" charset="0"/>
              </a:rPr>
              <a:t>2</a:t>
            </a:r>
            <a:r>
              <a:rPr lang="en-US" sz="3200" b="0" baseline="0">
                <a:solidFill>
                  <a:srgbClr val="EC008D"/>
                </a:solidFill>
                <a:latin typeface="Times New Roman" pitchFamily="18" charset="0"/>
              </a:rPr>
              <a:t> = 4</a:t>
            </a:r>
            <a:r>
              <a:rPr lang="en-US" sz="3200" b="0" i="1" baseline="0">
                <a:solidFill>
                  <a:srgbClr val="EC008D"/>
                </a:solidFill>
                <a:latin typeface="Times New Roman" pitchFamily="18" charset="0"/>
              </a:rPr>
              <a:t>ax</a:t>
            </a:r>
            <a:r>
              <a:rPr lang="en-US" sz="3200" b="0" baseline="0">
                <a:latin typeface="Times New Roman" pitchFamily="18" charset="0"/>
              </a:rPr>
              <a:t> is called the </a:t>
            </a:r>
            <a:r>
              <a:rPr lang="en-US" sz="3200" baseline="0">
                <a:latin typeface="Times New Roman" pitchFamily="18" charset="0"/>
              </a:rPr>
              <a:t>standard equation of a parabola with vertex (0, 0) and focus (</a:t>
            </a:r>
            <a:r>
              <a:rPr lang="en-US" sz="3200" i="1" baseline="0">
                <a:latin typeface="Times New Roman" pitchFamily="18" charset="0"/>
              </a:rPr>
              <a:t>a</a:t>
            </a:r>
            <a:r>
              <a:rPr lang="en-US" sz="3200" baseline="0">
                <a:latin typeface="Times New Roman" pitchFamily="18" charset="0"/>
              </a:rPr>
              <a:t>, 0).</a:t>
            </a:r>
            <a:r>
              <a:rPr lang="en-US" sz="3200" b="0" baseline="0">
                <a:latin typeface="Times New Roman" pitchFamily="18" charset="0"/>
              </a:rPr>
              <a:t> Similarly, if the focus of a parabola is placed on the negative </a:t>
            </a:r>
            <a:r>
              <a:rPr lang="en-US" sz="3200" b="0" i="1" baseline="0">
                <a:latin typeface="Times New Roman" pitchFamily="18" charset="0"/>
              </a:rPr>
              <a:t>x</a:t>
            </a:r>
            <a:r>
              <a:rPr lang="en-US" sz="3200" b="0" baseline="0">
                <a:latin typeface="Times New Roman" pitchFamily="18" charset="0"/>
              </a:rPr>
              <a:t>-axis, we obtain the equation </a:t>
            </a:r>
            <a:r>
              <a:rPr lang="en-US" sz="3200" b="0" i="1" baseline="0">
                <a:latin typeface="Times New Roman" pitchFamily="18" charset="0"/>
              </a:rPr>
              <a:t>y</a:t>
            </a:r>
            <a:r>
              <a:rPr lang="en-US" sz="3200" b="0">
                <a:latin typeface="Times New Roman" pitchFamily="18" charset="0"/>
              </a:rPr>
              <a:t>2</a:t>
            </a:r>
            <a:r>
              <a:rPr lang="en-US" sz="3200" b="0" baseline="0">
                <a:latin typeface="Times New Roman" pitchFamily="18" charset="0"/>
              </a:rPr>
              <a:t> = –</a:t>
            </a:r>
            <a:r>
              <a:rPr lang="en-US" sz="1000" b="0" baseline="0">
                <a:latin typeface="Times New Roman" pitchFamily="18" charset="0"/>
              </a:rPr>
              <a:t> </a:t>
            </a:r>
            <a:r>
              <a:rPr lang="en-US" sz="3200" b="0" baseline="0">
                <a:latin typeface="Times New Roman" pitchFamily="18" charset="0"/>
              </a:rPr>
              <a:t>4</a:t>
            </a:r>
            <a:r>
              <a:rPr lang="en-US" sz="3200" b="0" i="1" baseline="0">
                <a:latin typeface="Times New Roman" pitchFamily="18" charset="0"/>
              </a:rPr>
              <a:t>ax</a:t>
            </a:r>
            <a:r>
              <a:rPr lang="en-US" sz="3200" b="0" baseline="0">
                <a:latin typeface="Times New Roman" pitchFamily="18" charset="0"/>
              </a:rPr>
              <a:t> as the standard equation of a parabola with vertex (0, 0) and focus (–</a:t>
            </a:r>
            <a:r>
              <a:rPr lang="en-US" sz="1000" b="0" baseline="0">
                <a:latin typeface="Times New Roman" pitchFamily="18" charset="0"/>
              </a:rPr>
              <a:t> </a:t>
            </a:r>
            <a:r>
              <a:rPr lang="en-US" sz="3200" b="0" i="1" baseline="0">
                <a:latin typeface="Times New Roman" pitchFamily="18" charset="0"/>
              </a:rPr>
              <a:t>a</a:t>
            </a:r>
            <a:r>
              <a:rPr lang="en-US" sz="3200" b="0" baseline="0">
                <a:latin typeface="Times New Roman" pitchFamily="18" charset="0"/>
              </a:rPr>
              <a:t>, 0).</a:t>
            </a:r>
          </a:p>
        </p:txBody>
      </p:sp>
      <p:graphicFrame>
        <p:nvGraphicFramePr>
          <p:cNvPr id="4540421" name="Object 5" descr="Pink tissue paper"/>
          <p:cNvGraphicFramePr>
            <a:graphicFrameLocks noChangeAspect="1"/>
          </p:cNvGraphicFramePr>
          <p:nvPr/>
        </p:nvGraphicFramePr>
        <p:xfrm>
          <a:off x="3873500" y="1473200"/>
          <a:ext cx="146050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40428" name="Equation" r:id="rId5" imgW="1460500" imgH="508000" progId="Equation.DSMT4">
                  <p:embed/>
                </p:oleObj>
              </mc:Choice>
              <mc:Fallback>
                <p:oleObj name="Equation" r:id="rId5" imgW="1460500" imgH="508000" progId="Equation.DSMT4">
                  <p:embed/>
                  <p:pic>
                    <p:nvPicPr>
                      <p:cNvPr id="0" name="Object 5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73500" y="1473200"/>
                        <a:ext cx="1460500" cy="50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471829-7528-4A1D-A726-79E425947D93}" type="slidenum">
              <a:rPr lang="en-US"/>
              <a:pPr/>
              <a:t>6</a:t>
            </a:fld>
            <a:endParaRPr lang="en-CA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542466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381000"/>
            <a:ext cx="7620000" cy="914400"/>
          </a:xfrm>
        </p:spPr>
        <p:txBody>
          <a:bodyPr anchor="ctr"/>
          <a:lstStyle/>
          <a:p>
            <a:pPr algn="ctr"/>
            <a:r>
              <a:rPr lang="en-US">
                <a:latin typeface="Arial Narrow" pitchFamily="34" charset="0"/>
              </a:rPr>
              <a:t>EQUATION OF A PARABOLA</a:t>
            </a:r>
          </a:p>
        </p:txBody>
      </p:sp>
      <p:sp>
        <p:nvSpPr>
          <p:cNvPr id="4542468" name="Text Box 4" descr="Pink tissue paper"/>
          <p:cNvSpPr txBox="1">
            <a:spLocks noChangeArrowheads="1"/>
          </p:cNvSpPr>
          <p:nvPr/>
        </p:nvSpPr>
        <p:spPr bwMode="auto">
          <a:xfrm>
            <a:off x="685800" y="2286000"/>
            <a:ext cx="8077200" cy="3581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3200" b="0" baseline="0">
                <a:latin typeface="Times New Roman" pitchFamily="18" charset="0"/>
              </a:rPr>
              <a:t>By interchanging the roles of </a:t>
            </a:r>
            <a:r>
              <a:rPr lang="en-US" sz="3200" b="0" i="1" baseline="0">
                <a:latin typeface="Times New Roman" pitchFamily="18" charset="0"/>
              </a:rPr>
              <a:t>x</a:t>
            </a:r>
            <a:r>
              <a:rPr lang="en-US" sz="3200" b="0" baseline="0">
                <a:latin typeface="Times New Roman" pitchFamily="18" charset="0"/>
              </a:rPr>
              <a:t> and </a:t>
            </a:r>
            <a:r>
              <a:rPr lang="en-US" sz="3200" b="0" i="1" baseline="0">
                <a:latin typeface="Times New Roman" pitchFamily="18" charset="0"/>
              </a:rPr>
              <a:t>y</a:t>
            </a:r>
            <a:r>
              <a:rPr lang="en-US" sz="3200" b="0" baseline="0">
                <a:latin typeface="Times New Roman" pitchFamily="18" charset="0"/>
              </a:rPr>
              <a:t>, we find that the equation </a:t>
            </a:r>
            <a:r>
              <a:rPr lang="en-US" sz="3200" b="0" i="1" baseline="0">
                <a:latin typeface="Times New Roman" pitchFamily="18" charset="0"/>
              </a:rPr>
              <a:t>x</a:t>
            </a:r>
            <a:r>
              <a:rPr lang="en-US" sz="3200" b="0">
                <a:latin typeface="Times New Roman" pitchFamily="18" charset="0"/>
              </a:rPr>
              <a:t>2</a:t>
            </a:r>
            <a:r>
              <a:rPr lang="en-US" sz="3200" b="0" baseline="0">
                <a:latin typeface="Times New Roman" pitchFamily="18" charset="0"/>
              </a:rPr>
              <a:t> = 4</a:t>
            </a:r>
            <a:r>
              <a:rPr lang="en-US" sz="3200" b="0" i="1" baseline="0">
                <a:latin typeface="Times New Roman" pitchFamily="18" charset="0"/>
              </a:rPr>
              <a:t>ay</a:t>
            </a:r>
            <a:r>
              <a:rPr lang="en-US" sz="3200" b="0" baseline="0">
                <a:latin typeface="Times New Roman" pitchFamily="18" charset="0"/>
              </a:rPr>
              <a:t> is the standard equation of a parabola with vertex (0, 0) and focus (0, </a:t>
            </a:r>
            <a:r>
              <a:rPr lang="en-US" sz="3200" b="0" i="1" baseline="0">
                <a:latin typeface="Times New Roman" pitchFamily="18" charset="0"/>
              </a:rPr>
              <a:t>a</a:t>
            </a:r>
            <a:r>
              <a:rPr lang="en-US" sz="3200" b="0" baseline="0">
                <a:latin typeface="Times New Roman" pitchFamily="18" charset="0"/>
              </a:rPr>
              <a:t>). Similarly, if the focus of a parabola is placed on the negative </a:t>
            </a:r>
            <a:r>
              <a:rPr lang="en-US" sz="3200" b="0" i="1" baseline="0">
                <a:latin typeface="Times New Roman" pitchFamily="18" charset="0"/>
              </a:rPr>
              <a:t>x</a:t>
            </a:r>
            <a:r>
              <a:rPr lang="en-US" sz="3200" b="0" baseline="0">
                <a:latin typeface="Times New Roman" pitchFamily="18" charset="0"/>
              </a:rPr>
              <a:t>-axis, we obtain the equation </a:t>
            </a:r>
            <a:r>
              <a:rPr lang="en-US" sz="3200" b="0" i="1" baseline="0">
                <a:latin typeface="Times New Roman" pitchFamily="18" charset="0"/>
              </a:rPr>
              <a:t>x</a:t>
            </a:r>
            <a:r>
              <a:rPr lang="en-US" sz="3200" b="0">
                <a:latin typeface="Times New Roman" pitchFamily="18" charset="0"/>
              </a:rPr>
              <a:t>2</a:t>
            </a:r>
            <a:r>
              <a:rPr lang="en-US" sz="3200" b="0" baseline="0">
                <a:latin typeface="Times New Roman" pitchFamily="18" charset="0"/>
              </a:rPr>
              <a:t> = –</a:t>
            </a:r>
            <a:r>
              <a:rPr lang="en-US" sz="1000" b="0" baseline="0">
                <a:latin typeface="Times New Roman" pitchFamily="18" charset="0"/>
              </a:rPr>
              <a:t> </a:t>
            </a:r>
            <a:r>
              <a:rPr lang="en-US" sz="3200" b="0" baseline="0">
                <a:latin typeface="Times New Roman" pitchFamily="18" charset="0"/>
              </a:rPr>
              <a:t>4</a:t>
            </a:r>
            <a:r>
              <a:rPr lang="en-US" sz="3200" b="0" i="1" baseline="0">
                <a:latin typeface="Times New Roman" pitchFamily="18" charset="0"/>
              </a:rPr>
              <a:t>ay</a:t>
            </a:r>
            <a:r>
              <a:rPr lang="en-US" sz="3200" b="0" baseline="0">
                <a:latin typeface="Times New Roman" pitchFamily="18" charset="0"/>
              </a:rPr>
              <a:t> as the standard equation of a parabola with vertex (0, 0) and focus (0, –</a:t>
            </a:r>
            <a:r>
              <a:rPr lang="en-US" sz="1000" b="0" baseline="0">
                <a:latin typeface="Times New Roman" pitchFamily="18" charset="0"/>
              </a:rPr>
              <a:t> </a:t>
            </a:r>
            <a:r>
              <a:rPr lang="en-US" sz="3200" b="0" i="1" baseline="0">
                <a:latin typeface="Times New Roman" pitchFamily="18" charset="0"/>
              </a:rPr>
              <a:t>a</a:t>
            </a:r>
            <a:r>
              <a:rPr lang="en-US" sz="3200" b="0" baseline="0">
                <a:latin typeface="Times New Roman" pitchFamily="18" charset="0"/>
              </a:rPr>
              <a:t>).</a:t>
            </a:r>
          </a:p>
        </p:txBody>
      </p:sp>
      <p:graphicFrame>
        <p:nvGraphicFramePr>
          <p:cNvPr id="4542469" name="Object 5" descr="Pink tissue paper"/>
          <p:cNvGraphicFramePr>
            <a:graphicFrameLocks noChangeAspect="1"/>
          </p:cNvGraphicFramePr>
          <p:nvPr/>
        </p:nvGraphicFramePr>
        <p:xfrm>
          <a:off x="3873500" y="1358900"/>
          <a:ext cx="146050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42477" name="Equation" r:id="rId5" imgW="1460500" imgH="508000" progId="Equation.DSMT4">
                  <p:embed/>
                </p:oleObj>
              </mc:Choice>
              <mc:Fallback>
                <p:oleObj name="Equation" r:id="rId5" imgW="1460500" imgH="508000" progId="Equation.DSMT4">
                  <p:embed/>
                  <p:pic>
                    <p:nvPicPr>
                      <p:cNvPr id="0" name="Object 5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73500" y="1358900"/>
                        <a:ext cx="1460500" cy="50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8616F5-4AC4-4C01-ABF1-A14817F6CB5A}" type="slidenum">
              <a:rPr lang="en-US"/>
              <a:pPr/>
              <a:t>7</a:t>
            </a:fld>
            <a:endParaRPr lang="en-CA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585474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381000"/>
            <a:ext cx="7620000" cy="914400"/>
          </a:xfrm>
        </p:spPr>
        <p:txBody>
          <a:bodyPr anchor="ctr"/>
          <a:lstStyle/>
          <a:p>
            <a:pPr algn="ctr"/>
            <a:r>
              <a:rPr lang="en-US" sz="3200">
                <a:latin typeface="Arial Narrow" pitchFamily="34" charset="0"/>
              </a:rPr>
              <a:t>MAIN FACTS ABOUT A PARABOLA WITH </a:t>
            </a:r>
            <a:r>
              <a:rPr lang="en-US" sz="3200" i="1"/>
              <a:t>a</a:t>
            </a:r>
            <a:r>
              <a:rPr lang="en-US" sz="3200">
                <a:latin typeface="Arial Narrow" pitchFamily="34" charset="0"/>
              </a:rPr>
              <a:t> &gt; 0</a:t>
            </a:r>
          </a:p>
        </p:txBody>
      </p:sp>
      <p:pic>
        <p:nvPicPr>
          <p:cNvPr id="4585477" name="Picture 5" descr="Pink tissue pap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876425"/>
            <a:ext cx="3048000" cy="3990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585478" name="Picture 6" descr="Pink tissue paper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1350" y="1905000"/>
            <a:ext cx="2152650" cy="4019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585479" name="Picture 7" descr="Pink tissue paper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2228850"/>
            <a:ext cx="3771900" cy="3714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2471939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2D333-9BAF-4555-84BC-BCCA04598F8D}" type="slidenum">
              <a:rPr lang="en-US"/>
              <a:pPr/>
              <a:t>8</a:t>
            </a:fld>
            <a:endParaRPr lang="en-CA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pic>
        <p:nvPicPr>
          <p:cNvPr id="4587523" name="Picture 3" descr="Pink tissue pap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876425"/>
            <a:ext cx="3048000" cy="3990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587526" name="Picture 6" descr="Pink tissue paper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1905000"/>
            <a:ext cx="3609975" cy="3819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587527" name="Picture 7" descr="Pink tissue paper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1905000"/>
            <a:ext cx="2019300" cy="3990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587528" name="Rectangle 8"/>
          <p:cNvSpPr>
            <a:spLocks noChangeArrowheads="1"/>
          </p:cNvSpPr>
          <p:nvPr/>
        </p:nvSpPr>
        <p:spPr bwMode="auto">
          <a:xfrm>
            <a:off x="1066800" y="533400"/>
            <a:ext cx="76200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n-US" sz="3200" b="0" baseline="0">
                <a:solidFill>
                  <a:srgbClr val="007DB7"/>
                </a:solidFill>
                <a:latin typeface="Arial Narrow" pitchFamily="34" charset="0"/>
              </a:rPr>
              <a:t>MAIN FACTS ABOUT A PARABOLA WITH </a:t>
            </a:r>
            <a:r>
              <a:rPr lang="en-US" sz="3200" b="0" i="1" baseline="0">
                <a:solidFill>
                  <a:srgbClr val="007DB7"/>
                </a:solidFill>
                <a:latin typeface="Times New Roman" pitchFamily="18" charset="0"/>
              </a:rPr>
              <a:t>a</a:t>
            </a:r>
            <a:r>
              <a:rPr lang="en-US" sz="3200" b="0" baseline="0">
                <a:solidFill>
                  <a:srgbClr val="007DB7"/>
                </a:solidFill>
                <a:latin typeface="Arial Narrow" pitchFamily="34" charset="0"/>
              </a:rPr>
              <a:t> &gt; 0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9941A1-43EE-4CCB-80FB-3045DD002805}" type="slidenum">
              <a:rPr lang="en-US"/>
              <a:pPr/>
              <a:t>9</a:t>
            </a:fld>
            <a:endParaRPr lang="en-CA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pic>
        <p:nvPicPr>
          <p:cNvPr id="4589570" name="Picture 2" descr="Pink tissue pap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876425"/>
            <a:ext cx="3048000" cy="3990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589573" name="Rectangle 5"/>
          <p:cNvSpPr>
            <a:spLocks noChangeArrowheads="1"/>
          </p:cNvSpPr>
          <p:nvPr/>
        </p:nvSpPr>
        <p:spPr bwMode="auto">
          <a:xfrm>
            <a:off x="1066800" y="381000"/>
            <a:ext cx="76200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n-US" sz="3200" b="0" baseline="0">
                <a:solidFill>
                  <a:srgbClr val="007DB7"/>
                </a:solidFill>
                <a:latin typeface="Arial Narrow" pitchFamily="34" charset="0"/>
              </a:rPr>
              <a:t>MAIN FACTS ABOUT A PARABOLA WITH </a:t>
            </a:r>
            <a:r>
              <a:rPr lang="en-US" sz="3200" b="0" i="1" baseline="0">
                <a:solidFill>
                  <a:srgbClr val="007DB7"/>
                </a:solidFill>
                <a:latin typeface="Times New Roman" pitchFamily="18" charset="0"/>
              </a:rPr>
              <a:t>a</a:t>
            </a:r>
            <a:r>
              <a:rPr lang="en-US" sz="3200" b="0" baseline="0">
                <a:solidFill>
                  <a:srgbClr val="007DB7"/>
                </a:solidFill>
                <a:latin typeface="Arial Narrow" pitchFamily="34" charset="0"/>
              </a:rPr>
              <a:t> &gt; 0</a:t>
            </a:r>
          </a:p>
        </p:txBody>
      </p:sp>
      <p:pic>
        <p:nvPicPr>
          <p:cNvPr id="4589574" name="Picture 6" descr="Pink tissue paper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1895475"/>
            <a:ext cx="2066925" cy="4019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285917-4B27-44F1-A888-D34A2D33BE54}" type="slidenum">
              <a:rPr lang="en-US"/>
              <a:pPr/>
              <a:t>10</a:t>
            </a:fld>
            <a:endParaRPr lang="en-CA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591620" name="Rectangle 4"/>
          <p:cNvSpPr>
            <a:spLocks noChangeArrowheads="1"/>
          </p:cNvSpPr>
          <p:nvPr/>
        </p:nvSpPr>
        <p:spPr bwMode="auto">
          <a:xfrm>
            <a:off x="1066800" y="381000"/>
            <a:ext cx="76200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n-US" sz="3200" b="0" baseline="0">
                <a:solidFill>
                  <a:srgbClr val="007DB7"/>
                </a:solidFill>
                <a:latin typeface="Arial Narrow" pitchFamily="34" charset="0"/>
              </a:rPr>
              <a:t>MAIN FACTS ABOUT A PARABOLA WITH </a:t>
            </a:r>
            <a:r>
              <a:rPr lang="en-US" sz="3200" b="0" i="1" baseline="0">
                <a:solidFill>
                  <a:srgbClr val="007DB7"/>
                </a:solidFill>
                <a:latin typeface="Times New Roman" pitchFamily="18" charset="0"/>
              </a:rPr>
              <a:t>a</a:t>
            </a:r>
            <a:r>
              <a:rPr lang="en-US" sz="3200" b="0" baseline="0">
                <a:solidFill>
                  <a:srgbClr val="007DB7"/>
                </a:solidFill>
                <a:latin typeface="Arial Narrow" pitchFamily="34" charset="0"/>
              </a:rPr>
              <a:t> &gt; 0</a:t>
            </a:r>
          </a:p>
        </p:txBody>
      </p:sp>
      <p:pic>
        <p:nvPicPr>
          <p:cNvPr id="4591624" name="Picture 8" descr="Pink tissue pape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504950"/>
            <a:ext cx="6096000" cy="4972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5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4591625" name="Object 9" descr="Pink tissue paper"/>
          <p:cNvGraphicFramePr>
            <a:graphicFrameLocks noChangeAspect="1"/>
          </p:cNvGraphicFramePr>
          <p:nvPr/>
        </p:nvGraphicFramePr>
        <p:xfrm>
          <a:off x="5346700" y="1866900"/>
          <a:ext cx="143510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91632" name="Equation" r:id="rId6" imgW="1434960" imgH="507960" progId="Equation.DSMT4">
                  <p:embed/>
                </p:oleObj>
              </mc:Choice>
              <mc:Fallback>
                <p:oleObj name="Equation" r:id="rId6" imgW="1434960" imgH="507960" progId="Equation.DSMT4">
                  <p:embed/>
                  <p:pic>
                    <p:nvPicPr>
                      <p:cNvPr id="0" name="Object 9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46700" y="1866900"/>
                        <a:ext cx="1435100" cy="50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5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26BD63-6AD4-4EAD-9CEB-E3B030E699E5}" type="slidenum">
              <a:rPr lang="en-US"/>
              <a:pPr/>
              <a:t>11</a:t>
            </a:fld>
            <a:endParaRPr lang="en-CA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pic>
        <p:nvPicPr>
          <p:cNvPr id="4593666" name="Picture 2" descr="Pink tissue pap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876425"/>
            <a:ext cx="3048000" cy="3990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593667" name="Rectangle 3"/>
          <p:cNvSpPr>
            <a:spLocks noChangeArrowheads="1"/>
          </p:cNvSpPr>
          <p:nvPr/>
        </p:nvSpPr>
        <p:spPr bwMode="auto">
          <a:xfrm>
            <a:off x="1066800" y="381000"/>
            <a:ext cx="76200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n-US" sz="3200" b="0" baseline="0">
                <a:solidFill>
                  <a:srgbClr val="007DB7"/>
                </a:solidFill>
                <a:latin typeface="Arial Narrow" pitchFamily="34" charset="0"/>
              </a:rPr>
              <a:t>MAIN FACTS ABOUT A PARABOLA WITH </a:t>
            </a:r>
            <a:r>
              <a:rPr lang="en-US" sz="3200" b="0" i="1" baseline="0">
                <a:solidFill>
                  <a:srgbClr val="007DB7"/>
                </a:solidFill>
                <a:latin typeface="Times New Roman" pitchFamily="18" charset="0"/>
              </a:rPr>
              <a:t>a</a:t>
            </a:r>
            <a:r>
              <a:rPr lang="en-US" sz="3200" b="0" baseline="0">
                <a:solidFill>
                  <a:srgbClr val="007DB7"/>
                </a:solidFill>
                <a:latin typeface="Arial Narrow" pitchFamily="34" charset="0"/>
              </a:rPr>
              <a:t> &gt; 0</a:t>
            </a:r>
          </a:p>
        </p:txBody>
      </p:sp>
      <p:pic>
        <p:nvPicPr>
          <p:cNvPr id="4593669" name="Picture 5" descr="Pink tissue paper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1905000"/>
            <a:ext cx="2076450" cy="403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A3B120-DEC4-460A-B489-68AC079D8338}" type="slidenum">
              <a:rPr lang="en-US"/>
              <a:pPr/>
              <a:t>12</a:t>
            </a:fld>
            <a:endParaRPr lang="en-CA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pic>
        <p:nvPicPr>
          <p:cNvPr id="4595717" name="Picture 5" descr="Pink tissue pape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9700" y="1143000"/>
            <a:ext cx="6057900" cy="446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5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595714" name="Rectangle 2"/>
          <p:cNvSpPr>
            <a:spLocks noChangeArrowheads="1"/>
          </p:cNvSpPr>
          <p:nvPr/>
        </p:nvSpPr>
        <p:spPr bwMode="auto">
          <a:xfrm>
            <a:off x="1066800" y="381000"/>
            <a:ext cx="76200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n-US" sz="3200" b="0" baseline="0">
                <a:solidFill>
                  <a:srgbClr val="007DB7"/>
                </a:solidFill>
                <a:latin typeface="Arial Narrow" pitchFamily="34" charset="0"/>
              </a:rPr>
              <a:t>MAIN FACTS ABOUT A PARABOLA WITH </a:t>
            </a:r>
            <a:r>
              <a:rPr lang="en-US" sz="3200" b="0" i="1" baseline="0">
                <a:solidFill>
                  <a:srgbClr val="007DB7"/>
                </a:solidFill>
                <a:latin typeface="Times New Roman" pitchFamily="18" charset="0"/>
              </a:rPr>
              <a:t>a</a:t>
            </a:r>
            <a:r>
              <a:rPr lang="en-US" sz="3200" b="0" baseline="0">
                <a:solidFill>
                  <a:srgbClr val="007DB7"/>
                </a:solidFill>
                <a:latin typeface="Arial Narrow" pitchFamily="34" charset="0"/>
              </a:rPr>
              <a:t> &gt; 0</a:t>
            </a:r>
          </a:p>
        </p:txBody>
      </p:sp>
      <p:graphicFrame>
        <p:nvGraphicFramePr>
          <p:cNvPr id="4595716" name="Object 4" descr="Pink tissue paper"/>
          <p:cNvGraphicFramePr>
            <a:graphicFrameLocks noChangeAspect="1"/>
          </p:cNvGraphicFramePr>
          <p:nvPr/>
        </p:nvGraphicFramePr>
        <p:xfrm>
          <a:off x="2482850" y="5356225"/>
          <a:ext cx="165100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95724" name="Equation" r:id="rId6" imgW="1650960" imgH="507960" progId="Equation.DSMT4">
                  <p:embed/>
                </p:oleObj>
              </mc:Choice>
              <mc:Fallback>
                <p:oleObj name="Equation" r:id="rId6" imgW="1650960" imgH="507960" progId="Equation.DSMT4">
                  <p:embed/>
                  <p:pic>
                    <p:nvPicPr>
                      <p:cNvPr id="0" name="Object 4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82850" y="5356225"/>
                        <a:ext cx="1651000" cy="50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5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B24E9B-0E3B-496A-BB18-CD8F00796317}" type="slidenum">
              <a:rPr lang="en-US"/>
              <a:pPr/>
              <a:t>13</a:t>
            </a:fld>
            <a:endParaRPr lang="en-CA"/>
          </a:p>
        </p:txBody>
      </p:sp>
      <p:sp>
        <p:nvSpPr>
          <p:cNvPr id="10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597762" name="Rectangle 2"/>
          <p:cNvSpPr>
            <a:spLocks noChangeArrowheads="1"/>
          </p:cNvSpPr>
          <p:nvPr/>
        </p:nvSpPr>
        <p:spPr bwMode="auto">
          <a:xfrm>
            <a:off x="609600" y="379413"/>
            <a:ext cx="2209800" cy="533400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EXAMPLE 1</a:t>
            </a:r>
          </a:p>
        </p:txBody>
      </p:sp>
      <p:sp>
        <p:nvSpPr>
          <p:cNvPr id="4597763" name="Rectangle 3"/>
          <p:cNvSpPr>
            <a:spLocks noChangeArrowheads="1"/>
          </p:cNvSpPr>
          <p:nvPr/>
        </p:nvSpPr>
        <p:spPr bwMode="auto">
          <a:xfrm>
            <a:off x="2817813" y="379413"/>
            <a:ext cx="6021387" cy="534987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7DA7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b="0" baseline="0"/>
              <a:t>Graphing a Parabola</a:t>
            </a:r>
          </a:p>
        </p:txBody>
      </p:sp>
      <p:sp>
        <p:nvSpPr>
          <p:cNvPr id="4597764" name="Text Box 4" descr="Pink tissue paper"/>
          <p:cNvSpPr txBox="1">
            <a:spLocks noChangeArrowheads="1"/>
          </p:cNvSpPr>
          <p:nvPr/>
        </p:nvSpPr>
        <p:spPr bwMode="auto">
          <a:xfrm>
            <a:off x="647700" y="1371600"/>
            <a:ext cx="81915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10287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6002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21717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7432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3200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3657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45720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="0" baseline="0">
                <a:latin typeface="Times New Roman" pitchFamily="18" charset="0"/>
              </a:rPr>
              <a:t>Graph each parabola and specify the vertex, focus, directrix, and axis.</a:t>
            </a:r>
          </a:p>
        </p:txBody>
      </p:sp>
      <p:sp>
        <p:nvSpPr>
          <p:cNvPr id="4597766" name="Text Box 6" descr="Pink tissue paper"/>
          <p:cNvSpPr txBox="1">
            <a:spLocks noChangeArrowheads="1"/>
          </p:cNvSpPr>
          <p:nvPr/>
        </p:nvSpPr>
        <p:spPr bwMode="auto">
          <a:xfrm>
            <a:off x="647700" y="3435350"/>
            <a:ext cx="1828800" cy="67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2800" b="0" baseline="0">
                <a:solidFill>
                  <a:srgbClr val="007DB7"/>
                </a:solidFill>
              </a:rPr>
              <a:t>Solution</a:t>
            </a:r>
          </a:p>
        </p:txBody>
      </p:sp>
      <p:sp>
        <p:nvSpPr>
          <p:cNvPr id="4597767" name="Text Box 7" descr="Pink tissue paper"/>
          <p:cNvSpPr txBox="1">
            <a:spLocks noChangeArrowheads="1"/>
          </p:cNvSpPr>
          <p:nvPr/>
        </p:nvSpPr>
        <p:spPr bwMode="auto">
          <a:xfrm>
            <a:off x="685800" y="3917950"/>
            <a:ext cx="7924800" cy="1035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406400" indent="-406400">
              <a:defRPr sz="2400">
                <a:solidFill>
                  <a:schemeClr val="tx1"/>
                </a:solidFill>
                <a:latin typeface="Arial" charset="0"/>
              </a:defRPr>
            </a:lvl1pPr>
            <a:lvl2pPr marL="20066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25781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31496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37211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41783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46355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50927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55499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aseline="0">
                <a:latin typeface="Times New Roman" pitchFamily="18" charset="0"/>
              </a:rPr>
              <a:t>a.</a:t>
            </a:r>
            <a:r>
              <a:rPr lang="en-US" sz="3200" b="0" baseline="0">
                <a:latin typeface="Times New Roman" pitchFamily="18" charset="0"/>
              </a:rPr>
              <a:t>	The equation </a:t>
            </a:r>
            <a:r>
              <a:rPr lang="en-US" sz="3200" b="0" i="1" baseline="0">
                <a:latin typeface="Times New Roman" pitchFamily="18" charset="0"/>
              </a:rPr>
              <a:t>x</a:t>
            </a:r>
            <a:r>
              <a:rPr lang="en-US" sz="3200" b="0">
                <a:latin typeface="Times New Roman" pitchFamily="18" charset="0"/>
              </a:rPr>
              <a:t>2</a:t>
            </a:r>
            <a:r>
              <a:rPr lang="en-US" sz="3200" b="0" baseline="0">
                <a:latin typeface="Times New Roman" pitchFamily="18" charset="0"/>
              </a:rPr>
              <a:t> = </a:t>
            </a:r>
            <a:r>
              <a:rPr lang="en-US" sz="3200" b="0" baseline="0">
                <a:solidFill>
                  <a:srgbClr val="EC008D"/>
                </a:solidFill>
                <a:latin typeface="Times New Roman" pitchFamily="18" charset="0"/>
                <a:cs typeface="Times New Roman" pitchFamily="18" charset="0"/>
              </a:rPr>
              <a:t>−</a:t>
            </a:r>
            <a:r>
              <a:rPr lang="en-US" sz="3200" b="0" baseline="0">
                <a:solidFill>
                  <a:srgbClr val="EC008D"/>
                </a:solidFill>
                <a:latin typeface="Times New Roman" pitchFamily="18" charset="0"/>
              </a:rPr>
              <a:t>8</a:t>
            </a:r>
            <a:r>
              <a:rPr lang="en-US" sz="3200" b="0" i="1" baseline="0">
                <a:latin typeface="Times New Roman" pitchFamily="18" charset="0"/>
              </a:rPr>
              <a:t>y</a:t>
            </a:r>
            <a:r>
              <a:rPr lang="en-US" sz="3200" b="0" baseline="0">
                <a:latin typeface="Times New Roman" pitchFamily="18" charset="0"/>
              </a:rPr>
              <a:t> has the standard form </a:t>
            </a:r>
            <a:r>
              <a:rPr lang="en-US" sz="3200" b="0" i="1" baseline="0">
                <a:latin typeface="Times New Roman" pitchFamily="18" charset="0"/>
              </a:rPr>
              <a:t>x</a:t>
            </a:r>
            <a:r>
              <a:rPr lang="en-US" sz="3200" b="0">
                <a:latin typeface="Times New Roman" pitchFamily="18" charset="0"/>
              </a:rPr>
              <a:t>2</a:t>
            </a:r>
            <a:r>
              <a:rPr lang="en-US" sz="3200" b="0" baseline="0">
                <a:latin typeface="Times New Roman" pitchFamily="18" charset="0"/>
              </a:rPr>
              <a:t> = </a:t>
            </a:r>
            <a:r>
              <a:rPr lang="en-US" sz="3200" b="0" baseline="0">
                <a:solidFill>
                  <a:srgbClr val="EC008D"/>
                </a:solidFill>
                <a:latin typeface="Times New Roman" pitchFamily="18" charset="0"/>
                <a:cs typeface="Times New Roman" pitchFamily="18" charset="0"/>
              </a:rPr>
              <a:t>−</a:t>
            </a:r>
            <a:r>
              <a:rPr lang="en-US" sz="3200" b="0" baseline="0">
                <a:solidFill>
                  <a:srgbClr val="EC008D"/>
                </a:solidFill>
                <a:latin typeface="Times New Roman" pitchFamily="18" charset="0"/>
              </a:rPr>
              <a:t>4</a:t>
            </a:r>
            <a:r>
              <a:rPr lang="en-US" sz="3200" b="0" i="1" baseline="0">
                <a:solidFill>
                  <a:srgbClr val="EC008D"/>
                </a:solidFill>
                <a:latin typeface="Times New Roman" pitchFamily="18" charset="0"/>
              </a:rPr>
              <a:t>a</a:t>
            </a:r>
            <a:r>
              <a:rPr lang="en-US" sz="3200" b="0" i="1" baseline="0">
                <a:latin typeface="Times New Roman" pitchFamily="18" charset="0"/>
              </a:rPr>
              <a:t>y</a:t>
            </a:r>
            <a:r>
              <a:rPr lang="en-US" sz="3200" b="0" baseline="0">
                <a:latin typeface="Times New Roman" pitchFamily="18" charset="0"/>
              </a:rPr>
              <a:t>; so</a:t>
            </a:r>
          </a:p>
        </p:txBody>
      </p:sp>
      <p:sp>
        <p:nvSpPr>
          <p:cNvPr id="4597769" name="Text Box 9" descr="Pink tissue paper"/>
          <p:cNvSpPr txBox="1">
            <a:spLocks noChangeArrowheads="1"/>
          </p:cNvSpPr>
          <p:nvPr/>
        </p:nvSpPr>
        <p:spPr bwMode="auto">
          <a:xfrm>
            <a:off x="647700" y="2438400"/>
            <a:ext cx="81915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457200" indent="-457200">
              <a:defRPr sz="2400">
                <a:solidFill>
                  <a:schemeClr val="tx1"/>
                </a:solidFill>
                <a:latin typeface="Arial" charset="0"/>
              </a:defRPr>
            </a:lvl1pPr>
            <a:lvl2pPr marL="10287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6002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21717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7432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3200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3657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45720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buFont typeface="Arial" charset="0"/>
              <a:buNone/>
            </a:pPr>
            <a:r>
              <a:rPr lang="en-US" sz="3200" baseline="0">
                <a:latin typeface="Times New Roman" pitchFamily="18" charset="0"/>
              </a:rPr>
              <a:t>a. </a:t>
            </a:r>
            <a:r>
              <a:rPr lang="en-US" sz="3200" b="0" i="1" baseline="0">
                <a:latin typeface="Times New Roman" pitchFamily="18" charset="0"/>
              </a:rPr>
              <a:t>x</a:t>
            </a:r>
            <a:r>
              <a:rPr lang="en-US" sz="3200" b="0">
                <a:latin typeface="Times New Roman" pitchFamily="18" charset="0"/>
              </a:rPr>
              <a:t>2</a:t>
            </a:r>
            <a:r>
              <a:rPr lang="en-US" sz="3200" b="0" baseline="0">
                <a:latin typeface="Times New Roman" pitchFamily="18" charset="0"/>
              </a:rPr>
              <a:t> = </a:t>
            </a:r>
            <a:r>
              <a:rPr lang="en-US" sz="3200" b="0" baseline="0">
                <a:latin typeface="Times New Roman" pitchFamily="18" charset="0"/>
                <a:cs typeface="Times New Roman" pitchFamily="18" charset="0"/>
              </a:rPr>
              <a:t>−</a:t>
            </a:r>
            <a:r>
              <a:rPr lang="en-US" sz="3200" b="0" baseline="0">
                <a:latin typeface="Times New Roman" pitchFamily="18" charset="0"/>
              </a:rPr>
              <a:t>8</a:t>
            </a:r>
            <a:r>
              <a:rPr lang="en-US" sz="3200" b="0" i="1" baseline="0">
                <a:latin typeface="Times New Roman" pitchFamily="18" charset="0"/>
              </a:rPr>
              <a:t>y		</a:t>
            </a:r>
            <a:r>
              <a:rPr lang="en-US" sz="3200" baseline="0">
                <a:latin typeface="Times New Roman" pitchFamily="18" charset="0"/>
              </a:rPr>
              <a:t>b. </a:t>
            </a:r>
            <a:r>
              <a:rPr lang="en-US" sz="3200" b="0" i="1" baseline="0">
                <a:latin typeface="Times New Roman" pitchFamily="18" charset="0"/>
              </a:rPr>
              <a:t>y</a:t>
            </a:r>
            <a:r>
              <a:rPr lang="en-US" sz="3200" b="0">
                <a:latin typeface="Times New Roman" pitchFamily="18" charset="0"/>
              </a:rPr>
              <a:t>2</a:t>
            </a:r>
            <a:r>
              <a:rPr lang="en-US" sz="3200" b="0" baseline="0">
                <a:latin typeface="Times New Roman" pitchFamily="18" charset="0"/>
              </a:rPr>
              <a:t> = 5</a:t>
            </a:r>
            <a:r>
              <a:rPr lang="en-US" sz="3200" b="0" i="1" baseline="0">
                <a:latin typeface="Times New Roman" pitchFamily="18" charset="0"/>
              </a:rPr>
              <a:t>x</a:t>
            </a:r>
            <a:endParaRPr lang="en-US" sz="3200" b="0" baseline="0">
              <a:latin typeface="Times New Roman" pitchFamily="18" charset="0"/>
            </a:endParaRPr>
          </a:p>
        </p:txBody>
      </p:sp>
      <p:pic>
        <p:nvPicPr>
          <p:cNvPr id="4597773" name="Picture 13" descr="Pink tissue pape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6625" y="4895850"/>
            <a:ext cx="1857375" cy="1047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FD7C7-845E-455C-ABF1-32A044140FC0}" type="slidenum">
              <a:rPr lang="en-US"/>
              <a:pPr/>
              <a:t>14</a:t>
            </a:fld>
            <a:endParaRPr lang="en-CA"/>
          </a:p>
        </p:txBody>
      </p:sp>
      <p:sp>
        <p:nvSpPr>
          <p:cNvPr id="8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599810" name="Rectangle 2"/>
          <p:cNvSpPr>
            <a:spLocks noChangeArrowheads="1"/>
          </p:cNvSpPr>
          <p:nvPr/>
        </p:nvSpPr>
        <p:spPr bwMode="auto">
          <a:xfrm>
            <a:off x="609600" y="379413"/>
            <a:ext cx="2209800" cy="533400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EXAMPLE 1</a:t>
            </a:r>
          </a:p>
        </p:txBody>
      </p:sp>
      <p:sp>
        <p:nvSpPr>
          <p:cNvPr id="4599811" name="Rectangle 3"/>
          <p:cNvSpPr>
            <a:spLocks noChangeArrowheads="1"/>
          </p:cNvSpPr>
          <p:nvPr/>
        </p:nvSpPr>
        <p:spPr bwMode="auto">
          <a:xfrm>
            <a:off x="2817813" y="379413"/>
            <a:ext cx="6021387" cy="534987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7DA7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b="0" baseline="0"/>
              <a:t>Graphing a Parabola</a:t>
            </a:r>
          </a:p>
        </p:txBody>
      </p:sp>
      <p:sp>
        <p:nvSpPr>
          <p:cNvPr id="4599813" name="Text Box 5" descr="Pink tissue paper"/>
          <p:cNvSpPr txBox="1">
            <a:spLocks noChangeArrowheads="1"/>
          </p:cNvSpPr>
          <p:nvPr/>
        </p:nvSpPr>
        <p:spPr bwMode="auto">
          <a:xfrm>
            <a:off x="647700" y="1143000"/>
            <a:ext cx="4686300" cy="67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2800" b="0" baseline="0">
                <a:solidFill>
                  <a:srgbClr val="007DB7"/>
                </a:solidFill>
              </a:rPr>
              <a:t>Solution continued</a:t>
            </a:r>
          </a:p>
        </p:txBody>
      </p:sp>
      <p:sp>
        <p:nvSpPr>
          <p:cNvPr id="4599814" name="Text Box 6" descr="Pink tissue paper"/>
          <p:cNvSpPr txBox="1">
            <a:spLocks noChangeArrowheads="1"/>
          </p:cNvSpPr>
          <p:nvPr/>
        </p:nvSpPr>
        <p:spPr bwMode="auto">
          <a:xfrm>
            <a:off x="685800" y="1625600"/>
            <a:ext cx="8153400" cy="1035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20066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25781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31496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37211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41783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46355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50927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55499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="0" baseline="0">
                <a:latin typeface="Times New Roman" pitchFamily="18" charset="0"/>
              </a:rPr>
              <a:t>The parabola opens down. The vertex is the origin, and the focus is (0, </a:t>
            </a:r>
            <a:r>
              <a:rPr lang="en-US" sz="3200" b="0" baseline="0">
                <a:latin typeface="Times New Roman" pitchFamily="18" charset="0"/>
                <a:cs typeface="Times New Roman" pitchFamily="18" charset="0"/>
              </a:rPr>
              <a:t>−</a:t>
            </a:r>
            <a:r>
              <a:rPr lang="en-US" sz="3200" b="0" baseline="0">
                <a:latin typeface="Times New Roman" pitchFamily="18" charset="0"/>
              </a:rPr>
              <a:t>2). The directrix is the horizontal line </a:t>
            </a:r>
            <a:r>
              <a:rPr lang="en-US" sz="3200" b="0" i="1" baseline="0">
                <a:latin typeface="Times New Roman" pitchFamily="18" charset="0"/>
              </a:rPr>
              <a:t>y</a:t>
            </a:r>
            <a:r>
              <a:rPr lang="en-US" sz="3200" b="0" baseline="0">
                <a:latin typeface="Times New Roman" pitchFamily="18" charset="0"/>
              </a:rPr>
              <a:t> = 2; the axis of the parabola is the </a:t>
            </a:r>
            <a:r>
              <a:rPr lang="en-US" sz="3200" b="0" i="1" baseline="0">
                <a:latin typeface="Times New Roman" pitchFamily="18" charset="0"/>
              </a:rPr>
              <a:t>y</a:t>
            </a:r>
            <a:r>
              <a:rPr lang="en-US" sz="3200" b="0" baseline="0">
                <a:latin typeface="Times New Roman" pitchFamily="18" charset="0"/>
              </a:rPr>
              <a:t>-axis.</a:t>
            </a:r>
          </a:p>
          <a:p>
            <a:pPr>
              <a:spcBef>
                <a:spcPct val="50000"/>
              </a:spcBef>
            </a:pPr>
            <a:r>
              <a:rPr lang="en-US" sz="3200" b="0" baseline="0">
                <a:latin typeface="Times New Roman" pitchFamily="18" charset="0"/>
              </a:rPr>
              <a:t>Since the focus is (0, </a:t>
            </a:r>
            <a:r>
              <a:rPr lang="en-US" sz="3200" b="0" baseline="0">
                <a:latin typeface="Times New Roman" pitchFamily="18" charset="0"/>
                <a:cs typeface="Times New Roman" pitchFamily="18" charset="0"/>
              </a:rPr>
              <a:t>−</a:t>
            </a:r>
            <a:r>
              <a:rPr lang="en-US" sz="3200" b="0" baseline="0">
                <a:latin typeface="Times New Roman" pitchFamily="18" charset="0"/>
              </a:rPr>
              <a:t>2) substitute </a:t>
            </a:r>
            <a:r>
              <a:rPr lang="en-US" sz="3200" b="0" i="1" baseline="0">
                <a:latin typeface="Times New Roman" pitchFamily="18" charset="0"/>
              </a:rPr>
              <a:t>y</a:t>
            </a:r>
            <a:r>
              <a:rPr lang="en-US" sz="3200" b="0" baseline="0">
                <a:latin typeface="Times New Roman" pitchFamily="18" charset="0"/>
              </a:rPr>
              <a:t> = </a:t>
            </a:r>
            <a:r>
              <a:rPr lang="en-US" sz="3200" b="0" baseline="0">
                <a:latin typeface="Times New Roman" pitchFamily="18" charset="0"/>
                <a:cs typeface="Times New Roman" pitchFamily="18" charset="0"/>
              </a:rPr>
              <a:t>−</a:t>
            </a:r>
            <a:r>
              <a:rPr lang="en-US" sz="3200" b="0" baseline="0">
                <a:latin typeface="Times New Roman" pitchFamily="18" charset="0"/>
              </a:rPr>
              <a:t>2 in the equation </a:t>
            </a:r>
            <a:r>
              <a:rPr lang="en-US" sz="3200" b="0" i="1" baseline="0">
                <a:latin typeface="Times New Roman" pitchFamily="18" charset="0"/>
              </a:rPr>
              <a:t>x</a:t>
            </a:r>
            <a:r>
              <a:rPr lang="en-US" sz="3200" b="0">
                <a:latin typeface="Times New Roman" pitchFamily="18" charset="0"/>
              </a:rPr>
              <a:t>2</a:t>
            </a:r>
            <a:r>
              <a:rPr lang="en-US" sz="3200" b="0" baseline="0">
                <a:latin typeface="Times New Roman" pitchFamily="18" charset="0"/>
              </a:rPr>
              <a:t> = </a:t>
            </a:r>
            <a:r>
              <a:rPr lang="en-US" sz="3200" b="0" baseline="0">
                <a:latin typeface="Times New Roman" pitchFamily="18" charset="0"/>
                <a:cs typeface="Times New Roman" pitchFamily="18" charset="0"/>
              </a:rPr>
              <a:t>−</a:t>
            </a:r>
            <a:r>
              <a:rPr lang="en-US" sz="3200" b="0" baseline="0">
                <a:latin typeface="Times New Roman" pitchFamily="18" charset="0"/>
              </a:rPr>
              <a:t>8</a:t>
            </a:r>
            <a:r>
              <a:rPr lang="en-US" sz="3200" b="0" i="1" baseline="0">
                <a:solidFill>
                  <a:srgbClr val="00ADEE"/>
                </a:solidFill>
                <a:latin typeface="Times New Roman" pitchFamily="18" charset="0"/>
              </a:rPr>
              <a:t>y</a:t>
            </a:r>
            <a:r>
              <a:rPr lang="en-US" sz="3200" b="0" baseline="0">
                <a:latin typeface="Times New Roman" pitchFamily="18" charset="0"/>
              </a:rPr>
              <a:t> of the parabola to obtain</a:t>
            </a:r>
          </a:p>
        </p:txBody>
      </p:sp>
      <p:pic>
        <p:nvPicPr>
          <p:cNvPr id="4599817" name="Picture 9" descr="Pink tissue pape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4876800"/>
            <a:ext cx="2590800" cy="156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038600" y="1066800"/>
            <a:ext cx="3505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From the from of the equation (x^2 = - 4ay) we must see that . .</a:t>
            </a:r>
            <a:endParaRPr lang="en-US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0DE179-F90B-4AB9-A630-C53645F5C467}" type="slidenum">
              <a:rPr lang="en-US"/>
              <a:pPr/>
              <a:t>15</a:t>
            </a:fld>
            <a:endParaRPr lang="en-CA"/>
          </a:p>
        </p:txBody>
      </p:sp>
      <p:sp>
        <p:nvSpPr>
          <p:cNvPr id="8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601858" name="Rectangle 2"/>
          <p:cNvSpPr>
            <a:spLocks noChangeArrowheads="1"/>
          </p:cNvSpPr>
          <p:nvPr/>
        </p:nvSpPr>
        <p:spPr bwMode="auto">
          <a:xfrm>
            <a:off x="609600" y="379413"/>
            <a:ext cx="2209800" cy="533400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EXAMPLE 1</a:t>
            </a:r>
          </a:p>
        </p:txBody>
      </p:sp>
      <p:sp>
        <p:nvSpPr>
          <p:cNvPr id="4601859" name="Rectangle 3"/>
          <p:cNvSpPr>
            <a:spLocks noChangeArrowheads="1"/>
          </p:cNvSpPr>
          <p:nvPr/>
        </p:nvSpPr>
        <p:spPr bwMode="auto">
          <a:xfrm>
            <a:off x="2817813" y="379413"/>
            <a:ext cx="6021387" cy="534987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7DA7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b="0" baseline="0"/>
              <a:t>Graphing a Parabola</a:t>
            </a:r>
          </a:p>
        </p:txBody>
      </p:sp>
      <p:sp>
        <p:nvSpPr>
          <p:cNvPr id="4601860" name="Text Box 4" descr="Pink tissue paper"/>
          <p:cNvSpPr txBox="1">
            <a:spLocks noChangeArrowheads="1"/>
          </p:cNvSpPr>
          <p:nvPr/>
        </p:nvSpPr>
        <p:spPr bwMode="auto">
          <a:xfrm>
            <a:off x="647700" y="1143000"/>
            <a:ext cx="4686300" cy="67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2800" b="0" baseline="0">
                <a:solidFill>
                  <a:srgbClr val="007DB7"/>
                </a:solidFill>
              </a:rPr>
              <a:t>Solution continued</a:t>
            </a:r>
          </a:p>
        </p:txBody>
      </p:sp>
      <p:sp>
        <p:nvSpPr>
          <p:cNvPr id="4601861" name="Text Box 5" descr="Pink tissue paper"/>
          <p:cNvSpPr txBox="1">
            <a:spLocks noChangeArrowheads="1"/>
          </p:cNvSpPr>
          <p:nvPr/>
        </p:nvSpPr>
        <p:spPr bwMode="auto">
          <a:xfrm>
            <a:off x="685800" y="1625600"/>
            <a:ext cx="8153400" cy="1035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20066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25781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31496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37211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41783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46355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50927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55499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="0" baseline="0">
                <a:latin typeface="Times New Roman" pitchFamily="18" charset="0"/>
              </a:rPr>
              <a:t>Thus, the points (4, </a:t>
            </a:r>
            <a:r>
              <a:rPr lang="en-US" sz="3200" b="0" baseline="0">
                <a:latin typeface="Times New Roman" pitchFamily="18" charset="0"/>
                <a:cs typeface="Times New Roman" pitchFamily="18" charset="0"/>
              </a:rPr>
              <a:t>−</a:t>
            </a:r>
            <a:r>
              <a:rPr lang="en-US" sz="3200" b="0" baseline="0">
                <a:latin typeface="Times New Roman" pitchFamily="18" charset="0"/>
              </a:rPr>
              <a:t>2) and (</a:t>
            </a:r>
            <a:r>
              <a:rPr lang="en-US" sz="3200" b="0" baseline="0">
                <a:latin typeface="Times New Roman" pitchFamily="18" charset="0"/>
                <a:cs typeface="Times New Roman" pitchFamily="18" charset="0"/>
              </a:rPr>
              <a:t>−</a:t>
            </a:r>
            <a:r>
              <a:rPr lang="en-US" sz="3200" b="0" baseline="0">
                <a:latin typeface="Times New Roman" pitchFamily="18" charset="0"/>
              </a:rPr>
              <a:t>4, </a:t>
            </a:r>
            <a:r>
              <a:rPr lang="en-US" sz="3200" b="0" baseline="0">
                <a:latin typeface="Times New Roman" pitchFamily="18" charset="0"/>
                <a:cs typeface="Times New Roman" pitchFamily="18" charset="0"/>
              </a:rPr>
              <a:t>−</a:t>
            </a:r>
            <a:r>
              <a:rPr lang="en-US" sz="3200" b="0" baseline="0">
                <a:latin typeface="Times New Roman" pitchFamily="18" charset="0"/>
              </a:rPr>
              <a:t>2) are two symmetric points on the parabola to the right and the left of the focus.</a:t>
            </a:r>
          </a:p>
        </p:txBody>
      </p:sp>
      <p:pic>
        <p:nvPicPr>
          <p:cNvPr id="4601863" name="Picture 7" descr="Pink tissue pape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3124200"/>
            <a:ext cx="4286250" cy="3343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A1A1F2-2FCC-4200-84E5-F97B24FA1B5E}" type="slidenum">
              <a:rPr lang="en-US"/>
              <a:pPr/>
              <a:t>16</a:t>
            </a:fld>
            <a:endParaRPr lang="en-CA"/>
          </a:p>
        </p:txBody>
      </p:sp>
      <p:sp>
        <p:nvSpPr>
          <p:cNvPr id="11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pic>
        <p:nvPicPr>
          <p:cNvPr id="4603914" name="Picture 10" descr="Pink tissue pap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5243513"/>
            <a:ext cx="2533650" cy="885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603913" name="Picture 9" descr="Pink tissue paper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4410075"/>
            <a:ext cx="1238250" cy="1076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03906" name="Rectangle 2"/>
          <p:cNvSpPr>
            <a:spLocks noChangeArrowheads="1"/>
          </p:cNvSpPr>
          <p:nvPr/>
        </p:nvSpPr>
        <p:spPr bwMode="auto">
          <a:xfrm>
            <a:off x="609600" y="379413"/>
            <a:ext cx="2209800" cy="533400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EXAMPLE 1</a:t>
            </a:r>
          </a:p>
        </p:txBody>
      </p:sp>
      <p:sp>
        <p:nvSpPr>
          <p:cNvPr id="4603907" name="Rectangle 3"/>
          <p:cNvSpPr>
            <a:spLocks noChangeArrowheads="1"/>
          </p:cNvSpPr>
          <p:nvPr/>
        </p:nvSpPr>
        <p:spPr bwMode="auto">
          <a:xfrm>
            <a:off x="2817813" y="379413"/>
            <a:ext cx="6021387" cy="534987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7DA7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b="0" baseline="0"/>
              <a:t>Graphing a Parabola</a:t>
            </a:r>
          </a:p>
        </p:txBody>
      </p:sp>
      <p:sp>
        <p:nvSpPr>
          <p:cNvPr id="4603908" name="Text Box 4" descr="Pink tissue paper"/>
          <p:cNvSpPr txBox="1">
            <a:spLocks noChangeArrowheads="1"/>
          </p:cNvSpPr>
          <p:nvPr/>
        </p:nvSpPr>
        <p:spPr bwMode="auto">
          <a:xfrm>
            <a:off x="647700" y="1143000"/>
            <a:ext cx="4686300" cy="67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2800" b="0" baseline="0">
                <a:solidFill>
                  <a:srgbClr val="007DB7"/>
                </a:solidFill>
              </a:rPr>
              <a:t>Solution continued</a:t>
            </a:r>
          </a:p>
        </p:txBody>
      </p:sp>
      <p:sp>
        <p:nvSpPr>
          <p:cNvPr id="4603909" name="Text Box 5" descr="Pink tissue paper"/>
          <p:cNvSpPr txBox="1">
            <a:spLocks noChangeArrowheads="1"/>
          </p:cNvSpPr>
          <p:nvPr/>
        </p:nvSpPr>
        <p:spPr bwMode="auto">
          <a:xfrm>
            <a:off x="685800" y="1625600"/>
            <a:ext cx="8153400" cy="1035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465138" indent="-465138">
              <a:defRPr sz="2400">
                <a:solidFill>
                  <a:schemeClr val="tx1"/>
                </a:solidFill>
                <a:latin typeface="Arial" charset="0"/>
              </a:defRPr>
            </a:lvl1pPr>
            <a:lvl2pPr marL="20066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25781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31496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37211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41783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46355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50927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55499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aseline="0">
                <a:latin typeface="Times New Roman" pitchFamily="18" charset="0"/>
              </a:rPr>
              <a:t>b.</a:t>
            </a:r>
            <a:r>
              <a:rPr lang="en-US" sz="3200" b="0" baseline="0">
                <a:latin typeface="Times New Roman" pitchFamily="18" charset="0"/>
              </a:rPr>
              <a:t> The equation </a:t>
            </a:r>
            <a:r>
              <a:rPr lang="en-US" sz="3200" b="0" i="1" baseline="0">
                <a:latin typeface="Times New Roman" pitchFamily="18" charset="0"/>
              </a:rPr>
              <a:t>y</a:t>
            </a:r>
            <a:r>
              <a:rPr lang="en-US" sz="3200" b="0">
                <a:latin typeface="Times New Roman" pitchFamily="18" charset="0"/>
              </a:rPr>
              <a:t>2</a:t>
            </a:r>
            <a:r>
              <a:rPr lang="en-US" sz="3200" b="0" baseline="0">
                <a:latin typeface="Times New Roman" pitchFamily="18" charset="0"/>
              </a:rPr>
              <a:t> = </a:t>
            </a:r>
            <a:r>
              <a:rPr lang="en-US" sz="3200" b="0" baseline="0">
                <a:solidFill>
                  <a:srgbClr val="EC008D"/>
                </a:solidFill>
                <a:latin typeface="Times New Roman" pitchFamily="18" charset="0"/>
              </a:rPr>
              <a:t>5</a:t>
            </a:r>
            <a:r>
              <a:rPr lang="en-US" sz="3200" b="0" i="1" baseline="0">
                <a:latin typeface="Times New Roman" pitchFamily="18" charset="0"/>
              </a:rPr>
              <a:t>x</a:t>
            </a:r>
            <a:r>
              <a:rPr lang="en-US" sz="3200" b="0" baseline="0">
                <a:latin typeface="Times New Roman" pitchFamily="18" charset="0"/>
              </a:rPr>
              <a:t> has the standard form </a:t>
            </a:r>
            <a:r>
              <a:rPr lang="en-US" sz="3200" b="0" i="1" baseline="0">
                <a:latin typeface="Times New Roman" pitchFamily="18" charset="0"/>
              </a:rPr>
              <a:t>y</a:t>
            </a:r>
            <a:r>
              <a:rPr lang="en-US" sz="3200" b="0">
                <a:latin typeface="Times New Roman" pitchFamily="18" charset="0"/>
              </a:rPr>
              <a:t>2</a:t>
            </a:r>
            <a:r>
              <a:rPr lang="en-US" sz="3200" b="0" baseline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3200" b="0" baseline="0">
                <a:latin typeface="Times New Roman" pitchFamily="18" charset="0"/>
              </a:rPr>
              <a:t>= </a:t>
            </a:r>
            <a:r>
              <a:rPr lang="en-US" sz="3200" b="0" baseline="0">
                <a:solidFill>
                  <a:srgbClr val="EC008D"/>
                </a:solidFill>
                <a:latin typeface="Times New Roman" pitchFamily="18" charset="0"/>
              </a:rPr>
              <a:t>4</a:t>
            </a:r>
            <a:r>
              <a:rPr lang="en-US" sz="3200" b="0" i="1" baseline="0">
                <a:solidFill>
                  <a:srgbClr val="EC008D"/>
                </a:solidFill>
                <a:latin typeface="Times New Roman" pitchFamily="18" charset="0"/>
              </a:rPr>
              <a:t>a</a:t>
            </a:r>
            <a:r>
              <a:rPr lang="en-US" sz="3200" b="0" i="1" baseline="0">
                <a:latin typeface="Times New Roman" pitchFamily="18" charset="0"/>
              </a:rPr>
              <a:t>x</a:t>
            </a:r>
            <a:r>
              <a:rPr lang="en-US" sz="3200" b="0" baseline="0">
                <a:latin typeface="Times New Roman" pitchFamily="18" charset="0"/>
              </a:rPr>
              <a:t>.</a:t>
            </a:r>
          </a:p>
        </p:txBody>
      </p:sp>
      <p:pic>
        <p:nvPicPr>
          <p:cNvPr id="4603911" name="Picture 7" descr="Pink tissue paper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0950" y="2362200"/>
            <a:ext cx="1314450" cy="1533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03912" name="Text Box 8" descr="Pink tissue paper"/>
          <p:cNvSpPr txBox="1">
            <a:spLocks noChangeArrowheads="1"/>
          </p:cNvSpPr>
          <p:nvPr/>
        </p:nvSpPr>
        <p:spPr bwMode="auto">
          <a:xfrm>
            <a:off x="1066800" y="3765550"/>
            <a:ext cx="7772400" cy="1035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20066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25781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31496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37211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41783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46355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50927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55499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3200" b="0" baseline="0">
                <a:latin typeface="Times New Roman" pitchFamily="18" charset="0"/>
              </a:rPr>
              <a:t>The parabola opens to the right. The vertex is the origin, and the focus is                The directrix is the vertical line                                the axis of the parabola is the </a:t>
            </a:r>
            <a:r>
              <a:rPr lang="en-US" sz="3200" b="0" i="1" baseline="0">
                <a:latin typeface="Times New Roman" pitchFamily="18" charset="0"/>
              </a:rPr>
              <a:t>x</a:t>
            </a:r>
            <a:r>
              <a:rPr lang="en-US" sz="3200" b="0" baseline="0">
                <a:latin typeface="Times New Roman" pitchFamily="18" charset="0"/>
              </a:rPr>
              <a:t>-axis.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97190E-CF95-48A7-A325-2A12B66C6E20}" type="slidenum">
              <a:rPr lang="en-US"/>
              <a:pPr/>
              <a:t>17</a:t>
            </a:fld>
            <a:endParaRPr lang="en-CA"/>
          </a:p>
        </p:txBody>
      </p:sp>
      <p:sp>
        <p:nvSpPr>
          <p:cNvPr id="10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pic>
        <p:nvPicPr>
          <p:cNvPr id="4605965" name="Picture 13" descr="Pink tissue pap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7225" y="4157663"/>
            <a:ext cx="1485900" cy="204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05955" name="Rectangle 3"/>
          <p:cNvSpPr>
            <a:spLocks noChangeArrowheads="1"/>
          </p:cNvSpPr>
          <p:nvPr/>
        </p:nvSpPr>
        <p:spPr bwMode="auto">
          <a:xfrm>
            <a:off x="609600" y="379413"/>
            <a:ext cx="2209800" cy="533400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EXAMPLE 1</a:t>
            </a:r>
          </a:p>
        </p:txBody>
      </p:sp>
      <p:sp>
        <p:nvSpPr>
          <p:cNvPr id="4605956" name="Rectangle 4"/>
          <p:cNvSpPr>
            <a:spLocks noChangeArrowheads="1"/>
          </p:cNvSpPr>
          <p:nvPr/>
        </p:nvSpPr>
        <p:spPr bwMode="auto">
          <a:xfrm>
            <a:off x="2817813" y="379413"/>
            <a:ext cx="6021387" cy="534987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7DA7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b="0" baseline="0"/>
              <a:t>Graphing a Parabola</a:t>
            </a:r>
          </a:p>
        </p:txBody>
      </p:sp>
      <p:sp>
        <p:nvSpPr>
          <p:cNvPr id="4605957" name="Text Box 5" descr="Pink tissue paper"/>
          <p:cNvSpPr txBox="1">
            <a:spLocks noChangeArrowheads="1"/>
          </p:cNvSpPr>
          <p:nvPr/>
        </p:nvSpPr>
        <p:spPr bwMode="auto">
          <a:xfrm>
            <a:off x="647700" y="1143000"/>
            <a:ext cx="4686300" cy="67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2800" b="0" baseline="0">
                <a:solidFill>
                  <a:srgbClr val="007DB7"/>
                </a:solidFill>
              </a:rPr>
              <a:t>Solution continued</a:t>
            </a:r>
          </a:p>
        </p:txBody>
      </p:sp>
      <p:sp>
        <p:nvSpPr>
          <p:cNvPr id="4605958" name="Text Box 6" descr="Pink tissue paper"/>
          <p:cNvSpPr txBox="1">
            <a:spLocks noChangeArrowheads="1"/>
          </p:cNvSpPr>
          <p:nvPr/>
        </p:nvSpPr>
        <p:spPr bwMode="auto">
          <a:xfrm>
            <a:off x="685800" y="1625600"/>
            <a:ext cx="8153400" cy="1035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20066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25781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31496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37211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41783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46355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50927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55499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="0" baseline="0">
                <a:latin typeface="Times New Roman" pitchFamily="18" charset="0"/>
              </a:rPr>
              <a:t>To find two symmetric points on the parabola that are above and below the focus, substitute</a:t>
            </a:r>
          </a:p>
          <a:p>
            <a:pPr>
              <a:lnSpc>
                <a:spcPct val="150000"/>
              </a:lnSpc>
            </a:pPr>
            <a:r>
              <a:rPr lang="en-US" sz="3200" b="0" baseline="0">
                <a:latin typeface="Times New Roman" pitchFamily="18" charset="0"/>
              </a:rPr>
              <a:t>            in the equation of the parabola.</a:t>
            </a:r>
          </a:p>
        </p:txBody>
      </p:sp>
      <p:pic>
        <p:nvPicPr>
          <p:cNvPr id="4605962" name="Picture 10" descr="Pink tissue paper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674938"/>
            <a:ext cx="962025" cy="885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605964" name="Picture 12" descr="Pink tissue paper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3514725"/>
            <a:ext cx="1914525" cy="166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9476C6-5003-450D-8F48-75C622EA8EAD}" type="slidenum">
              <a:rPr lang="en-US"/>
              <a:pPr/>
              <a:t>18</a:t>
            </a:fld>
            <a:endParaRPr lang="en-CA"/>
          </a:p>
        </p:txBody>
      </p:sp>
      <p:sp>
        <p:nvSpPr>
          <p:cNvPr id="10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pic>
        <p:nvPicPr>
          <p:cNvPr id="4608011" name="Picture 11" descr="Pink tissue pap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143000"/>
            <a:ext cx="4229100" cy="5095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08003" name="Rectangle 3"/>
          <p:cNvSpPr>
            <a:spLocks noChangeArrowheads="1"/>
          </p:cNvSpPr>
          <p:nvPr/>
        </p:nvSpPr>
        <p:spPr bwMode="auto">
          <a:xfrm>
            <a:off x="609600" y="379413"/>
            <a:ext cx="2209800" cy="533400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EXAMPLE 1</a:t>
            </a:r>
          </a:p>
        </p:txBody>
      </p:sp>
      <p:sp>
        <p:nvSpPr>
          <p:cNvPr id="4608004" name="Rectangle 4"/>
          <p:cNvSpPr>
            <a:spLocks noChangeArrowheads="1"/>
          </p:cNvSpPr>
          <p:nvPr/>
        </p:nvSpPr>
        <p:spPr bwMode="auto">
          <a:xfrm>
            <a:off x="2817813" y="379413"/>
            <a:ext cx="6021387" cy="534987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7DA7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b="0" baseline="0"/>
              <a:t>Graphing a Parabola</a:t>
            </a:r>
          </a:p>
        </p:txBody>
      </p:sp>
      <p:sp>
        <p:nvSpPr>
          <p:cNvPr id="4608005" name="Text Box 5" descr="Pink tissue paper"/>
          <p:cNvSpPr txBox="1">
            <a:spLocks noChangeArrowheads="1"/>
          </p:cNvSpPr>
          <p:nvPr/>
        </p:nvSpPr>
        <p:spPr bwMode="auto">
          <a:xfrm>
            <a:off x="647700" y="1143000"/>
            <a:ext cx="4686300" cy="67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2800" b="0" baseline="0">
                <a:solidFill>
                  <a:srgbClr val="007DB7"/>
                </a:solidFill>
              </a:rPr>
              <a:t>Solution continued</a:t>
            </a:r>
          </a:p>
        </p:txBody>
      </p:sp>
      <p:sp>
        <p:nvSpPr>
          <p:cNvPr id="4608006" name="Text Box 6" descr="Pink tissue paper"/>
          <p:cNvSpPr txBox="1">
            <a:spLocks noChangeArrowheads="1"/>
          </p:cNvSpPr>
          <p:nvPr/>
        </p:nvSpPr>
        <p:spPr bwMode="auto">
          <a:xfrm>
            <a:off x="685800" y="2359025"/>
            <a:ext cx="3886200" cy="1035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20066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25781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31496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37211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41783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46355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50927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55499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3200" b="0" baseline="0">
                <a:latin typeface="Times New Roman" pitchFamily="18" charset="0"/>
              </a:rPr>
              <a:t>Plot the two additional points              and      </a:t>
            </a:r>
          </a:p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en-US" sz="3200" b="0" baseline="0">
                <a:latin typeface="Times New Roman" pitchFamily="18" charset="0"/>
              </a:rPr>
              <a:t>                on the parabola.</a:t>
            </a:r>
          </a:p>
        </p:txBody>
      </p:sp>
      <p:pic>
        <p:nvPicPr>
          <p:cNvPr id="4608009" name="Picture 9" descr="Pink tissue paper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7375" y="3086100"/>
            <a:ext cx="1238250" cy="1076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608010" name="Picture 10" descr="Pink tissue paper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950" y="4029075"/>
            <a:ext cx="1609725" cy="1076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18B4BA-E51C-4E55-8EA4-05B0A4DA2F3D}" type="slidenum">
              <a:rPr lang="en-US"/>
              <a:pPr/>
              <a:t>19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544514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381000"/>
            <a:ext cx="7620000" cy="914400"/>
          </a:xfrm>
        </p:spPr>
        <p:txBody>
          <a:bodyPr anchor="ctr"/>
          <a:lstStyle/>
          <a:p>
            <a:pPr algn="ctr"/>
            <a:r>
              <a:rPr lang="en-US" dirty="0" smtClean="0">
                <a:latin typeface="Arial Narrow" pitchFamily="34" charset="0"/>
              </a:rPr>
              <a:t>Practice Problem</a:t>
            </a:r>
            <a:endParaRPr lang="en-US" dirty="0">
              <a:latin typeface="Arial Narrow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5044" y="1376172"/>
            <a:ext cx="6153912" cy="4105656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18B4BA-E51C-4E55-8EA4-05B0A4DA2F3D}" type="slidenum">
              <a:rPr lang="en-US"/>
              <a:pPr/>
              <a:t>20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544514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0"/>
            <a:ext cx="7620000" cy="990600"/>
          </a:xfrm>
        </p:spPr>
        <p:txBody>
          <a:bodyPr anchor="ctr"/>
          <a:lstStyle/>
          <a:p>
            <a:pPr algn="ctr"/>
            <a:r>
              <a:rPr lang="en-US" dirty="0" smtClean="0">
                <a:latin typeface="Arial Narrow" pitchFamily="34" charset="0"/>
              </a:rPr>
              <a:t>Practice Problem</a:t>
            </a:r>
            <a:endParaRPr lang="en-US" dirty="0">
              <a:latin typeface="Arial Narrow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4168" y="722376"/>
            <a:ext cx="6455664" cy="541324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467600" y="0"/>
            <a:ext cx="1524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This is what you’ll need to know.</a:t>
            </a:r>
          </a:p>
          <a:p>
            <a:r>
              <a:rPr lang="en-US" dirty="0" smtClean="0">
                <a:sym typeface="Wingdings" pitchFamily="2" charset="2"/>
              </a:rPr>
              <a:t>----------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456113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18B4BA-E51C-4E55-8EA4-05B0A4DA2F3D}" type="slidenum">
              <a:rPr lang="en-US"/>
              <a:pPr/>
              <a:t>21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544514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381000"/>
            <a:ext cx="7620000" cy="914400"/>
          </a:xfrm>
        </p:spPr>
        <p:txBody>
          <a:bodyPr anchor="ctr"/>
          <a:lstStyle/>
          <a:p>
            <a:pPr algn="ctr"/>
            <a:r>
              <a:rPr lang="en-US">
                <a:latin typeface="Arial Narrow" pitchFamily="34" charset="0"/>
              </a:rPr>
              <a:t>LATUS RECTUM</a:t>
            </a:r>
          </a:p>
        </p:txBody>
      </p:sp>
      <p:sp>
        <p:nvSpPr>
          <p:cNvPr id="4544516" name="Text Box 4" descr="Pink tissue paper"/>
          <p:cNvSpPr txBox="1">
            <a:spLocks noChangeArrowheads="1"/>
          </p:cNvSpPr>
          <p:nvPr/>
        </p:nvSpPr>
        <p:spPr bwMode="auto">
          <a:xfrm>
            <a:off x="685800" y="1600200"/>
            <a:ext cx="8077200" cy="3581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3200" b="0" baseline="0">
                <a:latin typeface="Times" pitchFamily="18" charset="0"/>
              </a:rPr>
              <a:t>The line segment passing through the focus of a parabola, perpendicular to the axis, and having endpoints on the parabola is called the </a:t>
            </a:r>
            <a:r>
              <a:rPr lang="en-US" sz="3200" baseline="0">
                <a:latin typeface="Times" pitchFamily="18" charset="0"/>
              </a:rPr>
              <a:t>latus rectum</a:t>
            </a:r>
            <a:r>
              <a:rPr lang="en-US" sz="3200" b="0" baseline="0">
                <a:latin typeface="Times" pitchFamily="18" charset="0"/>
              </a:rPr>
              <a:t> </a:t>
            </a:r>
            <a:r>
              <a:rPr lang="en-US" sz="3200" baseline="0">
                <a:latin typeface="Times" pitchFamily="18" charset="0"/>
              </a:rPr>
              <a:t>of the parabola</a:t>
            </a:r>
            <a:r>
              <a:rPr lang="en-US" sz="3200" b="0" baseline="0">
                <a:latin typeface="Times" pitchFamily="18" charset="0"/>
              </a:rPr>
              <a:t>. </a:t>
            </a:r>
          </a:p>
          <a:p>
            <a:endParaRPr lang="en-US" sz="3200" b="0" baseline="0">
              <a:latin typeface="Times" pitchFamily="18" charset="0"/>
            </a:endParaRPr>
          </a:p>
          <a:p>
            <a:r>
              <a:rPr lang="en-US" sz="3200" b="0" baseline="0">
                <a:latin typeface="Times" pitchFamily="18" charset="0"/>
              </a:rPr>
              <a:t>The following figures show that the length of the latus rectum for the graphs of </a:t>
            </a:r>
            <a:r>
              <a:rPr lang="en-US" sz="3200" b="0" i="1" baseline="0">
                <a:latin typeface="Times New Roman" pitchFamily="18" charset="0"/>
              </a:rPr>
              <a:t>y</a:t>
            </a:r>
            <a:r>
              <a:rPr lang="en-US" sz="3200" b="0">
                <a:latin typeface="Times New Roman" pitchFamily="18" charset="0"/>
              </a:rPr>
              <a:t>2</a:t>
            </a:r>
            <a:r>
              <a:rPr lang="en-US" sz="3200" b="0" baseline="0">
                <a:latin typeface="Times New Roman" pitchFamily="18" charset="0"/>
              </a:rPr>
              <a:t> = ±4</a:t>
            </a:r>
            <a:r>
              <a:rPr lang="en-US" sz="3200" b="0" i="1" baseline="0">
                <a:latin typeface="Times New Roman" pitchFamily="18" charset="0"/>
              </a:rPr>
              <a:t>ax</a:t>
            </a:r>
            <a:r>
              <a:rPr lang="en-US" sz="3200" b="0" baseline="0">
                <a:latin typeface="Times New Roman" pitchFamily="18" charset="0"/>
              </a:rPr>
              <a:t> and </a:t>
            </a:r>
            <a:r>
              <a:rPr lang="en-US" sz="3200" b="0" i="1" baseline="0">
                <a:latin typeface="Times New Roman" pitchFamily="18" charset="0"/>
              </a:rPr>
              <a:t>x</a:t>
            </a:r>
            <a:r>
              <a:rPr lang="en-US" sz="3200" b="0">
                <a:latin typeface="Times New Roman" pitchFamily="18" charset="0"/>
              </a:rPr>
              <a:t>2</a:t>
            </a:r>
            <a:r>
              <a:rPr lang="en-US" sz="3200" b="0" baseline="0">
                <a:latin typeface="Times New Roman" pitchFamily="18" charset="0"/>
              </a:rPr>
              <a:t> = ±4</a:t>
            </a:r>
            <a:r>
              <a:rPr lang="en-US" sz="3200" b="0" i="1" baseline="0">
                <a:latin typeface="Times New Roman" pitchFamily="18" charset="0"/>
              </a:rPr>
              <a:t>ay</a:t>
            </a:r>
            <a:r>
              <a:rPr lang="en-US" sz="3200" b="0" baseline="0">
                <a:latin typeface="Times New Roman" pitchFamily="18" charset="0"/>
              </a:rPr>
              <a:t> for </a:t>
            </a:r>
            <a:r>
              <a:rPr lang="en-US" sz="3200" b="0" i="1" baseline="0">
                <a:latin typeface="Times New Roman" pitchFamily="18" charset="0"/>
              </a:rPr>
              <a:t>a</a:t>
            </a:r>
            <a:r>
              <a:rPr lang="en-US" sz="3200" b="0" baseline="0">
                <a:latin typeface="Times New Roman" pitchFamily="18" charset="0"/>
              </a:rPr>
              <a:t> &gt; 0 is 4</a:t>
            </a:r>
            <a:r>
              <a:rPr lang="en-US" sz="3200" b="0" i="1" baseline="0">
                <a:latin typeface="Times New Roman" pitchFamily="18" charset="0"/>
              </a:rPr>
              <a:t>a</a:t>
            </a:r>
            <a:r>
              <a:rPr lang="en-US" sz="3200" b="0" baseline="0">
                <a:latin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1787209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B9E68F-9285-4708-8647-2545F8BDE3D7}" type="slidenum">
              <a:rPr lang="en-US"/>
              <a:pPr/>
              <a:t>22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546562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381000"/>
            <a:ext cx="7620000" cy="914400"/>
          </a:xfrm>
        </p:spPr>
        <p:txBody>
          <a:bodyPr anchor="ctr"/>
          <a:lstStyle/>
          <a:p>
            <a:pPr algn="ctr"/>
            <a:r>
              <a:rPr lang="en-US">
                <a:latin typeface="Arial Narrow" pitchFamily="34" charset="0"/>
              </a:rPr>
              <a:t>LATUS RECTUM</a:t>
            </a:r>
          </a:p>
        </p:txBody>
      </p:sp>
      <p:pic>
        <p:nvPicPr>
          <p:cNvPr id="4546564" name="Picture 4" descr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938" y="1236663"/>
            <a:ext cx="8221662" cy="4554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EC5580-6FB9-47D7-8BF5-7BCCD9F09213}" type="slidenum">
              <a:rPr lang="en-US"/>
              <a:pPr/>
              <a:t>23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548610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381000"/>
            <a:ext cx="7620000" cy="914400"/>
          </a:xfrm>
        </p:spPr>
        <p:txBody>
          <a:bodyPr anchor="ctr"/>
          <a:lstStyle/>
          <a:p>
            <a:pPr algn="ctr"/>
            <a:r>
              <a:rPr lang="en-US">
                <a:latin typeface="Arial Narrow" pitchFamily="34" charset="0"/>
              </a:rPr>
              <a:t>LATUS RECTUM</a:t>
            </a:r>
          </a:p>
        </p:txBody>
      </p:sp>
      <p:pic>
        <p:nvPicPr>
          <p:cNvPr id="4548612" name="Picture 4" descr="Picture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631950"/>
            <a:ext cx="8382000" cy="3930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EEB592-0C24-4F85-9E6E-D0C37A3D104A}" type="slidenum">
              <a:rPr lang="en-US"/>
              <a:pPr/>
              <a:t>24</a:t>
            </a:fld>
            <a:endParaRPr lang="en-CA"/>
          </a:p>
        </p:txBody>
      </p:sp>
      <p:sp>
        <p:nvSpPr>
          <p:cNvPr id="12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550658" name="Rectangle 2"/>
          <p:cNvSpPr>
            <a:spLocks noChangeArrowheads="1"/>
          </p:cNvSpPr>
          <p:nvPr/>
        </p:nvSpPr>
        <p:spPr bwMode="auto">
          <a:xfrm>
            <a:off x="609600" y="379413"/>
            <a:ext cx="2209800" cy="533400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EXAMPLE 2</a:t>
            </a:r>
          </a:p>
        </p:txBody>
      </p:sp>
      <p:sp>
        <p:nvSpPr>
          <p:cNvPr id="4550659" name="Rectangle 3"/>
          <p:cNvSpPr>
            <a:spLocks noChangeArrowheads="1"/>
          </p:cNvSpPr>
          <p:nvPr/>
        </p:nvSpPr>
        <p:spPr bwMode="auto">
          <a:xfrm>
            <a:off x="2817813" y="379413"/>
            <a:ext cx="6021387" cy="534987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7DA7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b="0" baseline="0"/>
              <a:t>Finding the Equation of a Parabola</a:t>
            </a:r>
          </a:p>
        </p:txBody>
      </p:sp>
      <p:sp>
        <p:nvSpPr>
          <p:cNvPr id="4550660" name="Text Box 4" descr="Pink tissue paper"/>
          <p:cNvSpPr txBox="1">
            <a:spLocks noChangeArrowheads="1"/>
          </p:cNvSpPr>
          <p:nvPr/>
        </p:nvSpPr>
        <p:spPr bwMode="auto">
          <a:xfrm>
            <a:off x="647700" y="990600"/>
            <a:ext cx="81915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10287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6002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21717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7432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3200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3657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45720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000" b="0" baseline="0">
                <a:latin typeface="Times New Roman" pitchFamily="18" charset="0"/>
              </a:rPr>
              <a:t>Find the standard equation of a parabola with vertex (0, 0) and satisfying the given description.</a:t>
            </a:r>
          </a:p>
        </p:txBody>
      </p:sp>
      <p:sp>
        <p:nvSpPr>
          <p:cNvPr id="4550662" name="Text Box 6" descr="Pink tissue paper"/>
          <p:cNvSpPr txBox="1">
            <a:spLocks noChangeArrowheads="1"/>
          </p:cNvSpPr>
          <p:nvPr/>
        </p:nvSpPr>
        <p:spPr bwMode="auto">
          <a:xfrm>
            <a:off x="647700" y="3581400"/>
            <a:ext cx="1828800" cy="67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2800" b="0" baseline="0">
                <a:solidFill>
                  <a:srgbClr val="007DB7"/>
                </a:solidFill>
              </a:rPr>
              <a:t>Solution</a:t>
            </a:r>
          </a:p>
        </p:txBody>
      </p:sp>
      <p:sp>
        <p:nvSpPr>
          <p:cNvPr id="4550663" name="Text Box 7" descr="Pink tissue paper"/>
          <p:cNvSpPr txBox="1">
            <a:spLocks noChangeArrowheads="1"/>
          </p:cNvSpPr>
          <p:nvPr/>
        </p:nvSpPr>
        <p:spPr bwMode="auto">
          <a:xfrm>
            <a:off x="685800" y="3962400"/>
            <a:ext cx="7924800" cy="1492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457200" indent="-457200">
              <a:defRPr sz="2400">
                <a:solidFill>
                  <a:schemeClr val="tx1"/>
                </a:solidFill>
                <a:latin typeface="Arial" charset="0"/>
              </a:defRPr>
            </a:lvl1pPr>
            <a:lvl2pPr marL="20066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25781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31496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37211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41783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46355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50927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55499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000" baseline="0">
                <a:latin typeface="Times New Roman" pitchFamily="18" charset="0"/>
              </a:rPr>
              <a:t>a.</a:t>
            </a:r>
            <a:r>
              <a:rPr lang="en-US" sz="3000" b="0" baseline="0">
                <a:latin typeface="Times New Roman" pitchFamily="18" charset="0"/>
              </a:rPr>
              <a:t>	Vertex (0, 0) and focus (–3, 0) are both on the </a:t>
            </a:r>
            <a:r>
              <a:rPr lang="en-US" sz="3000" b="0" i="1" baseline="0">
                <a:latin typeface="Times New Roman" pitchFamily="18" charset="0"/>
              </a:rPr>
              <a:t>x</a:t>
            </a:r>
            <a:r>
              <a:rPr lang="en-US" sz="3000" b="0" baseline="0">
                <a:latin typeface="Times New Roman" pitchFamily="18" charset="0"/>
              </a:rPr>
              <a:t>-axis, so parabola opens left and the equation has the form </a:t>
            </a:r>
            <a:r>
              <a:rPr lang="en-US" sz="3000" b="0" i="1" baseline="0">
                <a:latin typeface="Times New Roman" pitchFamily="18" charset="0"/>
              </a:rPr>
              <a:t>y</a:t>
            </a:r>
            <a:r>
              <a:rPr lang="en-US" sz="3000" b="0">
                <a:latin typeface="Times New Roman" pitchFamily="18" charset="0"/>
              </a:rPr>
              <a:t>2</a:t>
            </a:r>
            <a:r>
              <a:rPr lang="en-US" sz="3000" b="0" baseline="0">
                <a:latin typeface="Times New Roman" pitchFamily="18" charset="0"/>
              </a:rPr>
              <a:t> = – 4</a:t>
            </a:r>
            <a:r>
              <a:rPr lang="en-US" sz="3000" b="0" i="1" baseline="0">
                <a:latin typeface="Times New Roman" pitchFamily="18" charset="0"/>
              </a:rPr>
              <a:t>ax </a:t>
            </a:r>
            <a:r>
              <a:rPr lang="en-US" sz="3000" b="0" baseline="0">
                <a:latin typeface="Times New Roman" pitchFamily="18" charset="0"/>
              </a:rPr>
              <a:t>with </a:t>
            </a:r>
            <a:r>
              <a:rPr lang="en-US" sz="3000" b="0" i="1" baseline="0">
                <a:solidFill>
                  <a:srgbClr val="EC008D"/>
                </a:solidFill>
                <a:latin typeface="Times New Roman" pitchFamily="18" charset="0"/>
              </a:rPr>
              <a:t>a</a:t>
            </a:r>
            <a:r>
              <a:rPr lang="en-US" sz="3000" b="0" baseline="0">
                <a:latin typeface="Times New Roman" pitchFamily="18" charset="0"/>
              </a:rPr>
              <a:t> = </a:t>
            </a:r>
            <a:r>
              <a:rPr lang="en-US" sz="3000" b="0" baseline="0">
                <a:solidFill>
                  <a:srgbClr val="EC008D"/>
                </a:solidFill>
                <a:latin typeface="Times New Roman" pitchFamily="18" charset="0"/>
              </a:rPr>
              <a:t>3</a:t>
            </a:r>
            <a:r>
              <a:rPr lang="en-US" sz="3000" b="0" baseline="0">
                <a:latin typeface="Times New Roman" pitchFamily="18" charset="0"/>
              </a:rPr>
              <a:t>.</a:t>
            </a:r>
          </a:p>
        </p:txBody>
      </p:sp>
      <p:graphicFrame>
        <p:nvGraphicFramePr>
          <p:cNvPr id="4550664" name="Object 8" descr="Pink tissue paper"/>
          <p:cNvGraphicFramePr>
            <a:graphicFrameLocks noChangeAspect="1"/>
          </p:cNvGraphicFramePr>
          <p:nvPr/>
        </p:nvGraphicFramePr>
        <p:xfrm>
          <a:off x="1885950" y="5480050"/>
          <a:ext cx="1930400" cy="1155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50681" name="Equation" r:id="rId5" imgW="1930320" imgH="1155600" progId="Equation.DSMT4">
                  <p:embed/>
                </p:oleObj>
              </mc:Choice>
              <mc:Fallback>
                <p:oleObj name="Equation" r:id="rId5" imgW="1930320" imgH="1155600" progId="Equation.DSMT4">
                  <p:embed/>
                  <p:pic>
                    <p:nvPicPr>
                      <p:cNvPr id="0" name="Object 8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85950" y="5480050"/>
                        <a:ext cx="1930400" cy="1155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50665" name="Text Box 9" descr="Pink tissue paper"/>
          <p:cNvSpPr txBox="1">
            <a:spLocks noChangeArrowheads="1"/>
          </p:cNvSpPr>
          <p:nvPr/>
        </p:nvSpPr>
        <p:spPr bwMode="auto">
          <a:xfrm>
            <a:off x="647700" y="2057400"/>
            <a:ext cx="8191500" cy="1479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457200" indent="-457200">
              <a:defRPr sz="2400">
                <a:solidFill>
                  <a:schemeClr val="tx1"/>
                </a:solidFill>
                <a:latin typeface="Arial" charset="0"/>
              </a:defRPr>
            </a:lvl1pPr>
            <a:lvl2pPr marL="10287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6002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21717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7432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3200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3657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45720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buFont typeface="Arial" charset="0"/>
              <a:buNone/>
            </a:pPr>
            <a:r>
              <a:rPr lang="en-US" sz="3000" baseline="0">
                <a:latin typeface="Times New Roman" pitchFamily="18" charset="0"/>
              </a:rPr>
              <a:t>a. </a:t>
            </a:r>
            <a:r>
              <a:rPr lang="en-US" sz="3000" b="0" baseline="0">
                <a:latin typeface="Times New Roman" pitchFamily="18" charset="0"/>
              </a:rPr>
              <a:t>The focus is (–3, 0).</a:t>
            </a:r>
          </a:p>
          <a:p>
            <a:pPr>
              <a:buFont typeface="Arial" charset="0"/>
              <a:buNone/>
            </a:pPr>
            <a:r>
              <a:rPr lang="en-US" sz="3000" baseline="0">
                <a:latin typeface="Times New Roman" pitchFamily="18" charset="0"/>
              </a:rPr>
              <a:t>b. </a:t>
            </a:r>
            <a:r>
              <a:rPr lang="en-US" sz="3000" b="0" baseline="0">
                <a:latin typeface="Times New Roman" pitchFamily="18" charset="0"/>
              </a:rPr>
              <a:t>The axis of the parabola is the </a:t>
            </a:r>
            <a:r>
              <a:rPr lang="en-US" sz="3000" b="0" i="1" baseline="0">
                <a:latin typeface="Times New Roman" pitchFamily="18" charset="0"/>
              </a:rPr>
              <a:t>y</a:t>
            </a:r>
            <a:r>
              <a:rPr lang="en-US" sz="3000" b="0" baseline="0">
                <a:latin typeface="Times New Roman" pitchFamily="18" charset="0"/>
              </a:rPr>
              <a:t>-axis, and the graph passes through the point (–4, 2).</a:t>
            </a:r>
          </a:p>
        </p:txBody>
      </p:sp>
      <p:graphicFrame>
        <p:nvGraphicFramePr>
          <p:cNvPr id="4550667" name="Object 11" descr="Pink tissue paper"/>
          <p:cNvGraphicFramePr>
            <a:graphicFrameLocks noChangeAspect="1"/>
          </p:cNvGraphicFramePr>
          <p:nvPr/>
        </p:nvGraphicFramePr>
        <p:xfrm>
          <a:off x="6843713" y="5816600"/>
          <a:ext cx="1714500" cy="49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50682" name="Equation" r:id="rId7" imgW="1714320" imgH="495000" progId="Equation.DSMT4">
                  <p:embed/>
                </p:oleObj>
              </mc:Choice>
              <mc:Fallback>
                <p:oleObj name="Equation" r:id="rId7" imgW="1714320" imgH="495000" progId="Equation.DSMT4">
                  <p:embed/>
                  <p:pic>
                    <p:nvPicPr>
                      <p:cNvPr id="0" name="Object 11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43713" y="5816600"/>
                        <a:ext cx="1714500" cy="495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50668" name="Rectangle 12" descr="Pink tissue paper"/>
          <p:cNvSpPr>
            <a:spLocks noChangeArrowheads="1"/>
          </p:cNvSpPr>
          <p:nvPr/>
        </p:nvSpPr>
        <p:spPr bwMode="auto">
          <a:xfrm>
            <a:off x="4124325" y="5759450"/>
            <a:ext cx="2689225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/>
            <a:r>
              <a:rPr lang="en-US" sz="3200" b="0" baseline="0">
                <a:latin typeface="Times New Roman" pitchFamily="18" charset="0"/>
              </a:rPr>
              <a:t>The equation is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32E2C7-21A1-4562-AF8C-20A1EDBA2B2D}" type="slidenum">
              <a:rPr lang="en-US"/>
              <a:pPr/>
              <a:t>25</a:t>
            </a:fld>
            <a:endParaRPr lang="en-CA"/>
          </a:p>
        </p:txBody>
      </p:sp>
      <p:sp>
        <p:nvSpPr>
          <p:cNvPr id="10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552706" name="Rectangle 2"/>
          <p:cNvSpPr>
            <a:spLocks noChangeArrowheads="1"/>
          </p:cNvSpPr>
          <p:nvPr/>
        </p:nvSpPr>
        <p:spPr bwMode="auto">
          <a:xfrm>
            <a:off x="609600" y="379413"/>
            <a:ext cx="2209800" cy="533400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EXAMPLE 2</a:t>
            </a:r>
          </a:p>
        </p:txBody>
      </p:sp>
      <p:sp>
        <p:nvSpPr>
          <p:cNvPr id="4552707" name="Rectangle 3"/>
          <p:cNvSpPr>
            <a:spLocks noChangeArrowheads="1"/>
          </p:cNvSpPr>
          <p:nvPr/>
        </p:nvSpPr>
        <p:spPr bwMode="auto">
          <a:xfrm>
            <a:off x="2817813" y="379413"/>
            <a:ext cx="6021387" cy="534987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7DA7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b="0" baseline="0"/>
              <a:t>Finding the Equation of a Parabola</a:t>
            </a:r>
          </a:p>
        </p:txBody>
      </p:sp>
      <p:sp>
        <p:nvSpPr>
          <p:cNvPr id="4552708" name="Text Box 4" descr="Pink tissue paper"/>
          <p:cNvSpPr txBox="1">
            <a:spLocks noChangeArrowheads="1"/>
          </p:cNvSpPr>
          <p:nvPr/>
        </p:nvSpPr>
        <p:spPr bwMode="auto">
          <a:xfrm>
            <a:off x="609600" y="912813"/>
            <a:ext cx="3514725" cy="67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2800" b="0" baseline="0">
                <a:solidFill>
                  <a:srgbClr val="007DB7"/>
                </a:solidFill>
              </a:rPr>
              <a:t>Solution continued</a:t>
            </a:r>
          </a:p>
        </p:txBody>
      </p:sp>
      <p:sp>
        <p:nvSpPr>
          <p:cNvPr id="4552709" name="Text Box 5" descr="Pink tissue paper"/>
          <p:cNvSpPr txBox="1">
            <a:spLocks noChangeArrowheads="1"/>
          </p:cNvSpPr>
          <p:nvPr/>
        </p:nvSpPr>
        <p:spPr bwMode="auto">
          <a:xfrm>
            <a:off x="647700" y="1631950"/>
            <a:ext cx="7924800" cy="2101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457200" indent="-457200">
              <a:defRPr sz="2400">
                <a:solidFill>
                  <a:schemeClr val="tx1"/>
                </a:solidFill>
                <a:latin typeface="Arial" charset="0"/>
              </a:defRPr>
            </a:lvl1pPr>
            <a:lvl2pPr marL="20066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25781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31496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37211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41783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46355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50927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55499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000" baseline="0">
                <a:latin typeface="Times New Roman" pitchFamily="18" charset="0"/>
              </a:rPr>
              <a:t>b.</a:t>
            </a:r>
            <a:r>
              <a:rPr lang="en-US" sz="3000" b="0" baseline="0">
                <a:latin typeface="Times New Roman" pitchFamily="18" charset="0"/>
              </a:rPr>
              <a:t>	Vertex is (0, 0), axis is the </a:t>
            </a:r>
            <a:r>
              <a:rPr lang="en-US" sz="3000" b="0" i="1" baseline="0">
                <a:latin typeface="Times New Roman" pitchFamily="18" charset="0"/>
              </a:rPr>
              <a:t>y</a:t>
            </a:r>
            <a:r>
              <a:rPr lang="en-US" sz="3000" b="0" baseline="0">
                <a:latin typeface="Times New Roman" pitchFamily="18" charset="0"/>
              </a:rPr>
              <a:t>-axis, and the point (–4, 2) is above the </a:t>
            </a:r>
            <a:r>
              <a:rPr lang="en-US" sz="3000" b="0" i="1" baseline="0">
                <a:latin typeface="Times New Roman" pitchFamily="18" charset="0"/>
              </a:rPr>
              <a:t>x</a:t>
            </a:r>
            <a:r>
              <a:rPr lang="en-US" sz="3000" b="0" baseline="0">
                <a:latin typeface="Times New Roman" pitchFamily="18" charset="0"/>
              </a:rPr>
              <a:t>-axis, so parabola opens up and the equation has the form </a:t>
            </a:r>
            <a:r>
              <a:rPr lang="en-US" sz="3000" b="0" i="1" baseline="0">
                <a:latin typeface="Times New Roman" pitchFamily="18" charset="0"/>
              </a:rPr>
              <a:t>x</a:t>
            </a:r>
            <a:r>
              <a:rPr lang="en-US" sz="3000" b="0">
                <a:latin typeface="Times New Roman" pitchFamily="18" charset="0"/>
              </a:rPr>
              <a:t>2</a:t>
            </a:r>
            <a:r>
              <a:rPr lang="en-US" sz="3000" b="0" baseline="0">
                <a:latin typeface="Times New Roman" pitchFamily="18" charset="0"/>
              </a:rPr>
              <a:t> = – 4</a:t>
            </a:r>
            <a:r>
              <a:rPr lang="en-US" sz="3000" b="0" i="1" baseline="0">
                <a:latin typeface="Times New Roman" pitchFamily="18" charset="0"/>
              </a:rPr>
              <a:t>ay </a:t>
            </a:r>
            <a:r>
              <a:rPr lang="en-US" sz="3000" b="0" baseline="0">
                <a:latin typeface="Times New Roman" pitchFamily="18" charset="0"/>
              </a:rPr>
              <a:t>and </a:t>
            </a:r>
            <a:r>
              <a:rPr lang="en-US" sz="3000" b="0" i="1" baseline="0">
                <a:solidFill>
                  <a:srgbClr val="EC008D"/>
                </a:solidFill>
                <a:latin typeface="Times New Roman" pitchFamily="18" charset="0"/>
              </a:rPr>
              <a:t>x</a:t>
            </a:r>
            <a:r>
              <a:rPr lang="en-US" sz="3000" b="0" baseline="0">
                <a:latin typeface="Times New Roman" pitchFamily="18" charset="0"/>
              </a:rPr>
              <a:t> = </a:t>
            </a:r>
            <a:r>
              <a:rPr lang="en-US" sz="3000" b="0" baseline="0">
                <a:solidFill>
                  <a:srgbClr val="EC008D"/>
                </a:solidFill>
                <a:latin typeface="Times New Roman" pitchFamily="18" charset="0"/>
              </a:rPr>
              <a:t>–4</a:t>
            </a:r>
            <a:r>
              <a:rPr lang="en-US" sz="3000" b="0" baseline="0">
                <a:latin typeface="Times New Roman" pitchFamily="18" charset="0"/>
              </a:rPr>
              <a:t> and </a:t>
            </a:r>
            <a:r>
              <a:rPr lang="en-US" sz="3000" b="0" i="1" baseline="0">
                <a:solidFill>
                  <a:srgbClr val="00ADEE"/>
                </a:solidFill>
                <a:latin typeface="Times New Roman" pitchFamily="18" charset="0"/>
              </a:rPr>
              <a:t>y</a:t>
            </a:r>
            <a:r>
              <a:rPr lang="en-US" sz="3000" b="0" baseline="0">
                <a:latin typeface="Times New Roman" pitchFamily="18" charset="0"/>
              </a:rPr>
              <a:t> = </a:t>
            </a:r>
            <a:r>
              <a:rPr lang="en-US" sz="3000" b="0" baseline="0">
                <a:solidFill>
                  <a:srgbClr val="00ADEE"/>
                </a:solidFill>
                <a:latin typeface="Times New Roman" pitchFamily="18" charset="0"/>
              </a:rPr>
              <a:t>2</a:t>
            </a:r>
            <a:r>
              <a:rPr lang="en-US" sz="3000" b="0" baseline="0">
                <a:latin typeface="Times New Roman" pitchFamily="18" charset="0"/>
              </a:rPr>
              <a:t> can be substituted in to obtain</a:t>
            </a:r>
          </a:p>
        </p:txBody>
      </p:sp>
      <p:graphicFrame>
        <p:nvGraphicFramePr>
          <p:cNvPr id="4552710" name="Object 6" descr="Pink tissue paper"/>
          <p:cNvGraphicFramePr>
            <a:graphicFrameLocks noChangeAspect="1"/>
          </p:cNvGraphicFramePr>
          <p:nvPr/>
        </p:nvGraphicFramePr>
        <p:xfrm>
          <a:off x="1863725" y="3854450"/>
          <a:ext cx="2184400" cy="2273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52726" name="Equation" r:id="rId5" imgW="2184120" imgH="2273040" progId="Equation.DSMT4">
                  <p:embed/>
                </p:oleObj>
              </mc:Choice>
              <mc:Fallback>
                <p:oleObj name="Equation" r:id="rId5" imgW="2184120" imgH="2273040" progId="Equation.DSMT4">
                  <p:embed/>
                  <p:pic>
                    <p:nvPicPr>
                      <p:cNvPr id="0" name="Object 6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63725" y="3854450"/>
                        <a:ext cx="2184400" cy="2273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52712" name="Object 8" descr="Pink tissue paper"/>
          <p:cNvGraphicFramePr>
            <a:graphicFrameLocks noChangeAspect="1"/>
          </p:cNvGraphicFramePr>
          <p:nvPr/>
        </p:nvGraphicFramePr>
        <p:xfrm>
          <a:off x="6010275" y="4578350"/>
          <a:ext cx="1752600" cy="177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52727" name="Equation" r:id="rId7" imgW="1752480" imgH="1777680" progId="Equation.DSMT4">
                  <p:embed/>
                </p:oleObj>
              </mc:Choice>
              <mc:Fallback>
                <p:oleObj name="Equation" r:id="rId7" imgW="1752480" imgH="1777680" progId="Equation.DSMT4">
                  <p:embed/>
                  <p:pic>
                    <p:nvPicPr>
                      <p:cNvPr id="0" name="Object 8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10275" y="4578350"/>
                        <a:ext cx="1752600" cy="177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52713" name="Rectangle 9" descr="Pink tissue paper"/>
          <p:cNvSpPr>
            <a:spLocks noChangeArrowheads="1"/>
          </p:cNvSpPr>
          <p:nvPr/>
        </p:nvSpPr>
        <p:spPr bwMode="auto">
          <a:xfrm>
            <a:off x="5181600" y="3976688"/>
            <a:ext cx="2536825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/>
            <a:r>
              <a:rPr lang="en-US" sz="3000" b="0" baseline="0">
                <a:latin typeface="Times New Roman" pitchFamily="18" charset="0"/>
              </a:rPr>
              <a:t>The equation is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18B4BA-E51C-4E55-8EA4-05B0A4DA2F3D}" type="slidenum">
              <a:rPr lang="en-US"/>
              <a:pPr/>
              <a:t>26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544514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381000"/>
            <a:ext cx="7620000" cy="914400"/>
          </a:xfrm>
        </p:spPr>
        <p:txBody>
          <a:bodyPr anchor="ctr"/>
          <a:lstStyle/>
          <a:p>
            <a:pPr algn="ctr"/>
            <a:r>
              <a:rPr lang="en-US" dirty="0" smtClean="0">
                <a:latin typeface="Arial Narrow" pitchFamily="34" charset="0"/>
              </a:rPr>
              <a:t>Practice Problem</a:t>
            </a:r>
            <a:endParaRPr lang="en-US" dirty="0">
              <a:latin typeface="Arial Narrow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1356" y="1302947"/>
            <a:ext cx="6190488" cy="4956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456113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18B4BA-E51C-4E55-8EA4-05B0A4DA2F3D}" type="slidenum">
              <a:rPr lang="en-US"/>
              <a:pPr/>
              <a:t>27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544514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381000"/>
            <a:ext cx="7620000" cy="914400"/>
          </a:xfrm>
        </p:spPr>
        <p:txBody>
          <a:bodyPr anchor="ctr"/>
          <a:lstStyle/>
          <a:p>
            <a:pPr algn="ctr"/>
            <a:r>
              <a:rPr lang="en-US" dirty="0" smtClean="0">
                <a:latin typeface="Arial Narrow" pitchFamily="34" charset="0"/>
              </a:rPr>
              <a:t>Practice Problem</a:t>
            </a:r>
            <a:endParaRPr lang="en-US" dirty="0">
              <a:latin typeface="Arial Narrow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0180" y="1161288"/>
            <a:ext cx="6263640" cy="45354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400800" y="4191000"/>
            <a:ext cx="16764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point (1, 2) must satisfy the equation, so we use it to first solve for the unknown value of a.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456113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8EA123-90B9-4BAD-89DF-5B1FA3E95E1D}" type="slidenum">
              <a:rPr lang="en-US"/>
              <a:pPr/>
              <a:t>28</a:t>
            </a:fld>
            <a:endParaRPr lang="en-CA"/>
          </a:p>
        </p:txBody>
      </p:sp>
      <p:sp>
        <p:nvSpPr>
          <p:cNvPr id="3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554754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381000"/>
            <a:ext cx="6781800" cy="1219200"/>
          </a:xfrm>
        </p:spPr>
        <p:txBody>
          <a:bodyPr anchor="ctr"/>
          <a:lstStyle/>
          <a:p>
            <a:pPr algn="ctr"/>
            <a:r>
              <a:rPr lang="en-US" dirty="0">
                <a:latin typeface="Arial Narrow" pitchFamily="34" charset="0"/>
              </a:rPr>
              <a:t>Main facts about a parabola with vertex (</a:t>
            </a:r>
            <a:r>
              <a:rPr lang="en-US" i="1" dirty="0"/>
              <a:t>h</a:t>
            </a:r>
            <a:r>
              <a:rPr lang="en-US" dirty="0"/>
              <a:t>, </a:t>
            </a:r>
            <a:r>
              <a:rPr lang="en-US" i="1" dirty="0"/>
              <a:t>k</a:t>
            </a:r>
            <a:r>
              <a:rPr lang="en-US" dirty="0">
                <a:latin typeface="Arial Narrow" pitchFamily="34" charset="0"/>
              </a:rPr>
              <a:t>) and </a:t>
            </a:r>
            <a:r>
              <a:rPr lang="en-US" i="1" dirty="0"/>
              <a:t>a</a:t>
            </a:r>
            <a:r>
              <a:rPr lang="en-US" dirty="0">
                <a:latin typeface="Arial Narrow" pitchFamily="34" charset="0"/>
              </a:rPr>
              <a:t> &gt; </a:t>
            </a:r>
            <a:r>
              <a:rPr lang="en-US" dirty="0" smtClean="0">
                <a:latin typeface="Arial Narrow" pitchFamily="34" charset="0"/>
              </a:rPr>
              <a:t>0 </a:t>
            </a:r>
            <a:br>
              <a:rPr lang="en-US" dirty="0" smtClean="0">
                <a:latin typeface="Arial Narrow" pitchFamily="34" charset="0"/>
              </a:rPr>
            </a:br>
            <a:r>
              <a:rPr lang="en-US" dirty="0" smtClean="0">
                <a:latin typeface="Arial Narrow" pitchFamily="34" charset="0"/>
              </a:rPr>
              <a:t>[a &gt; 0 so that sign is + for 4a(x – h)]</a:t>
            </a:r>
            <a:endParaRPr lang="en-US" dirty="0">
              <a:latin typeface="Arial Narrow" pitchFamily="34" charset="0"/>
            </a:endParaRPr>
          </a:p>
        </p:txBody>
      </p:sp>
      <p:graphicFrame>
        <p:nvGraphicFramePr>
          <p:cNvPr id="4554849" name="Group 9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0803172"/>
              </p:ext>
            </p:extLst>
          </p:nvPr>
        </p:nvGraphicFramePr>
        <p:xfrm>
          <a:off x="609600" y="2133600"/>
          <a:ext cx="7924800" cy="4030665"/>
        </p:xfrm>
        <a:graphic>
          <a:graphicData uri="http://schemas.openxmlformats.org/drawingml/2006/table">
            <a:tbl>
              <a:tblPr/>
              <a:tblGrid>
                <a:gridCol w="3962400"/>
                <a:gridCol w="3962400"/>
              </a:tblGrid>
              <a:tr h="677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rgbClr val="CC0066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Standard Equation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rgbClr val="CC0066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(</a:t>
                      </a:r>
                      <a:r>
                        <a:rPr kumimoji="0" lang="en-US" sz="36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y</a:t>
                      </a:r>
                      <a:r>
                        <a:rPr kumimoji="0" lang="en-US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– </a:t>
                      </a:r>
                      <a:r>
                        <a:rPr kumimoji="0" lang="en-US" sz="36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k</a:t>
                      </a:r>
                      <a:r>
                        <a:rPr kumimoji="0" lang="en-US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)</a:t>
                      </a:r>
                      <a:r>
                        <a:rPr kumimoji="0" lang="en-US" sz="3600" b="1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  <a:r>
                        <a:rPr kumimoji="0" lang="en-US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= 4</a:t>
                      </a:r>
                      <a:r>
                        <a:rPr kumimoji="0" lang="en-US" sz="36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</a:t>
                      </a:r>
                      <a:r>
                        <a:rPr kumimoji="0" lang="en-US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(</a:t>
                      </a:r>
                      <a:r>
                        <a:rPr kumimoji="0" lang="en-US" sz="36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x</a:t>
                      </a:r>
                      <a:r>
                        <a:rPr kumimoji="0" lang="en-US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– </a:t>
                      </a:r>
                      <a:r>
                        <a:rPr kumimoji="0" lang="en-US" sz="36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h</a:t>
                      </a:r>
                      <a:r>
                        <a:rPr kumimoji="0" lang="en-US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29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rgbClr val="CC0066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Equation of axis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rgbClr val="CC0066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6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y</a:t>
                      </a:r>
                      <a:r>
                        <a:rPr kumimoji="0" lang="en-US" sz="3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= </a:t>
                      </a:r>
                      <a:r>
                        <a:rPr kumimoji="0" lang="en-US" sz="36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k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7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rgbClr val="CC0066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Description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rgbClr val="CC0066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Opens right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7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rgbClr val="CC0066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Vertex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rgbClr val="CC0066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(</a:t>
                      </a:r>
                      <a:r>
                        <a:rPr kumimoji="0" lang="en-US" sz="36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h</a:t>
                      </a:r>
                      <a:r>
                        <a:rPr kumimoji="0" lang="en-US" sz="3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, </a:t>
                      </a:r>
                      <a:r>
                        <a:rPr kumimoji="0" lang="en-US" sz="36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k</a:t>
                      </a:r>
                      <a:r>
                        <a:rPr kumimoji="0" lang="en-US" sz="3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62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rgbClr val="CC0066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Focus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rgbClr val="CC0066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(</a:t>
                      </a:r>
                      <a:r>
                        <a:rPr kumimoji="0" lang="en-US" sz="36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h </a:t>
                      </a:r>
                      <a:r>
                        <a:rPr kumimoji="0" lang="en-US" sz="3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+ </a:t>
                      </a:r>
                      <a:r>
                        <a:rPr kumimoji="0" lang="en-US" sz="36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</a:t>
                      </a:r>
                      <a:r>
                        <a:rPr kumimoji="0" lang="en-US" sz="3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, </a:t>
                      </a:r>
                      <a:r>
                        <a:rPr kumimoji="0" lang="en-US" sz="36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k</a:t>
                      </a:r>
                      <a:r>
                        <a:rPr kumimoji="0" lang="en-US" sz="3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7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rgbClr val="CC0066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Directrix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rgbClr val="CC0066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6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x</a:t>
                      </a:r>
                      <a:r>
                        <a:rPr kumimoji="0" lang="en-US" sz="3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= </a:t>
                      </a:r>
                      <a:r>
                        <a:rPr kumimoji="0" lang="en-US" sz="36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h</a:t>
                      </a:r>
                      <a:r>
                        <a:rPr kumimoji="0" lang="en-US" sz="3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– </a:t>
                      </a:r>
                      <a:r>
                        <a:rPr kumimoji="0" lang="en-US" sz="36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2564F7-7229-4DD2-9FC0-D39CEE85ECA5}" type="slidenum">
              <a:rPr lang="en-US"/>
              <a:pPr/>
              <a:t>29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556802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381000"/>
            <a:ext cx="6781800" cy="1219200"/>
          </a:xfrm>
        </p:spPr>
        <p:txBody>
          <a:bodyPr anchor="ctr"/>
          <a:lstStyle/>
          <a:p>
            <a:pPr algn="ctr"/>
            <a:r>
              <a:rPr lang="en-US">
                <a:latin typeface="Arial Narrow" pitchFamily="34" charset="0"/>
              </a:rPr>
              <a:t>Main facts about a parabola with vertex (</a:t>
            </a:r>
            <a:r>
              <a:rPr lang="en-US" i="1"/>
              <a:t>h</a:t>
            </a:r>
            <a:r>
              <a:rPr lang="en-US"/>
              <a:t>, </a:t>
            </a:r>
            <a:r>
              <a:rPr lang="en-US" i="1"/>
              <a:t>k</a:t>
            </a:r>
            <a:r>
              <a:rPr lang="en-US">
                <a:latin typeface="Arial Narrow" pitchFamily="34" charset="0"/>
              </a:rPr>
              <a:t>) and </a:t>
            </a:r>
            <a:r>
              <a:rPr lang="en-US" i="1"/>
              <a:t>a</a:t>
            </a:r>
            <a:r>
              <a:rPr lang="en-US">
                <a:latin typeface="Arial Narrow" pitchFamily="34" charset="0"/>
              </a:rPr>
              <a:t> &gt; 0</a:t>
            </a:r>
          </a:p>
        </p:txBody>
      </p:sp>
      <p:pic>
        <p:nvPicPr>
          <p:cNvPr id="4556804" name="Picture 4" descr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1752600"/>
            <a:ext cx="4543425" cy="472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119B8C-37C9-48E4-B4E4-A4C12FE3AB8C}" type="slidenum">
              <a:rPr lang="en-US"/>
              <a:pPr/>
              <a:t>30</a:t>
            </a:fld>
            <a:endParaRPr lang="en-CA"/>
          </a:p>
        </p:txBody>
      </p:sp>
      <p:sp>
        <p:nvSpPr>
          <p:cNvPr id="3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558850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381000"/>
            <a:ext cx="6781800" cy="1219200"/>
          </a:xfrm>
        </p:spPr>
        <p:txBody>
          <a:bodyPr anchor="ctr"/>
          <a:lstStyle/>
          <a:p>
            <a:pPr algn="ctr"/>
            <a:r>
              <a:rPr lang="en-US">
                <a:latin typeface="Arial Narrow" pitchFamily="34" charset="0"/>
              </a:rPr>
              <a:t>Main facts about a parabola with vertex (</a:t>
            </a:r>
            <a:r>
              <a:rPr lang="en-US" i="1"/>
              <a:t>h</a:t>
            </a:r>
            <a:r>
              <a:rPr lang="en-US"/>
              <a:t>, </a:t>
            </a:r>
            <a:r>
              <a:rPr lang="en-US" i="1"/>
              <a:t>k</a:t>
            </a:r>
            <a:r>
              <a:rPr lang="en-US">
                <a:latin typeface="Arial Narrow" pitchFamily="34" charset="0"/>
              </a:rPr>
              <a:t>) and </a:t>
            </a:r>
            <a:r>
              <a:rPr lang="en-US" i="1"/>
              <a:t>a</a:t>
            </a:r>
            <a:r>
              <a:rPr lang="en-US">
                <a:latin typeface="Arial Narrow" pitchFamily="34" charset="0"/>
              </a:rPr>
              <a:t> &gt; 0</a:t>
            </a:r>
          </a:p>
        </p:txBody>
      </p:sp>
      <p:graphicFrame>
        <p:nvGraphicFramePr>
          <p:cNvPr id="4558958" name="Group 110"/>
          <p:cNvGraphicFramePr>
            <a:graphicFrameLocks noGrp="1"/>
          </p:cNvGraphicFramePr>
          <p:nvPr/>
        </p:nvGraphicFramePr>
        <p:xfrm>
          <a:off x="609600" y="1879600"/>
          <a:ext cx="8153400" cy="4064002"/>
        </p:xfrm>
        <a:graphic>
          <a:graphicData uri="http://schemas.openxmlformats.org/drawingml/2006/table">
            <a:tbl>
              <a:tblPr/>
              <a:tblGrid>
                <a:gridCol w="4076700"/>
                <a:gridCol w="4076700"/>
              </a:tblGrid>
              <a:tr h="677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rgbClr val="CC0066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Standard Equation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rgbClr val="CC0066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(</a:t>
                      </a:r>
                      <a:r>
                        <a:rPr kumimoji="0" lang="en-US" sz="36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y</a:t>
                      </a:r>
                      <a:r>
                        <a:rPr kumimoji="0" lang="en-US" sz="3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– </a:t>
                      </a:r>
                      <a:r>
                        <a:rPr kumimoji="0" lang="en-US" sz="36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k</a:t>
                      </a:r>
                      <a:r>
                        <a:rPr kumimoji="0" lang="en-US" sz="3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)</a:t>
                      </a:r>
                      <a:r>
                        <a:rPr kumimoji="0" lang="en-US" sz="3600" b="1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  <a:r>
                        <a:rPr kumimoji="0" lang="en-US" sz="3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= –4</a:t>
                      </a:r>
                      <a:r>
                        <a:rPr kumimoji="0" lang="en-US" sz="36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</a:t>
                      </a:r>
                      <a:r>
                        <a:rPr kumimoji="0" lang="en-US" sz="3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(</a:t>
                      </a:r>
                      <a:r>
                        <a:rPr kumimoji="0" lang="en-US" sz="36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x</a:t>
                      </a:r>
                      <a:r>
                        <a:rPr kumimoji="0" lang="en-US" sz="3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– </a:t>
                      </a:r>
                      <a:r>
                        <a:rPr kumimoji="0" lang="en-US" sz="36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h</a:t>
                      </a:r>
                      <a:r>
                        <a:rPr kumimoji="0" lang="en-US" sz="3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62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rgbClr val="CC0066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Equation of axis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rgbClr val="CC0066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6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y</a:t>
                      </a:r>
                      <a:r>
                        <a:rPr kumimoji="0" lang="en-US" sz="3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= </a:t>
                      </a:r>
                      <a:r>
                        <a:rPr kumimoji="0" lang="en-US" sz="36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k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7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rgbClr val="CC0066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Description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rgbClr val="CC0066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Opens left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7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rgbClr val="CC0066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Vertex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rgbClr val="CC0066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(</a:t>
                      </a:r>
                      <a:r>
                        <a:rPr kumimoji="0" lang="en-US" sz="36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h</a:t>
                      </a:r>
                      <a:r>
                        <a:rPr kumimoji="0" lang="en-US" sz="3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, </a:t>
                      </a:r>
                      <a:r>
                        <a:rPr kumimoji="0" lang="en-US" sz="36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k</a:t>
                      </a:r>
                      <a:r>
                        <a:rPr kumimoji="0" lang="en-US" sz="3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62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rgbClr val="CC0066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Focus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rgbClr val="CC0066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(</a:t>
                      </a:r>
                      <a:r>
                        <a:rPr kumimoji="0" lang="en-US" sz="36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h </a:t>
                      </a:r>
                      <a:r>
                        <a:rPr kumimoji="0" lang="en-US" sz="3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– </a:t>
                      </a:r>
                      <a:r>
                        <a:rPr kumimoji="0" lang="en-US" sz="36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</a:t>
                      </a:r>
                      <a:r>
                        <a:rPr kumimoji="0" lang="en-US" sz="3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, </a:t>
                      </a:r>
                      <a:r>
                        <a:rPr kumimoji="0" lang="en-US" sz="36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k</a:t>
                      </a:r>
                      <a:r>
                        <a:rPr kumimoji="0" lang="en-US" sz="3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7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rgbClr val="CC0066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Directrix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rgbClr val="CC0066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6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x</a:t>
                      </a:r>
                      <a:r>
                        <a:rPr kumimoji="0" lang="en-US" sz="3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= </a:t>
                      </a:r>
                      <a:r>
                        <a:rPr kumimoji="0" lang="en-US" sz="36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h</a:t>
                      </a:r>
                      <a:r>
                        <a:rPr kumimoji="0" lang="en-US" sz="3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+ </a:t>
                      </a:r>
                      <a:r>
                        <a:rPr kumimoji="0" lang="en-US" sz="36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2FE1E8-378F-4207-B24E-483ED484CC5E}" type="slidenum">
              <a:rPr lang="en-US"/>
              <a:pPr/>
              <a:t>31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560898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381000"/>
            <a:ext cx="6781800" cy="1219200"/>
          </a:xfrm>
        </p:spPr>
        <p:txBody>
          <a:bodyPr anchor="ctr"/>
          <a:lstStyle/>
          <a:p>
            <a:pPr algn="ctr"/>
            <a:r>
              <a:rPr lang="en-US">
                <a:latin typeface="Arial Narrow" pitchFamily="34" charset="0"/>
              </a:rPr>
              <a:t>Main facts about a parabola with vertex (</a:t>
            </a:r>
            <a:r>
              <a:rPr lang="en-US" i="1"/>
              <a:t>h</a:t>
            </a:r>
            <a:r>
              <a:rPr lang="en-US"/>
              <a:t>, </a:t>
            </a:r>
            <a:r>
              <a:rPr lang="en-US" i="1"/>
              <a:t>k</a:t>
            </a:r>
            <a:r>
              <a:rPr lang="en-US">
                <a:latin typeface="Arial Narrow" pitchFamily="34" charset="0"/>
              </a:rPr>
              <a:t>) and </a:t>
            </a:r>
            <a:r>
              <a:rPr lang="en-US" i="1"/>
              <a:t>a</a:t>
            </a:r>
            <a:r>
              <a:rPr lang="en-US"/>
              <a:t> </a:t>
            </a:r>
            <a:r>
              <a:rPr lang="en-US">
                <a:latin typeface="Arial Narrow" pitchFamily="34" charset="0"/>
              </a:rPr>
              <a:t>&gt; 0</a:t>
            </a:r>
          </a:p>
        </p:txBody>
      </p:sp>
      <p:pic>
        <p:nvPicPr>
          <p:cNvPr id="4560900" name="Picture 4" descr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1752600"/>
            <a:ext cx="4281488" cy="472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CBD3D2-DECF-4622-B1ED-0E3633D37769}" type="slidenum">
              <a:rPr lang="en-US"/>
              <a:pPr/>
              <a:t>32</a:t>
            </a:fld>
            <a:endParaRPr lang="en-CA"/>
          </a:p>
        </p:txBody>
      </p:sp>
      <p:sp>
        <p:nvSpPr>
          <p:cNvPr id="3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562946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381000"/>
            <a:ext cx="6781800" cy="1219200"/>
          </a:xfrm>
        </p:spPr>
        <p:txBody>
          <a:bodyPr anchor="ctr"/>
          <a:lstStyle/>
          <a:p>
            <a:pPr algn="ctr"/>
            <a:r>
              <a:rPr lang="en-US">
                <a:latin typeface="Arial Narrow" pitchFamily="34" charset="0"/>
              </a:rPr>
              <a:t>Main facts about a parabola with vertex (</a:t>
            </a:r>
            <a:r>
              <a:rPr lang="en-US" i="1"/>
              <a:t>h</a:t>
            </a:r>
            <a:r>
              <a:rPr lang="en-US"/>
              <a:t>, </a:t>
            </a:r>
            <a:r>
              <a:rPr lang="en-US" i="1"/>
              <a:t>k</a:t>
            </a:r>
            <a:r>
              <a:rPr lang="en-US">
                <a:latin typeface="Arial Narrow" pitchFamily="34" charset="0"/>
              </a:rPr>
              <a:t>) and </a:t>
            </a:r>
            <a:r>
              <a:rPr lang="en-US" i="1"/>
              <a:t>a</a:t>
            </a:r>
            <a:r>
              <a:rPr lang="en-US">
                <a:latin typeface="Arial Narrow" pitchFamily="34" charset="0"/>
              </a:rPr>
              <a:t> &gt; 0</a:t>
            </a:r>
          </a:p>
        </p:txBody>
      </p:sp>
      <p:graphicFrame>
        <p:nvGraphicFramePr>
          <p:cNvPr id="4563040" name="Group 96"/>
          <p:cNvGraphicFramePr>
            <a:graphicFrameLocks noGrp="1"/>
          </p:cNvGraphicFramePr>
          <p:nvPr/>
        </p:nvGraphicFramePr>
        <p:xfrm>
          <a:off x="609600" y="1981200"/>
          <a:ext cx="8077200" cy="4114802"/>
        </p:xfrm>
        <a:graphic>
          <a:graphicData uri="http://schemas.openxmlformats.org/drawingml/2006/table">
            <a:tbl>
              <a:tblPr/>
              <a:tblGrid>
                <a:gridCol w="4038600"/>
                <a:gridCol w="4038600"/>
              </a:tblGrid>
              <a:tr h="7286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rgbClr val="CC0066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Standard Equation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rgbClr val="CC0066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(</a:t>
                      </a:r>
                      <a:r>
                        <a:rPr kumimoji="0" lang="en-US" sz="36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x</a:t>
                      </a:r>
                      <a:r>
                        <a:rPr kumimoji="0" lang="en-US" sz="3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– </a:t>
                      </a:r>
                      <a:r>
                        <a:rPr kumimoji="0" lang="en-US" sz="36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h</a:t>
                      </a:r>
                      <a:r>
                        <a:rPr kumimoji="0" lang="en-US" sz="3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)</a:t>
                      </a:r>
                      <a:r>
                        <a:rPr kumimoji="0" lang="en-US" sz="3600" b="1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  <a:r>
                        <a:rPr kumimoji="0" lang="en-US" sz="3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= 4</a:t>
                      </a:r>
                      <a:r>
                        <a:rPr kumimoji="0" lang="en-US" sz="36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</a:t>
                      </a:r>
                      <a:r>
                        <a:rPr kumimoji="0" lang="en-US" sz="3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(</a:t>
                      </a:r>
                      <a:r>
                        <a:rPr kumimoji="0" lang="en-US" sz="36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y</a:t>
                      </a:r>
                      <a:r>
                        <a:rPr kumimoji="0" lang="en-US" sz="3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– </a:t>
                      </a:r>
                      <a:r>
                        <a:rPr kumimoji="0" lang="en-US" sz="36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k</a:t>
                      </a:r>
                      <a:r>
                        <a:rPr kumimoji="0" lang="en-US" sz="3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62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rgbClr val="CC0066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Equation of axis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rgbClr val="CC0066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6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x</a:t>
                      </a:r>
                      <a:r>
                        <a:rPr kumimoji="0" lang="en-US" sz="3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= </a:t>
                      </a:r>
                      <a:r>
                        <a:rPr kumimoji="0" lang="en-US" sz="36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h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7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rgbClr val="CC0066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Description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rgbClr val="CC0066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Opens up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7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rgbClr val="CC0066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Vertex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rgbClr val="CC0066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(</a:t>
                      </a:r>
                      <a:r>
                        <a:rPr kumimoji="0" lang="en-US" sz="36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h</a:t>
                      </a:r>
                      <a:r>
                        <a:rPr kumimoji="0" lang="en-US" sz="3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, </a:t>
                      </a:r>
                      <a:r>
                        <a:rPr kumimoji="0" lang="en-US" sz="36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k</a:t>
                      </a:r>
                      <a:r>
                        <a:rPr kumimoji="0" lang="en-US" sz="3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62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rgbClr val="CC0066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Focus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rgbClr val="CC0066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(</a:t>
                      </a:r>
                      <a:r>
                        <a:rPr kumimoji="0" lang="en-US" sz="36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h</a:t>
                      </a:r>
                      <a:r>
                        <a:rPr kumimoji="0" lang="en-US" sz="3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, </a:t>
                      </a:r>
                      <a:r>
                        <a:rPr kumimoji="0" lang="en-US" sz="36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k </a:t>
                      </a:r>
                      <a:r>
                        <a:rPr kumimoji="0" lang="en-US" sz="3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+ </a:t>
                      </a:r>
                      <a:r>
                        <a:rPr kumimoji="0" lang="en-US" sz="36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</a:t>
                      </a:r>
                      <a:r>
                        <a:rPr kumimoji="0" lang="en-US" sz="3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7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rgbClr val="CC0066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Directrix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rgbClr val="CC0066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6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y</a:t>
                      </a:r>
                      <a:r>
                        <a:rPr kumimoji="0" lang="en-US" sz="3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= </a:t>
                      </a:r>
                      <a:r>
                        <a:rPr kumimoji="0" lang="en-US" sz="36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k</a:t>
                      </a:r>
                      <a:r>
                        <a:rPr kumimoji="0" lang="en-US" sz="3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– </a:t>
                      </a:r>
                      <a:r>
                        <a:rPr kumimoji="0" lang="en-US" sz="36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F12331-0C05-4F5D-A820-6027B687A2AA}" type="slidenum">
              <a:rPr lang="en-US"/>
              <a:pPr/>
              <a:t>33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564994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381000"/>
            <a:ext cx="6781800" cy="1219200"/>
          </a:xfrm>
        </p:spPr>
        <p:txBody>
          <a:bodyPr anchor="ctr"/>
          <a:lstStyle/>
          <a:p>
            <a:pPr algn="ctr"/>
            <a:r>
              <a:rPr lang="en-US">
                <a:latin typeface="Arial Narrow" pitchFamily="34" charset="0"/>
              </a:rPr>
              <a:t>Main facts about a parabola with vertex (</a:t>
            </a:r>
            <a:r>
              <a:rPr lang="en-US" i="1"/>
              <a:t>h</a:t>
            </a:r>
            <a:r>
              <a:rPr lang="en-US"/>
              <a:t>, </a:t>
            </a:r>
            <a:r>
              <a:rPr lang="en-US" i="1"/>
              <a:t>k</a:t>
            </a:r>
            <a:r>
              <a:rPr lang="en-US">
                <a:latin typeface="Arial Narrow" pitchFamily="34" charset="0"/>
              </a:rPr>
              <a:t>) and </a:t>
            </a:r>
            <a:r>
              <a:rPr lang="en-US" i="1"/>
              <a:t>a</a:t>
            </a:r>
            <a:r>
              <a:rPr lang="en-US"/>
              <a:t> </a:t>
            </a:r>
            <a:r>
              <a:rPr lang="en-US">
                <a:latin typeface="Arial Narrow" pitchFamily="34" charset="0"/>
              </a:rPr>
              <a:t>&gt; 0</a:t>
            </a:r>
          </a:p>
        </p:txBody>
      </p:sp>
      <p:pic>
        <p:nvPicPr>
          <p:cNvPr id="4564996" name="Picture 4" descr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1644650"/>
            <a:ext cx="4572000" cy="4832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B90ED3-E0D1-4538-9BE3-F8D3D8EE9EDA}" type="slidenum">
              <a:rPr lang="en-US"/>
              <a:pPr/>
              <a:t>34</a:t>
            </a:fld>
            <a:endParaRPr lang="en-CA"/>
          </a:p>
        </p:txBody>
      </p:sp>
      <p:sp>
        <p:nvSpPr>
          <p:cNvPr id="3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567042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381000"/>
            <a:ext cx="6781800" cy="1219200"/>
          </a:xfrm>
        </p:spPr>
        <p:txBody>
          <a:bodyPr anchor="ctr"/>
          <a:lstStyle/>
          <a:p>
            <a:pPr algn="ctr"/>
            <a:r>
              <a:rPr lang="en-US">
                <a:latin typeface="Arial Narrow" pitchFamily="34" charset="0"/>
              </a:rPr>
              <a:t>Main facts about a parabola with vertex (</a:t>
            </a:r>
            <a:r>
              <a:rPr lang="en-US" i="1"/>
              <a:t>h</a:t>
            </a:r>
            <a:r>
              <a:rPr lang="en-US"/>
              <a:t>, </a:t>
            </a:r>
            <a:r>
              <a:rPr lang="en-US" i="1"/>
              <a:t>k</a:t>
            </a:r>
            <a:r>
              <a:rPr lang="en-US">
                <a:latin typeface="Arial Narrow" pitchFamily="34" charset="0"/>
              </a:rPr>
              <a:t>) and </a:t>
            </a:r>
            <a:r>
              <a:rPr lang="en-US" i="1"/>
              <a:t>a</a:t>
            </a:r>
            <a:r>
              <a:rPr lang="en-US">
                <a:latin typeface="Arial Narrow" pitchFamily="34" charset="0"/>
              </a:rPr>
              <a:t> &gt; 0</a:t>
            </a:r>
          </a:p>
        </p:txBody>
      </p:sp>
      <p:graphicFrame>
        <p:nvGraphicFramePr>
          <p:cNvPr id="4567133" name="Group 93"/>
          <p:cNvGraphicFramePr>
            <a:graphicFrameLocks noGrp="1"/>
          </p:cNvGraphicFramePr>
          <p:nvPr/>
        </p:nvGraphicFramePr>
        <p:xfrm>
          <a:off x="533400" y="2057400"/>
          <a:ext cx="8382000" cy="4038602"/>
        </p:xfrm>
        <a:graphic>
          <a:graphicData uri="http://schemas.openxmlformats.org/drawingml/2006/table">
            <a:tbl>
              <a:tblPr/>
              <a:tblGrid>
                <a:gridCol w="4191000"/>
                <a:gridCol w="4191000"/>
              </a:tblGrid>
              <a:tr h="6524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rgbClr val="CC0066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Standard Equation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rgbClr val="CC0066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(</a:t>
                      </a:r>
                      <a:r>
                        <a:rPr kumimoji="0" lang="en-US" sz="36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x</a:t>
                      </a:r>
                      <a:r>
                        <a:rPr kumimoji="0" lang="en-US" sz="3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– </a:t>
                      </a:r>
                      <a:r>
                        <a:rPr kumimoji="0" lang="en-US" sz="36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h</a:t>
                      </a:r>
                      <a:r>
                        <a:rPr kumimoji="0" lang="en-US" sz="3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)</a:t>
                      </a:r>
                      <a:r>
                        <a:rPr kumimoji="0" lang="en-US" sz="3600" b="1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  <a:r>
                        <a:rPr kumimoji="0" lang="en-US" sz="3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= – 4</a:t>
                      </a:r>
                      <a:r>
                        <a:rPr kumimoji="0" lang="en-US" sz="36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</a:t>
                      </a:r>
                      <a:r>
                        <a:rPr kumimoji="0" lang="en-US" sz="3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(</a:t>
                      </a:r>
                      <a:r>
                        <a:rPr kumimoji="0" lang="en-US" sz="36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y</a:t>
                      </a:r>
                      <a:r>
                        <a:rPr kumimoji="0" lang="en-US" sz="3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– </a:t>
                      </a:r>
                      <a:r>
                        <a:rPr kumimoji="0" lang="en-US" sz="36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k</a:t>
                      </a:r>
                      <a:r>
                        <a:rPr kumimoji="0" lang="en-US" sz="3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62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rgbClr val="CC0066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Equation of axis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rgbClr val="CC0066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6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x</a:t>
                      </a:r>
                      <a:r>
                        <a:rPr kumimoji="0" lang="en-US" sz="3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= </a:t>
                      </a:r>
                      <a:r>
                        <a:rPr kumimoji="0" lang="en-US" sz="36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h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7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rgbClr val="CC0066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Description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rgbClr val="CC0066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Opens down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7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rgbClr val="CC0066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Vertex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rgbClr val="CC0066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(</a:t>
                      </a:r>
                      <a:r>
                        <a:rPr kumimoji="0" lang="en-US" sz="36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h</a:t>
                      </a:r>
                      <a:r>
                        <a:rPr kumimoji="0" lang="en-US" sz="3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, </a:t>
                      </a:r>
                      <a:r>
                        <a:rPr kumimoji="0" lang="en-US" sz="36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k</a:t>
                      </a:r>
                      <a:r>
                        <a:rPr kumimoji="0" lang="en-US" sz="3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62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rgbClr val="CC0066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Focus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rgbClr val="CC0066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(</a:t>
                      </a:r>
                      <a:r>
                        <a:rPr kumimoji="0" lang="en-US" sz="36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h</a:t>
                      </a:r>
                      <a:r>
                        <a:rPr kumimoji="0" lang="en-US" sz="3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, </a:t>
                      </a:r>
                      <a:r>
                        <a:rPr kumimoji="0" lang="en-US" sz="36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k </a:t>
                      </a:r>
                      <a:r>
                        <a:rPr kumimoji="0" lang="en-US" sz="3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– </a:t>
                      </a:r>
                      <a:r>
                        <a:rPr kumimoji="0" lang="en-US" sz="36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</a:t>
                      </a:r>
                      <a:r>
                        <a:rPr kumimoji="0" lang="en-US" sz="3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7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rgbClr val="CC0066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Directrix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rgbClr val="CC0066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6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y</a:t>
                      </a:r>
                      <a:r>
                        <a:rPr kumimoji="0" lang="en-US" sz="3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= </a:t>
                      </a:r>
                      <a:r>
                        <a:rPr kumimoji="0" lang="en-US" sz="36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k</a:t>
                      </a:r>
                      <a:r>
                        <a:rPr kumimoji="0" lang="en-US" sz="3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+ </a:t>
                      </a:r>
                      <a:r>
                        <a:rPr kumimoji="0" lang="en-US" sz="36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474608-4165-4A66-BF11-98482B183785}" type="slidenum">
              <a:rPr lang="en-US"/>
              <a:pPr/>
              <a:t>35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569090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381000"/>
            <a:ext cx="6781800" cy="1219200"/>
          </a:xfrm>
        </p:spPr>
        <p:txBody>
          <a:bodyPr anchor="ctr"/>
          <a:lstStyle/>
          <a:p>
            <a:pPr algn="ctr"/>
            <a:r>
              <a:rPr lang="en-US">
                <a:latin typeface="Arial Narrow" pitchFamily="34" charset="0"/>
              </a:rPr>
              <a:t>Main facts about a parabola with vertex (</a:t>
            </a:r>
            <a:r>
              <a:rPr lang="en-US" i="1"/>
              <a:t>h</a:t>
            </a:r>
            <a:r>
              <a:rPr lang="en-US"/>
              <a:t>, </a:t>
            </a:r>
            <a:r>
              <a:rPr lang="en-US" i="1"/>
              <a:t>k</a:t>
            </a:r>
            <a:r>
              <a:rPr lang="en-US">
                <a:latin typeface="Arial Narrow" pitchFamily="34" charset="0"/>
              </a:rPr>
              <a:t>) and </a:t>
            </a:r>
            <a:r>
              <a:rPr lang="en-US" i="1"/>
              <a:t>a</a:t>
            </a:r>
            <a:r>
              <a:rPr lang="en-US">
                <a:latin typeface="Arial Narrow" pitchFamily="34" charset="0"/>
              </a:rPr>
              <a:t> &gt; 0</a:t>
            </a:r>
          </a:p>
        </p:txBody>
      </p:sp>
      <p:pic>
        <p:nvPicPr>
          <p:cNvPr id="4569092" name="Picture 4" descr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0450" y="1747838"/>
            <a:ext cx="4483100" cy="4805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05C77F-F6FE-4BAB-8E26-212E96E3FEDC}" type="slidenum">
              <a:rPr lang="en-US"/>
              <a:pPr/>
              <a:t>36</a:t>
            </a:fld>
            <a:endParaRPr lang="en-CA"/>
          </a:p>
        </p:txBody>
      </p:sp>
      <p:sp>
        <p:nvSpPr>
          <p:cNvPr id="9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571138" name="Rectangle 2"/>
          <p:cNvSpPr>
            <a:spLocks noChangeArrowheads="1"/>
          </p:cNvSpPr>
          <p:nvPr/>
        </p:nvSpPr>
        <p:spPr bwMode="auto">
          <a:xfrm>
            <a:off x="609600" y="379413"/>
            <a:ext cx="2209800" cy="533400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EXAMPLE 3</a:t>
            </a:r>
          </a:p>
        </p:txBody>
      </p:sp>
      <p:sp>
        <p:nvSpPr>
          <p:cNvPr id="4571139" name="Rectangle 3"/>
          <p:cNvSpPr>
            <a:spLocks noChangeArrowheads="1"/>
          </p:cNvSpPr>
          <p:nvPr/>
        </p:nvSpPr>
        <p:spPr bwMode="auto">
          <a:xfrm>
            <a:off x="2817813" y="379413"/>
            <a:ext cx="6021387" cy="534987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7DA7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b="0" baseline="0"/>
              <a:t>Graphing a Parabola</a:t>
            </a:r>
          </a:p>
        </p:txBody>
      </p:sp>
      <p:sp>
        <p:nvSpPr>
          <p:cNvPr id="4571140" name="Text Box 4" descr="Pink tissue paper"/>
          <p:cNvSpPr txBox="1">
            <a:spLocks noChangeArrowheads="1"/>
          </p:cNvSpPr>
          <p:nvPr/>
        </p:nvSpPr>
        <p:spPr bwMode="auto">
          <a:xfrm>
            <a:off x="647700" y="990600"/>
            <a:ext cx="7924800" cy="16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22352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28067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33782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39497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44069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48641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53213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57785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000" b="0" baseline="0">
                <a:latin typeface="Times New Roman" pitchFamily="18" charset="0"/>
              </a:rPr>
              <a:t>Find the vertex, focus, and the directrix of the parabola 2</a:t>
            </a:r>
            <a:r>
              <a:rPr lang="en-US" sz="3000" b="0" i="1" baseline="0">
                <a:latin typeface="Times New Roman" pitchFamily="18" charset="0"/>
              </a:rPr>
              <a:t>y</a:t>
            </a:r>
            <a:r>
              <a:rPr lang="en-US" sz="3000" b="0">
                <a:latin typeface="Times New Roman" pitchFamily="18" charset="0"/>
              </a:rPr>
              <a:t>2</a:t>
            </a:r>
            <a:r>
              <a:rPr lang="en-US" sz="3000" b="0" baseline="0">
                <a:latin typeface="Times New Roman" pitchFamily="18" charset="0"/>
              </a:rPr>
              <a:t> – 8</a:t>
            </a:r>
            <a:r>
              <a:rPr lang="en-US" sz="3000" b="0" i="1" baseline="0">
                <a:latin typeface="Times New Roman" pitchFamily="18" charset="0"/>
              </a:rPr>
              <a:t>y</a:t>
            </a:r>
            <a:r>
              <a:rPr lang="en-US" sz="3000" b="0" baseline="0">
                <a:latin typeface="Times New Roman" pitchFamily="18" charset="0"/>
              </a:rPr>
              <a:t> – </a:t>
            </a:r>
            <a:r>
              <a:rPr lang="en-US" sz="3000" b="0" i="1" baseline="0">
                <a:latin typeface="Times New Roman" pitchFamily="18" charset="0"/>
              </a:rPr>
              <a:t>x</a:t>
            </a:r>
            <a:r>
              <a:rPr lang="en-US" sz="3000" b="0" baseline="0">
                <a:latin typeface="Times New Roman" pitchFamily="18" charset="0"/>
              </a:rPr>
              <a:t> + 7 = 0. Sketch the graph of the parabola.</a:t>
            </a:r>
          </a:p>
        </p:txBody>
      </p:sp>
      <p:sp>
        <p:nvSpPr>
          <p:cNvPr id="4571142" name="Text Box 6" descr="Pink tissue paper"/>
          <p:cNvSpPr txBox="1">
            <a:spLocks noChangeArrowheads="1"/>
          </p:cNvSpPr>
          <p:nvPr/>
        </p:nvSpPr>
        <p:spPr bwMode="auto">
          <a:xfrm>
            <a:off x="609600" y="2514600"/>
            <a:ext cx="3581400" cy="67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2800" b="0" baseline="0">
                <a:solidFill>
                  <a:srgbClr val="007DB7"/>
                </a:solidFill>
              </a:rPr>
              <a:t>Solution</a:t>
            </a:r>
          </a:p>
        </p:txBody>
      </p:sp>
      <p:sp>
        <p:nvSpPr>
          <p:cNvPr id="4571143" name="Text Box 7" descr="Pink tissue paper"/>
          <p:cNvSpPr txBox="1">
            <a:spLocks noChangeArrowheads="1"/>
          </p:cNvSpPr>
          <p:nvPr/>
        </p:nvSpPr>
        <p:spPr bwMode="auto">
          <a:xfrm>
            <a:off x="660400" y="2895600"/>
            <a:ext cx="7924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1371600" indent="-1371600">
              <a:defRPr sz="2400">
                <a:solidFill>
                  <a:schemeClr val="tx1"/>
                </a:solidFill>
                <a:latin typeface="Arial" charset="0"/>
              </a:defRPr>
            </a:lvl1pPr>
            <a:lvl2pPr marL="20066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25781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31496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37211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41783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46355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50927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55499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000" b="0" baseline="0">
                <a:latin typeface="Times New Roman" pitchFamily="18" charset="0"/>
              </a:rPr>
              <a:t>Complete the square on </a:t>
            </a:r>
            <a:r>
              <a:rPr lang="en-US" sz="3000" b="0" i="1" baseline="0">
                <a:latin typeface="Times New Roman" pitchFamily="18" charset="0"/>
              </a:rPr>
              <a:t>y</a:t>
            </a:r>
            <a:r>
              <a:rPr lang="en-US" sz="3000" b="0" baseline="0">
                <a:latin typeface="Times New Roman" pitchFamily="18" charset="0"/>
              </a:rPr>
              <a:t>.</a:t>
            </a:r>
          </a:p>
        </p:txBody>
      </p:sp>
      <p:graphicFrame>
        <p:nvGraphicFramePr>
          <p:cNvPr id="4571144" name="Object 8" descr="Pink tissue paper"/>
          <p:cNvGraphicFramePr>
            <a:graphicFrameLocks noChangeAspect="1"/>
          </p:cNvGraphicFramePr>
          <p:nvPr/>
        </p:nvGraphicFramePr>
        <p:xfrm>
          <a:off x="2940050" y="3467100"/>
          <a:ext cx="3848100" cy="3086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71151" name="Equation" r:id="rId5" imgW="3848040" imgH="3085920" progId="Equation.DSMT4">
                  <p:embed/>
                </p:oleObj>
              </mc:Choice>
              <mc:Fallback>
                <p:oleObj name="Equation" r:id="rId5" imgW="3848040" imgH="3085920" progId="Equation.DSMT4">
                  <p:embed/>
                  <p:pic>
                    <p:nvPicPr>
                      <p:cNvPr id="0" name="Object 8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40050" y="3467100"/>
                        <a:ext cx="3848100" cy="3086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69D405-260A-430B-8796-047FFC608AC3}" type="slidenum">
              <a:rPr lang="en-US"/>
              <a:pPr/>
              <a:t>37</a:t>
            </a:fld>
            <a:endParaRPr lang="en-CA"/>
          </a:p>
        </p:txBody>
      </p:sp>
      <p:sp>
        <p:nvSpPr>
          <p:cNvPr id="18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573186" name="Rectangle 2"/>
          <p:cNvSpPr>
            <a:spLocks noChangeArrowheads="1"/>
          </p:cNvSpPr>
          <p:nvPr/>
        </p:nvSpPr>
        <p:spPr bwMode="auto">
          <a:xfrm>
            <a:off x="609600" y="379413"/>
            <a:ext cx="2209800" cy="533400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EXAMPLE 3</a:t>
            </a:r>
          </a:p>
        </p:txBody>
      </p:sp>
      <p:sp>
        <p:nvSpPr>
          <p:cNvPr id="4573187" name="Rectangle 3"/>
          <p:cNvSpPr>
            <a:spLocks noChangeArrowheads="1"/>
          </p:cNvSpPr>
          <p:nvPr/>
        </p:nvSpPr>
        <p:spPr bwMode="auto">
          <a:xfrm>
            <a:off x="2817813" y="379413"/>
            <a:ext cx="6021387" cy="534987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7DA7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b="0" baseline="0"/>
              <a:t>Graphing a Parabola</a:t>
            </a:r>
          </a:p>
        </p:txBody>
      </p:sp>
      <p:sp>
        <p:nvSpPr>
          <p:cNvPr id="4573188" name="Text Box 4" descr="Pink tissue paper"/>
          <p:cNvSpPr txBox="1">
            <a:spLocks noChangeArrowheads="1"/>
          </p:cNvSpPr>
          <p:nvPr/>
        </p:nvSpPr>
        <p:spPr bwMode="auto">
          <a:xfrm>
            <a:off x="609600" y="914400"/>
            <a:ext cx="3581400" cy="67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2800" b="0" baseline="0">
                <a:solidFill>
                  <a:srgbClr val="007DB7"/>
                </a:solidFill>
              </a:rPr>
              <a:t>Solution continued</a:t>
            </a:r>
          </a:p>
        </p:txBody>
      </p:sp>
      <p:graphicFrame>
        <p:nvGraphicFramePr>
          <p:cNvPr id="4573189" name="Object 5" descr="Pink tissue paper"/>
          <p:cNvGraphicFramePr>
            <a:graphicFrameLocks noChangeAspect="1"/>
          </p:cNvGraphicFramePr>
          <p:nvPr/>
        </p:nvGraphicFramePr>
        <p:xfrm>
          <a:off x="2286000" y="1219200"/>
          <a:ext cx="2857500" cy="88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73234" name="Equation" r:id="rId5" imgW="2857320" imgH="888840" progId="Equation.DSMT4">
                  <p:embed/>
                </p:oleObj>
              </mc:Choice>
              <mc:Fallback>
                <p:oleObj name="Equation" r:id="rId5" imgW="2857320" imgH="888840" progId="Equation.DSMT4">
                  <p:embed/>
                  <p:pic>
                    <p:nvPicPr>
                      <p:cNvPr id="0" name="Object 5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0" y="1219200"/>
                        <a:ext cx="2857500" cy="889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73191" name="Text Box 7" descr="Pink tissue paper"/>
          <p:cNvSpPr txBox="1">
            <a:spLocks noChangeArrowheads="1"/>
          </p:cNvSpPr>
          <p:nvPr/>
        </p:nvSpPr>
        <p:spPr bwMode="auto">
          <a:xfrm>
            <a:off x="660400" y="2819400"/>
            <a:ext cx="46736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1371600" indent="-1371600">
              <a:defRPr sz="2400">
                <a:solidFill>
                  <a:schemeClr val="tx1"/>
                </a:solidFill>
                <a:latin typeface="Arial" charset="0"/>
              </a:defRPr>
            </a:lvl1pPr>
            <a:lvl2pPr marL="20066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25781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31496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37211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41783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46355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50927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55499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000" b="0" baseline="0">
                <a:latin typeface="Times New Roman" pitchFamily="18" charset="0"/>
              </a:rPr>
              <a:t>We have </a:t>
            </a:r>
            <a:r>
              <a:rPr lang="en-US" sz="3000" b="0" i="1" baseline="0">
                <a:latin typeface="Times New Roman" pitchFamily="18" charset="0"/>
              </a:rPr>
              <a:t>h</a:t>
            </a:r>
            <a:r>
              <a:rPr lang="en-US" sz="3000" b="0" baseline="0">
                <a:latin typeface="Times New Roman" pitchFamily="18" charset="0"/>
              </a:rPr>
              <a:t> = –1, </a:t>
            </a:r>
            <a:r>
              <a:rPr lang="en-US" sz="3000" b="0" i="1" baseline="0">
                <a:latin typeface="Times New Roman" pitchFamily="18" charset="0"/>
              </a:rPr>
              <a:t>k</a:t>
            </a:r>
            <a:r>
              <a:rPr lang="en-US" sz="3000" b="0" baseline="0">
                <a:latin typeface="Times New Roman" pitchFamily="18" charset="0"/>
              </a:rPr>
              <a:t> = 2, and</a:t>
            </a:r>
            <a:r>
              <a:rPr lang="en-US" sz="3200" b="0" baseline="0">
                <a:latin typeface="Times New Roman" pitchFamily="18" charset="0"/>
              </a:rPr>
              <a:t> </a:t>
            </a:r>
          </a:p>
        </p:txBody>
      </p:sp>
      <p:graphicFrame>
        <p:nvGraphicFramePr>
          <p:cNvPr id="4573192" name="Object 8" descr="Pink tissue paper"/>
          <p:cNvGraphicFramePr>
            <a:graphicFrameLocks noChangeAspect="1"/>
          </p:cNvGraphicFramePr>
          <p:nvPr/>
        </p:nvGraphicFramePr>
        <p:xfrm>
          <a:off x="4991100" y="2667000"/>
          <a:ext cx="2705100" cy="88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73235" name="Equation" r:id="rId7" imgW="2705040" imgH="888840" progId="Equation.DSMT4">
                  <p:embed/>
                </p:oleObj>
              </mc:Choice>
              <mc:Fallback>
                <p:oleObj name="Equation" r:id="rId7" imgW="2705040" imgH="888840" progId="Equation.DSMT4">
                  <p:embed/>
                  <p:pic>
                    <p:nvPicPr>
                      <p:cNvPr id="0" name="Object 8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91100" y="2667000"/>
                        <a:ext cx="2705100" cy="889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73193" name="Object 9" descr="Pink tissue paper"/>
          <p:cNvGraphicFramePr>
            <a:graphicFrameLocks noChangeAspect="1"/>
          </p:cNvGraphicFramePr>
          <p:nvPr/>
        </p:nvGraphicFramePr>
        <p:xfrm>
          <a:off x="1600200" y="2057400"/>
          <a:ext cx="3251200" cy="596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73236" name="Equation" r:id="rId9" imgW="3251160" imgH="596880" progId="Equation.DSMT4">
                  <p:embed/>
                </p:oleObj>
              </mc:Choice>
              <mc:Fallback>
                <p:oleObj name="Equation" r:id="rId9" imgW="3251160" imgH="596880" progId="Equation.DSMT4">
                  <p:embed/>
                  <p:pic>
                    <p:nvPicPr>
                      <p:cNvPr id="0" name="Object 9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0200" y="2057400"/>
                        <a:ext cx="3251200" cy="596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73194" name="Text Box 10" descr="Pink tissue paper"/>
          <p:cNvSpPr txBox="1">
            <a:spLocks noChangeArrowheads="1"/>
          </p:cNvSpPr>
          <p:nvPr/>
        </p:nvSpPr>
        <p:spPr bwMode="auto">
          <a:xfrm>
            <a:off x="685800" y="3886200"/>
            <a:ext cx="46736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1371600" indent="-1371600">
              <a:defRPr sz="2400">
                <a:solidFill>
                  <a:schemeClr val="tx1"/>
                </a:solidFill>
                <a:latin typeface="Arial" charset="0"/>
              </a:defRPr>
            </a:lvl1pPr>
            <a:lvl2pPr marL="20066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25781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31496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37211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41783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46355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50927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55499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000" b="0" baseline="0">
                <a:latin typeface="Times New Roman" pitchFamily="18" charset="0"/>
              </a:rPr>
              <a:t>Vertex: (</a:t>
            </a:r>
            <a:r>
              <a:rPr lang="en-US" sz="3000" b="0" i="1" baseline="0">
                <a:latin typeface="Times New Roman" pitchFamily="18" charset="0"/>
              </a:rPr>
              <a:t>h</a:t>
            </a:r>
            <a:r>
              <a:rPr lang="en-US" sz="3000" b="0" baseline="0">
                <a:latin typeface="Times New Roman" pitchFamily="18" charset="0"/>
              </a:rPr>
              <a:t>, </a:t>
            </a:r>
            <a:r>
              <a:rPr lang="en-US" sz="3000" b="0" i="1" baseline="0">
                <a:latin typeface="Times New Roman" pitchFamily="18" charset="0"/>
              </a:rPr>
              <a:t>k</a:t>
            </a:r>
            <a:r>
              <a:rPr lang="en-US" sz="3000" b="0" baseline="0">
                <a:latin typeface="Times New Roman" pitchFamily="18" charset="0"/>
              </a:rPr>
              <a:t>) = (–1, 2) </a:t>
            </a:r>
          </a:p>
        </p:txBody>
      </p:sp>
      <p:graphicFrame>
        <p:nvGraphicFramePr>
          <p:cNvPr id="4573196" name="Object 12" descr="Pink tissue paper"/>
          <p:cNvGraphicFramePr>
            <a:graphicFrameLocks noChangeAspect="1"/>
          </p:cNvGraphicFramePr>
          <p:nvPr/>
        </p:nvGraphicFramePr>
        <p:xfrm>
          <a:off x="3683000" y="4610100"/>
          <a:ext cx="3327400" cy="1003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73237" name="Equation" r:id="rId11" imgW="3327120" imgH="1002960" progId="Equation.DSMT4">
                  <p:embed/>
                </p:oleObj>
              </mc:Choice>
              <mc:Fallback>
                <p:oleObj name="Equation" r:id="rId11" imgW="3327120" imgH="1002960" progId="Equation.DSMT4">
                  <p:embed/>
                  <p:pic>
                    <p:nvPicPr>
                      <p:cNvPr id="0" name="Object 12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83000" y="4610100"/>
                        <a:ext cx="3327400" cy="1003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73197" name="Text Box 13" descr="Pink tissue paper"/>
          <p:cNvSpPr txBox="1">
            <a:spLocks noChangeArrowheads="1"/>
          </p:cNvSpPr>
          <p:nvPr/>
        </p:nvSpPr>
        <p:spPr bwMode="auto">
          <a:xfrm>
            <a:off x="685800" y="4845050"/>
            <a:ext cx="32004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1371600" indent="-1371600">
              <a:defRPr sz="2400">
                <a:solidFill>
                  <a:schemeClr val="tx1"/>
                </a:solidFill>
                <a:latin typeface="Arial" charset="0"/>
              </a:defRPr>
            </a:lvl1pPr>
            <a:lvl2pPr marL="20066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25781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31496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37211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41783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46355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50927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55499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000" b="0" baseline="0">
                <a:latin typeface="Times New Roman" pitchFamily="18" charset="0"/>
              </a:rPr>
              <a:t>Focus: (</a:t>
            </a:r>
            <a:r>
              <a:rPr lang="en-US" sz="3000" b="0" i="1" baseline="0">
                <a:latin typeface="Times New Roman" pitchFamily="18" charset="0"/>
              </a:rPr>
              <a:t>h</a:t>
            </a:r>
            <a:r>
              <a:rPr lang="en-US" sz="3000" b="0" baseline="0">
                <a:latin typeface="Times New Roman" pitchFamily="18" charset="0"/>
              </a:rPr>
              <a:t> + </a:t>
            </a:r>
            <a:r>
              <a:rPr lang="en-US" sz="3000" b="0" i="1" baseline="0">
                <a:latin typeface="Times New Roman" pitchFamily="18" charset="0"/>
              </a:rPr>
              <a:t>a</a:t>
            </a:r>
            <a:r>
              <a:rPr lang="en-US" sz="3000" b="0" baseline="0">
                <a:latin typeface="Times New Roman" pitchFamily="18" charset="0"/>
              </a:rPr>
              <a:t>, </a:t>
            </a:r>
            <a:r>
              <a:rPr lang="en-US" sz="3000" b="0" i="1" baseline="0">
                <a:latin typeface="Times New Roman" pitchFamily="18" charset="0"/>
              </a:rPr>
              <a:t>k</a:t>
            </a:r>
            <a:r>
              <a:rPr lang="en-US" sz="3000" b="0" baseline="0">
                <a:latin typeface="Times New Roman" pitchFamily="18" charset="0"/>
              </a:rPr>
              <a:t>) =</a:t>
            </a:r>
          </a:p>
        </p:txBody>
      </p:sp>
      <p:graphicFrame>
        <p:nvGraphicFramePr>
          <p:cNvPr id="4573199" name="Object 15" descr="Pink tissue paper"/>
          <p:cNvGraphicFramePr>
            <a:graphicFrameLocks noChangeAspect="1"/>
          </p:cNvGraphicFramePr>
          <p:nvPr/>
        </p:nvGraphicFramePr>
        <p:xfrm>
          <a:off x="4191000" y="5664200"/>
          <a:ext cx="1841500" cy="88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73238" name="Equation" r:id="rId13" imgW="1841400" imgH="888840" progId="Equation.DSMT4">
                  <p:embed/>
                </p:oleObj>
              </mc:Choice>
              <mc:Fallback>
                <p:oleObj name="Equation" r:id="rId13" imgW="1841400" imgH="888840" progId="Equation.DSMT4">
                  <p:embed/>
                  <p:pic>
                    <p:nvPicPr>
                      <p:cNvPr id="0" name="Object 15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91000" y="5664200"/>
                        <a:ext cx="1841500" cy="889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73200" name="Text Box 16" descr="Pink tissue paper"/>
          <p:cNvSpPr txBox="1">
            <a:spLocks noChangeArrowheads="1"/>
          </p:cNvSpPr>
          <p:nvPr/>
        </p:nvSpPr>
        <p:spPr bwMode="auto">
          <a:xfrm>
            <a:off x="685800" y="5791200"/>
            <a:ext cx="38862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1371600" indent="-1371600">
              <a:defRPr sz="2400">
                <a:solidFill>
                  <a:schemeClr val="tx1"/>
                </a:solidFill>
                <a:latin typeface="Arial" charset="0"/>
              </a:defRPr>
            </a:lvl1pPr>
            <a:lvl2pPr marL="20066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25781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31496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37211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41783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46355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50927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55499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000" b="0" baseline="0">
                <a:latin typeface="Times New Roman" pitchFamily="18" charset="0"/>
              </a:rPr>
              <a:t>Directrix:  </a:t>
            </a:r>
            <a:r>
              <a:rPr lang="en-US" sz="3000" b="0" i="1" baseline="0">
                <a:latin typeface="Times New Roman" pitchFamily="18" charset="0"/>
              </a:rPr>
              <a:t>x </a:t>
            </a:r>
            <a:r>
              <a:rPr lang="en-US" sz="3000" b="0" baseline="0">
                <a:latin typeface="Times New Roman" pitchFamily="18" charset="0"/>
              </a:rPr>
              <a:t>= </a:t>
            </a:r>
            <a:r>
              <a:rPr lang="en-US" sz="3000" b="0" i="1" baseline="0">
                <a:latin typeface="Times New Roman" pitchFamily="18" charset="0"/>
              </a:rPr>
              <a:t>h</a:t>
            </a:r>
            <a:r>
              <a:rPr lang="en-US" sz="3000" b="0" baseline="0">
                <a:latin typeface="Times New Roman" pitchFamily="18" charset="0"/>
              </a:rPr>
              <a:t> – </a:t>
            </a:r>
            <a:r>
              <a:rPr lang="en-US" sz="3000" b="0" i="1" baseline="0">
                <a:latin typeface="Times New Roman" pitchFamily="18" charset="0"/>
              </a:rPr>
              <a:t>a</a:t>
            </a:r>
            <a:r>
              <a:rPr lang="en-US" sz="3000" b="0" baseline="0">
                <a:latin typeface="Times New Roman" pitchFamily="18" charset="0"/>
              </a:rPr>
              <a:t> =</a:t>
            </a:r>
          </a:p>
        </p:txBody>
      </p:sp>
      <p:sp>
        <p:nvSpPr>
          <p:cNvPr id="4573201" name="Text Box 17" descr="Pink tissue paper"/>
          <p:cNvSpPr txBox="1">
            <a:spLocks noChangeArrowheads="1"/>
          </p:cNvSpPr>
          <p:nvPr/>
        </p:nvSpPr>
        <p:spPr bwMode="auto">
          <a:xfrm>
            <a:off x="673100" y="1358900"/>
            <a:ext cx="16891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1371600" indent="-1371600">
              <a:defRPr sz="2400">
                <a:solidFill>
                  <a:schemeClr val="tx1"/>
                </a:solidFill>
                <a:latin typeface="Arial" charset="0"/>
              </a:defRPr>
            </a:lvl1pPr>
            <a:lvl2pPr marL="20066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25781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31496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37211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41783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46355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50927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55499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000" b="0" baseline="0">
                <a:latin typeface="Times New Roman" pitchFamily="18" charset="0"/>
              </a:rPr>
              <a:t>Compare</a:t>
            </a:r>
            <a:r>
              <a:rPr lang="en-US" sz="3200" b="0" baseline="0">
                <a:latin typeface="Times New Roman" pitchFamily="18" charset="0"/>
              </a:rPr>
              <a:t> </a:t>
            </a:r>
          </a:p>
        </p:txBody>
      </p:sp>
      <p:sp>
        <p:nvSpPr>
          <p:cNvPr id="4573202" name="Text Box 18" descr="Pink tissue paper"/>
          <p:cNvSpPr txBox="1">
            <a:spLocks noChangeArrowheads="1"/>
          </p:cNvSpPr>
          <p:nvPr/>
        </p:nvSpPr>
        <p:spPr bwMode="auto">
          <a:xfrm>
            <a:off x="5257800" y="1358900"/>
            <a:ext cx="32004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1371600" indent="-1371600">
              <a:defRPr sz="2400">
                <a:solidFill>
                  <a:schemeClr val="tx1"/>
                </a:solidFill>
                <a:latin typeface="Arial" charset="0"/>
              </a:defRPr>
            </a:lvl1pPr>
            <a:lvl2pPr marL="20066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25781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31496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37211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41783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46355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50927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55499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000" b="0" baseline="0">
                <a:latin typeface="Times New Roman" pitchFamily="18" charset="0"/>
              </a:rPr>
              <a:t>with the standard</a:t>
            </a:r>
          </a:p>
        </p:txBody>
      </p:sp>
      <p:sp>
        <p:nvSpPr>
          <p:cNvPr id="4573203" name="Text Box 19" descr="Pink tissue paper"/>
          <p:cNvSpPr txBox="1">
            <a:spLocks noChangeArrowheads="1"/>
          </p:cNvSpPr>
          <p:nvPr/>
        </p:nvSpPr>
        <p:spPr bwMode="auto">
          <a:xfrm>
            <a:off x="685800" y="2057400"/>
            <a:ext cx="106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1371600" indent="-1371600">
              <a:defRPr sz="2400">
                <a:solidFill>
                  <a:schemeClr val="tx1"/>
                </a:solidFill>
                <a:latin typeface="Arial" charset="0"/>
              </a:defRPr>
            </a:lvl1pPr>
            <a:lvl2pPr marL="20066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25781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31496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37211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41783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46355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50927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55499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000" b="0" baseline="0">
                <a:latin typeface="Times New Roman" pitchFamily="18" charset="0"/>
              </a:rPr>
              <a:t>form</a:t>
            </a:r>
            <a:r>
              <a:rPr lang="en-US" sz="3200" b="0" baseline="0">
                <a:latin typeface="Times New Roman" pitchFamily="18" charset="0"/>
              </a:rPr>
              <a:t>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D11042-4DB3-4D2C-BC74-06E74E66A886}" type="slidenum">
              <a:rPr lang="en-US"/>
              <a:pPr/>
              <a:t>38</a:t>
            </a:fld>
            <a:endParaRPr lang="en-CA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575234" name="Rectangle 2"/>
          <p:cNvSpPr>
            <a:spLocks noChangeArrowheads="1"/>
          </p:cNvSpPr>
          <p:nvPr/>
        </p:nvSpPr>
        <p:spPr bwMode="auto">
          <a:xfrm>
            <a:off x="609600" y="379413"/>
            <a:ext cx="2209800" cy="533400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EXAMPLE 3</a:t>
            </a:r>
          </a:p>
        </p:txBody>
      </p:sp>
      <p:sp>
        <p:nvSpPr>
          <p:cNvPr id="4575235" name="Rectangle 3"/>
          <p:cNvSpPr>
            <a:spLocks noChangeArrowheads="1"/>
          </p:cNvSpPr>
          <p:nvPr/>
        </p:nvSpPr>
        <p:spPr bwMode="auto">
          <a:xfrm>
            <a:off x="2817813" y="379413"/>
            <a:ext cx="6021387" cy="534987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7DA7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b="0" baseline="0"/>
              <a:t>Graphing a Parabola</a:t>
            </a:r>
          </a:p>
        </p:txBody>
      </p:sp>
      <p:sp>
        <p:nvSpPr>
          <p:cNvPr id="4575236" name="Text Box 4" descr="Pink tissue paper"/>
          <p:cNvSpPr txBox="1">
            <a:spLocks noChangeArrowheads="1"/>
          </p:cNvSpPr>
          <p:nvPr/>
        </p:nvSpPr>
        <p:spPr bwMode="auto">
          <a:xfrm>
            <a:off x="609600" y="914400"/>
            <a:ext cx="3581400" cy="67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2800" b="0" baseline="0">
                <a:solidFill>
                  <a:srgbClr val="007DB7"/>
                </a:solidFill>
              </a:rPr>
              <a:t>Solution continued</a:t>
            </a:r>
          </a:p>
        </p:txBody>
      </p:sp>
      <p:pic>
        <p:nvPicPr>
          <p:cNvPr id="4575237" name="Picture 5" descr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4338" y="1371600"/>
            <a:ext cx="5773737" cy="5272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18B4BA-E51C-4E55-8EA4-05B0A4DA2F3D}" type="slidenum">
              <a:rPr lang="en-US"/>
              <a:pPr/>
              <a:t>39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544514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381000"/>
            <a:ext cx="7620000" cy="914400"/>
          </a:xfrm>
        </p:spPr>
        <p:txBody>
          <a:bodyPr anchor="ctr"/>
          <a:lstStyle/>
          <a:p>
            <a:pPr algn="ctr"/>
            <a:r>
              <a:rPr lang="en-US" dirty="0" smtClean="0">
                <a:latin typeface="Arial Narrow" pitchFamily="34" charset="0"/>
              </a:rPr>
              <a:t>Practice Problem</a:t>
            </a:r>
            <a:endParaRPr lang="en-US" dirty="0">
              <a:latin typeface="Arial Narrow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7320" y="1412748"/>
            <a:ext cx="6309360" cy="403250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324600" y="4038600"/>
            <a:ext cx="140208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Compare this to the standard form.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791200" y="4191000"/>
            <a:ext cx="304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&lt;</a:t>
            </a:r>
            <a:br>
              <a:rPr lang="en-US" dirty="0" smtClean="0"/>
            </a:br>
            <a:r>
              <a:rPr lang="en-US" dirty="0" smtClean="0"/>
              <a:t>&lt;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456113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18B4BA-E51C-4E55-8EA4-05B0A4DA2F3D}" type="slidenum">
              <a:rPr lang="en-US"/>
              <a:pPr/>
              <a:t>40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544514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3629"/>
            <a:ext cx="7620000" cy="914400"/>
          </a:xfrm>
        </p:spPr>
        <p:txBody>
          <a:bodyPr anchor="ctr"/>
          <a:lstStyle/>
          <a:p>
            <a:pPr algn="ctr"/>
            <a:r>
              <a:rPr lang="en-US" dirty="0" smtClean="0">
                <a:latin typeface="Arial Narrow" pitchFamily="34" charset="0"/>
              </a:rPr>
              <a:t>Practice Problem</a:t>
            </a:r>
            <a:endParaRPr lang="en-US" dirty="0">
              <a:latin typeface="Arial Narrow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708" y="836676"/>
            <a:ext cx="6958584" cy="5184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456113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662E14-BA1A-4C18-9B3F-CC17D08CA97D}" type="slidenum">
              <a:rPr lang="en-US"/>
              <a:pPr/>
              <a:t>41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577282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04800"/>
            <a:ext cx="8153400" cy="609600"/>
          </a:xfrm>
        </p:spPr>
        <p:txBody>
          <a:bodyPr anchor="ctr"/>
          <a:lstStyle/>
          <a:p>
            <a:pPr algn="ctr"/>
            <a:r>
              <a:rPr lang="en-US">
                <a:latin typeface="Arial Narrow" pitchFamily="34" charset="0"/>
              </a:rPr>
              <a:t>REFLECTING PROPERTY OF PARABOLAS</a:t>
            </a:r>
          </a:p>
        </p:txBody>
      </p:sp>
      <p:sp>
        <p:nvSpPr>
          <p:cNvPr id="4577284" name="Text Box 4" descr="Pink tissue paper"/>
          <p:cNvSpPr txBox="1">
            <a:spLocks noChangeArrowheads="1"/>
          </p:cNvSpPr>
          <p:nvPr/>
        </p:nvSpPr>
        <p:spPr bwMode="auto">
          <a:xfrm>
            <a:off x="609600" y="1295400"/>
            <a:ext cx="83820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3000" b="0" baseline="0">
                <a:latin typeface="Times" pitchFamily="18" charset="0"/>
              </a:rPr>
              <a:t>A property of parabolas that is useful in applications is the </a:t>
            </a:r>
            <a:r>
              <a:rPr lang="en-US" sz="3000" baseline="0">
                <a:latin typeface="Times" pitchFamily="18" charset="0"/>
              </a:rPr>
              <a:t>reflecting property</a:t>
            </a:r>
            <a:r>
              <a:rPr lang="en-US" sz="3000" b="0" baseline="0">
                <a:latin typeface="Times" pitchFamily="18" charset="0"/>
              </a:rPr>
              <a:t>: If a reflecting surface has parabolic cross sections with a common focus, then all light rays entering the surface parallel to the axis will be reflected through the focus. </a:t>
            </a:r>
          </a:p>
          <a:p>
            <a:endParaRPr lang="en-US" sz="3000" b="0" baseline="0">
              <a:latin typeface="Times" pitchFamily="18" charset="0"/>
            </a:endParaRPr>
          </a:p>
          <a:p>
            <a:r>
              <a:rPr lang="en-US" sz="3000" b="0" baseline="0">
                <a:latin typeface="Times" pitchFamily="18" charset="0"/>
              </a:rPr>
              <a:t>This property is used in reflecting telescopes and satellite antennas, because the light rays or radio waves bouncing off a parabolic surface are reflected to the focus, where they are collected and amplified. (See next slide.)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8330F4-862D-42EB-B0F9-3FC21FDA61A8}" type="slidenum">
              <a:rPr lang="en-US"/>
              <a:pPr/>
              <a:t>42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579330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04800"/>
            <a:ext cx="8153400" cy="609600"/>
          </a:xfrm>
        </p:spPr>
        <p:txBody>
          <a:bodyPr anchor="ctr"/>
          <a:lstStyle/>
          <a:p>
            <a:pPr algn="ctr"/>
            <a:r>
              <a:rPr lang="en-US">
                <a:latin typeface="Arial Narrow" pitchFamily="34" charset="0"/>
              </a:rPr>
              <a:t>REFLECTING PROPERTY OF PARABOLAS</a:t>
            </a:r>
          </a:p>
        </p:txBody>
      </p:sp>
      <p:pic>
        <p:nvPicPr>
          <p:cNvPr id="4579332" name="Picture 4" descr="Picture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7050" y="1608138"/>
            <a:ext cx="5549900" cy="4259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6BA8A7-58C7-479A-9BE3-4B76DC85F17F}" type="slidenum">
              <a:rPr lang="en-US"/>
              <a:pPr/>
              <a:t>43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581378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04800"/>
            <a:ext cx="8153400" cy="609600"/>
          </a:xfrm>
        </p:spPr>
        <p:txBody>
          <a:bodyPr anchor="ctr"/>
          <a:lstStyle/>
          <a:p>
            <a:pPr algn="ctr"/>
            <a:r>
              <a:rPr lang="en-US">
                <a:latin typeface="Arial Narrow" pitchFamily="34" charset="0"/>
              </a:rPr>
              <a:t>REFLECTING PROPERTY OF PARABOLAS</a:t>
            </a:r>
          </a:p>
        </p:txBody>
      </p:sp>
      <p:sp>
        <p:nvSpPr>
          <p:cNvPr id="4581380" name="Text Box 4" descr="Pink tissue paper"/>
          <p:cNvSpPr txBox="1">
            <a:spLocks noChangeArrowheads="1"/>
          </p:cNvSpPr>
          <p:nvPr/>
        </p:nvSpPr>
        <p:spPr bwMode="auto">
          <a:xfrm>
            <a:off x="609600" y="2133600"/>
            <a:ext cx="8153400" cy="32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3200" b="0" baseline="0">
                <a:latin typeface="Times" pitchFamily="18" charset="0"/>
              </a:rPr>
              <a:t>Conversely, if a light source is located at the focus of a parabolic reflector, the reflected rays will form a beam parallel to the axis. This principle is used in flashlights, searchlights, and other such devices. (See next slide.)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6C1520-7C68-4306-A4B4-842AF02943C6}" type="slidenum">
              <a:rPr lang="en-US"/>
              <a:pPr/>
              <a:t>44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583426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04800"/>
            <a:ext cx="8153400" cy="609600"/>
          </a:xfrm>
        </p:spPr>
        <p:txBody>
          <a:bodyPr anchor="ctr"/>
          <a:lstStyle/>
          <a:p>
            <a:pPr algn="ctr"/>
            <a:r>
              <a:rPr lang="en-US">
                <a:latin typeface="Arial Narrow" pitchFamily="34" charset="0"/>
              </a:rPr>
              <a:t>REFLECTING PROPERTY OF PARABOLAS</a:t>
            </a:r>
          </a:p>
        </p:txBody>
      </p:sp>
      <p:pic>
        <p:nvPicPr>
          <p:cNvPr id="4583428" name="Picture 4" descr="Picture 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3425" y="1371600"/>
            <a:ext cx="5137150" cy="4365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63C07F-D274-4A01-AE94-CE91E5A54496}" type="slidenum">
              <a:rPr lang="en-US"/>
              <a:pPr/>
              <a:t>45</a:t>
            </a:fld>
            <a:endParaRPr lang="en-CA"/>
          </a:p>
        </p:txBody>
      </p:sp>
      <p:sp>
        <p:nvSpPr>
          <p:cNvPr id="8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pic>
        <p:nvPicPr>
          <p:cNvPr id="4612103" name="Picture 7" descr="Pink tissue pap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1219200"/>
            <a:ext cx="4791075" cy="5124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12098" name="Rectangle 2"/>
          <p:cNvSpPr>
            <a:spLocks noChangeArrowheads="1"/>
          </p:cNvSpPr>
          <p:nvPr/>
        </p:nvSpPr>
        <p:spPr bwMode="auto">
          <a:xfrm>
            <a:off x="609600" y="379413"/>
            <a:ext cx="2209800" cy="533400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EXAMPLE 4</a:t>
            </a:r>
          </a:p>
        </p:txBody>
      </p:sp>
      <p:sp>
        <p:nvSpPr>
          <p:cNvPr id="4612099" name="Rectangle 3"/>
          <p:cNvSpPr>
            <a:spLocks noChangeArrowheads="1"/>
          </p:cNvSpPr>
          <p:nvPr/>
        </p:nvSpPr>
        <p:spPr bwMode="auto">
          <a:xfrm>
            <a:off x="2817813" y="209550"/>
            <a:ext cx="6021387" cy="8382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7DA7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b="0" baseline="0"/>
              <a:t>Calculating Some Properties of the Hubble Space Telescope</a:t>
            </a:r>
          </a:p>
        </p:txBody>
      </p:sp>
      <p:sp>
        <p:nvSpPr>
          <p:cNvPr id="4612100" name="Text Box 4" descr="Pink tissue paper"/>
          <p:cNvSpPr txBox="1">
            <a:spLocks noChangeArrowheads="1"/>
          </p:cNvSpPr>
          <p:nvPr/>
        </p:nvSpPr>
        <p:spPr bwMode="auto">
          <a:xfrm>
            <a:off x="647700" y="1219200"/>
            <a:ext cx="3771900" cy="16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22352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28067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33782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39497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44069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48641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53213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57785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000" b="0" baseline="0">
                <a:latin typeface="Times New Roman" pitchFamily="18" charset="0"/>
              </a:rPr>
              <a:t>The parabolic mirror used in the Hubble Space Telescope has a diameter of 94.5 inches. Find the equation of the parabola if its focus is 2304 inches from the vertex. What is the thickness of the mirror at the edges?</a:t>
            </a:r>
          </a:p>
        </p:txBody>
      </p:sp>
      <p:sp>
        <p:nvSpPr>
          <p:cNvPr id="4612104" name="Text Box 8" descr="Pink tissue paper"/>
          <p:cNvSpPr txBox="1">
            <a:spLocks noChangeArrowheads="1"/>
          </p:cNvSpPr>
          <p:nvPr/>
        </p:nvSpPr>
        <p:spPr bwMode="auto">
          <a:xfrm>
            <a:off x="6734175" y="6248400"/>
            <a:ext cx="1952625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22352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28067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33782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39497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44069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48641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53213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57785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b="0" baseline="0">
                <a:latin typeface="Times New Roman" pitchFamily="18" charset="0"/>
              </a:rPr>
              <a:t>(Not to scale)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B59261-040E-4ABD-BD5E-C83DD6B5DC4D}" type="slidenum">
              <a:rPr lang="en-US"/>
              <a:pPr/>
              <a:t>46</a:t>
            </a:fld>
            <a:endParaRPr lang="en-CA"/>
          </a:p>
        </p:txBody>
      </p:sp>
      <p:sp>
        <p:nvSpPr>
          <p:cNvPr id="8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610050" name="Rectangle 2"/>
          <p:cNvSpPr>
            <a:spLocks noChangeArrowheads="1"/>
          </p:cNvSpPr>
          <p:nvPr/>
        </p:nvSpPr>
        <p:spPr bwMode="auto">
          <a:xfrm>
            <a:off x="609600" y="379413"/>
            <a:ext cx="2209800" cy="533400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EXAMPLE 4</a:t>
            </a:r>
          </a:p>
        </p:txBody>
      </p:sp>
      <p:sp>
        <p:nvSpPr>
          <p:cNvPr id="4610051" name="Rectangle 3"/>
          <p:cNvSpPr>
            <a:spLocks noChangeArrowheads="1"/>
          </p:cNvSpPr>
          <p:nvPr/>
        </p:nvSpPr>
        <p:spPr bwMode="auto">
          <a:xfrm>
            <a:off x="2817813" y="209550"/>
            <a:ext cx="6021387" cy="8382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7DA7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b="0" baseline="0"/>
              <a:t>Calculating Some Properties of the Hubble Space Telescope</a:t>
            </a:r>
          </a:p>
        </p:txBody>
      </p:sp>
      <p:sp>
        <p:nvSpPr>
          <p:cNvPr id="4610052" name="Text Box 4" descr="Pink tissue paper"/>
          <p:cNvSpPr txBox="1">
            <a:spLocks noChangeArrowheads="1"/>
          </p:cNvSpPr>
          <p:nvPr/>
        </p:nvSpPr>
        <p:spPr bwMode="auto">
          <a:xfrm>
            <a:off x="647700" y="1676400"/>
            <a:ext cx="7924800" cy="16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22352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28067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33782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39497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44069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48641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53213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57785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000" b="0" baseline="0">
                <a:latin typeface="Times New Roman" pitchFamily="18" charset="0"/>
              </a:rPr>
              <a:t>Position the parabola so that its vertex is at the origin and its focus is on the positive </a:t>
            </a:r>
            <a:r>
              <a:rPr lang="en-US" sz="3000" b="0" i="1" baseline="0">
                <a:latin typeface="Times New Roman" pitchFamily="18" charset="0"/>
              </a:rPr>
              <a:t>y</a:t>
            </a:r>
            <a:r>
              <a:rPr lang="en-US" sz="3000" b="0" baseline="0">
                <a:latin typeface="Times New Roman" pitchFamily="18" charset="0"/>
              </a:rPr>
              <a:t>-axis. The equation of the parabola is of the form</a:t>
            </a:r>
          </a:p>
        </p:txBody>
      </p:sp>
      <p:sp>
        <p:nvSpPr>
          <p:cNvPr id="4610053" name="Text Box 5" descr="Pink tissue paper"/>
          <p:cNvSpPr txBox="1">
            <a:spLocks noChangeArrowheads="1"/>
          </p:cNvSpPr>
          <p:nvPr/>
        </p:nvSpPr>
        <p:spPr bwMode="auto">
          <a:xfrm>
            <a:off x="647700" y="1143000"/>
            <a:ext cx="3581400" cy="67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2800" b="0" baseline="0">
                <a:solidFill>
                  <a:srgbClr val="007DB7"/>
                </a:solidFill>
              </a:rPr>
              <a:t>Solution</a:t>
            </a:r>
          </a:p>
        </p:txBody>
      </p:sp>
      <p:pic>
        <p:nvPicPr>
          <p:cNvPr id="4610056" name="Picture 8" descr="Pink tissue pape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5150" y="3362325"/>
            <a:ext cx="2533650" cy="166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B2E780-991C-46B0-88BB-CC75E989754C}" type="slidenum">
              <a:rPr lang="en-US"/>
              <a:pPr/>
              <a:t>47</a:t>
            </a:fld>
            <a:endParaRPr lang="en-CA"/>
          </a:p>
        </p:txBody>
      </p:sp>
      <p:sp>
        <p:nvSpPr>
          <p:cNvPr id="9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614146" name="Rectangle 2"/>
          <p:cNvSpPr>
            <a:spLocks noChangeArrowheads="1"/>
          </p:cNvSpPr>
          <p:nvPr/>
        </p:nvSpPr>
        <p:spPr bwMode="auto">
          <a:xfrm>
            <a:off x="609600" y="379413"/>
            <a:ext cx="2209800" cy="533400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EXAMPLE 4</a:t>
            </a:r>
          </a:p>
        </p:txBody>
      </p:sp>
      <p:sp>
        <p:nvSpPr>
          <p:cNvPr id="4614147" name="Rectangle 3"/>
          <p:cNvSpPr>
            <a:spLocks noChangeArrowheads="1"/>
          </p:cNvSpPr>
          <p:nvPr/>
        </p:nvSpPr>
        <p:spPr bwMode="auto">
          <a:xfrm>
            <a:off x="2817813" y="209550"/>
            <a:ext cx="6021387" cy="8382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7DA7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b="0" baseline="0"/>
              <a:t>Calculating Some Properties of the Hubble Space Telescope</a:t>
            </a:r>
          </a:p>
        </p:txBody>
      </p:sp>
      <p:sp>
        <p:nvSpPr>
          <p:cNvPr id="4614148" name="Text Box 4" descr="Pink tissue paper"/>
          <p:cNvSpPr txBox="1">
            <a:spLocks noChangeArrowheads="1"/>
          </p:cNvSpPr>
          <p:nvPr/>
        </p:nvSpPr>
        <p:spPr bwMode="auto">
          <a:xfrm>
            <a:off x="647700" y="1676400"/>
            <a:ext cx="7924800" cy="16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22352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28067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33782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39497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44069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48641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53213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57785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000" b="0" baseline="0">
                <a:latin typeface="Times New Roman" pitchFamily="18" charset="0"/>
              </a:rPr>
              <a:t>To find the thickness </a:t>
            </a:r>
            <a:r>
              <a:rPr lang="en-US" sz="3000" b="0" i="1" baseline="0">
                <a:latin typeface="Times New Roman" pitchFamily="18" charset="0"/>
              </a:rPr>
              <a:t>y</a:t>
            </a:r>
            <a:r>
              <a:rPr lang="en-US" sz="3000" b="0" baseline="0">
                <a:latin typeface="Times New Roman" pitchFamily="18" charset="0"/>
              </a:rPr>
              <a:t> of the mirror at the edge, substitute </a:t>
            </a:r>
            <a:r>
              <a:rPr lang="en-US" sz="3000" b="0" i="1" baseline="0">
                <a:latin typeface="Times New Roman" pitchFamily="18" charset="0"/>
              </a:rPr>
              <a:t>x</a:t>
            </a:r>
            <a:r>
              <a:rPr lang="en-US" sz="3000" b="0" baseline="0">
                <a:latin typeface="Times New Roman" pitchFamily="18" charset="0"/>
              </a:rPr>
              <a:t> = 47.25 (half the diameter) in the equation </a:t>
            </a:r>
            <a:r>
              <a:rPr lang="en-US" sz="3000" b="0" i="1" baseline="0">
                <a:solidFill>
                  <a:srgbClr val="EC008D"/>
                </a:solidFill>
                <a:latin typeface="Times New Roman" pitchFamily="18" charset="0"/>
              </a:rPr>
              <a:t>x</a:t>
            </a:r>
            <a:r>
              <a:rPr lang="en-US" sz="3000" b="0">
                <a:latin typeface="Times New Roman" pitchFamily="18" charset="0"/>
              </a:rPr>
              <a:t>2</a:t>
            </a:r>
            <a:r>
              <a:rPr lang="en-US" sz="3000" b="0" baseline="0">
                <a:latin typeface="Times New Roman" pitchFamily="18" charset="0"/>
              </a:rPr>
              <a:t> = 9216</a:t>
            </a:r>
            <a:r>
              <a:rPr lang="en-US" sz="3000" b="0" i="1" baseline="0">
                <a:latin typeface="Times New Roman" pitchFamily="18" charset="0"/>
              </a:rPr>
              <a:t>y</a:t>
            </a:r>
            <a:r>
              <a:rPr lang="en-US" sz="3000" b="0" baseline="0">
                <a:latin typeface="Times New Roman" pitchFamily="18" charset="0"/>
              </a:rPr>
              <a:t> and solve for </a:t>
            </a:r>
            <a:r>
              <a:rPr lang="en-US" sz="3000" b="0" i="1" baseline="0">
                <a:latin typeface="Times New Roman" pitchFamily="18" charset="0"/>
              </a:rPr>
              <a:t>y</a:t>
            </a:r>
            <a:r>
              <a:rPr lang="en-US" sz="3000" b="0" baseline="0">
                <a:latin typeface="Times New Roman" pitchFamily="18" charset="0"/>
              </a:rPr>
              <a:t>.</a:t>
            </a:r>
          </a:p>
        </p:txBody>
      </p:sp>
      <p:sp>
        <p:nvSpPr>
          <p:cNvPr id="4614149" name="Text Box 5" descr="Pink tissue paper"/>
          <p:cNvSpPr txBox="1">
            <a:spLocks noChangeArrowheads="1"/>
          </p:cNvSpPr>
          <p:nvPr/>
        </p:nvSpPr>
        <p:spPr bwMode="auto">
          <a:xfrm>
            <a:off x="647700" y="1143000"/>
            <a:ext cx="3581400" cy="67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2800" b="0" baseline="0">
                <a:solidFill>
                  <a:srgbClr val="007DB7"/>
                </a:solidFill>
              </a:rPr>
              <a:t>Solution</a:t>
            </a:r>
          </a:p>
        </p:txBody>
      </p:sp>
      <p:pic>
        <p:nvPicPr>
          <p:cNvPr id="4614151" name="Picture 7" descr="Pink tissue pape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5125" y="3200400"/>
            <a:ext cx="3038475" cy="220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14152" name="Text Box 8" descr="Pink tissue paper"/>
          <p:cNvSpPr txBox="1">
            <a:spLocks noChangeArrowheads="1"/>
          </p:cNvSpPr>
          <p:nvPr/>
        </p:nvSpPr>
        <p:spPr bwMode="auto">
          <a:xfrm>
            <a:off x="685800" y="5486400"/>
            <a:ext cx="79248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22352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28067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33782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39497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44069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48641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53213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57785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000" b="0" baseline="0">
                <a:latin typeface="Times New Roman" pitchFamily="18" charset="0"/>
              </a:rPr>
              <a:t>Thus, the thickness of the mirror at the edges is approximately 0.242248 inch.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18B4BA-E51C-4E55-8EA4-05B0A4DA2F3D}" type="slidenum">
              <a:rPr lang="en-US"/>
              <a:pPr/>
              <a:t>48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544514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381000"/>
            <a:ext cx="7620000" cy="914400"/>
          </a:xfrm>
        </p:spPr>
        <p:txBody>
          <a:bodyPr anchor="ctr"/>
          <a:lstStyle/>
          <a:p>
            <a:pPr algn="ctr"/>
            <a:r>
              <a:rPr lang="en-US" dirty="0" smtClean="0">
                <a:latin typeface="Arial Narrow" pitchFamily="34" charset="0"/>
              </a:rPr>
              <a:t>Practice Problem</a:t>
            </a:r>
            <a:endParaRPr lang="en-US" dirty="0">
              <a:latin typeface="Arial Narrow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8156" y="1353312"/>
            <a:ext cx="6647688" cy="415137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14400" y="4953000"/>
            <a:ext cx="4267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This is a rather typical problem. You must realize that you have been asked to provide the y-coordinate given the x-coordinate (1.5). Since the point is on the parabola, it satisfies the equation for this parabola (x^2=29.2y). So we solve for y.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456113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lends">
  <a:themeElements>
    <a:clrScheme name="Blends 2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Blends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CA" sz="2400" b="1" i="0" u="none" strike="noStrike" cap="none" normalizeH="0" baseline="3000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CA" sz="2400" b="1" i="0" u="none" strike="noStrike" cap="none" normalizeH="0" baseline="3000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Designs\Blends.pot</Template>
  <TotalTime>30057</TotalTime>
  <Words>2173</Words>
  <Application>Microsoft Office PowerPoint</Application>
  <PresentationFormat>Letter Paper (8.5x11 in)</PresentationFormat>
  <Paragraphs>337</Paragraphs>
  <Slides>48</Slides>
  <Notes>48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50" baseType="lpstr">
      <vt:lpstr>Blends</vt:lpstr>
      <vt:lpstr>Equation</vt:lpstr>
      <vt:lpstr>PowerPoint Presentation</vt:lpstr>
      <vt:lpstr>The Parabola</vt:lpstr>
      <vt:lpstr>PARABOLA</vt:lpstr>
      <vt:lpstr>PARABOLA</vt:lpstr>
      <vt:lpstr>EQUATION OF A PARABOLA</vt:lpstr>
      <vt:lpstr>EQUATION OF A PARABOLA</vt:lpstr>
      <vt:lpstr>MAIN FACTS ABOUT A PARABOLA WITH a &gt; 0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Practice Problem</vt:lpstr>
      <vt:lpstr>Practice Problem</vt:lpstr>
      <vt:lpstr>LATUS RECTUM</vt:lpstr>
      <vt:lpstr>LATUS RECTUM</vt:lpstr>
      <vt:lpstr>LATUS RECTUM</vt:lpstr>
      <vt:lpstr>PowerPoint Presentation</vt:lpstr>
      <vt:lpstr>PowerPoint Presentation</vt:lpstr>
      <vt:lpstr>Practice Problem</vt:lpstr>
      <vt:lpstr>Practice Problem</vt:lpstr>
      <vt:lpstr>Main facts about a parabola with vertex (h, k) and a &gt; 0  [a &gt; 0 so that sign is + for 4a(x – h)]</vt:lpstr>
      <vt:lpstr>Main facts about a parabola with vertex (h, k) and a &gt; 0</vt:lpstr>
      <vt:lpstr>Main facts about a parabola with vertex (h, k) and a &gt; 0</vt:lpstr>
      <vt:lpstr>Main facts about a parabola with vertex (h, k) and a &gt; 0</vt:lpstr>
      <vt:lpstr>Main facts about a parabola with vertex (h, k) and a &gt; 0</vt:lpstr>
      <vt:lpstr>Main facts about a parabola with vertex (h, k) and a &gt; 0</vt:lpstr>
      <vt:lpstr>Main facts about a parabola with vertex (h, k) and a &gt; 0</vt:lpstr>
      <vt:lpstr>Main facts about a parabola with vertex (h, k) and a &gt; 0</vt:lpstr>
      <vt:lpstr>PowerPoint Presentation</vt:lpstr>
      <vt:lpstr>PowerPoint Presentation</vt:lpstr>
      <vt:lpstr>PowerPoint Presentation</vt:lpstr>
      <vt:lpstr>Practice Problem</vt:lpstr>
      <vt:lpstr>Practice Problem</vt:lpstr>
      <vt:lpstr>REFLECTING PROPERTY OF PARABOLAS</vt:lpstr>
      <vt:lpstr>REFLECTING PROPERTY OF PARABOLAS</vt:lpstr>
      <vt:lpstr>REFLECTING PROPERTY OF PARABOLAS</vt:lpstr>
      <vt:lpstr>REFLECTING PROPERTY OF PARABOLAS</vt:lpstr>
      <vt:lpstr>PowerPoint Presentation</vt:lpstr>
      <vt:lpstr>PowerPoint Presentation</vt:lpstr>
      <vt:lpstr>PowerPoint Presentation</vt:lpstr>
      <vt:lpstr>Practice Problem</vt:lpstr>
    </vt:vector>
  </TitlesOfParts>
  <Company>© 2010 Pearson Education, Inc.  All rights reserved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Section 9.2</dc:title>
  <dc:subject>The Parabola</dc:subject>
  <dc:creator>Accumedia jbooze@accumediaps.com</dc:creator>
  <cp:lastModifiedBy>milligan</cp:lastModifiedBy>
  <cp:revision>1875</cp:revision>
  <cp:lastPrinted>2001-11-04T00:51:13Z</cp:lastPrinted>
  <dcterms:created xsi:type="dcterms:W3CDTF">2005-02-25T19:46:41Z</dcterms:created>
  <dcterms:modified xsi:type="dcterms:W3CDTF">2010-12-11T17:25:40Z</dcterms:modified>
</cp:coreProperties>
</file>