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4"/>
  </p:notesMasterIdLst>
  <p:handoutMasterIdLst>
    <p:handoutMasterId r:id="rId45"/>
  </p:handoutMasterIdLst>
  <p:sldIdLst>
    <p:sldId id="841" r:id="rId2"/>
    <p:sldId id="840" r:id="rId3"/>
    <p:sldId id="842" r:id="rId4"/>
    <p:sldId id="843" r:id="rId5"/>
    <p:sldId id="844" r:id="rId6"/>
    <p:sldId id="869" r:id="rId7"/>
    <p:sldId id="862" r:id="rId8"/>
    <p:sldId id="866" r:id="rId9"/>
    <p:sldId id="867" r:id="rId10"/>
    <p:sldId id="868" r:id="rId11"/>
    <p:sldId id="871" r:id="rId12"/>
    <p:sldId id="872" r:id="rId13"/>
    <p:sldId id="870" r:id="rId14"/>
    <p:sldId id="863" r:id="rId15"/>
    <p:sldId id="876" r:id="rId16"/>
    <p:sldId id="864" r:id="rId17"/>
    <p:sldId id="865" r:id="rId18"/>
    <p:sldId id="877" r:id="rId19"/>
    <p:sldId id="845" r:id="rId20"/>
    <p:sldId id="846" r:id="rId21"/>
    <p:sldId id="847" r:id="rId22"/>
    <p:sldId id="848" r:id="rId23"/>
    <p:sldId id="849" r:id="rId24"/>
    <p:sldId id="850" r:id="rId25"/>
    <p:sldId id="851" r:id="rId26"/>
    <p:sldId id="852" r:id="rId27"/>
    <p:sldId id="853" r:id="rId28"/>
    <p:sldId id="854" r:id="rId29"/>
    <p:sldId id="878" r:id="rId30"/>
    <p:sldId id="855" r:id="rId31"/>
    <p:sldId id="856" r:id="rId32"/>
    <p:sldId id="857" r:id="rId33"/>
    <p:sldId id="858" r:id="rId34"/>
    <p:sldId id="879" r:id="rId35"/>
    <p:sldId id="880" r:id="rId36"/>
    <p:sldId id="859" r:id="rId37"/>
    <p:sldId id="860" r:id="rId38"/>
    <p:sldId id="873" r:id="rId39"/>
    <p:sldId id="874" r:id="rId40"/>
    <p:sldId id="875" r:id="rId41"/>
    <p:sldId id="881" r:id="rId42"/>
    <p:sldId id="882" r:id="rId43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18D"/>
    <a:srgbClr val="BED4B2"/>
    <a:srgbClr val="C8225D"/>
    <a:srgbClr val="007DB7"/>
    <a:srgbClr val="8EBEE6"/>
    <a:srgbClr val="EC008D"/>
    <a:srgbClr val="00ADEE"/>
    <a:srgbClr val="418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5" autoAdjust="0"/>
    <p:restoredTop sz="94737" autoAdjust="0"/>
  </p:normalViewPr>
  <p:slideViewPr>
    <p:cSldViewPr snapToObjects="1">
      <p:cViewPr>
        <p:scale>
          <a:sx n="66" d="100"/>
          <a:sy n="66" d="100"/>
        </p:scale>
        <p:origin x="-1272" y="-180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DCC9B865-F755-4BC6-BD66-68F5133474AD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6531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4BFDE90E-9E85-4B29-B162-E271CF3C213C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31331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A1C227-742A-4629-8592-5FBE2718E109}" type="slidenum">
              <a:rPr lang="en-CA"/>
              <a:pPr/>
              <a:t>1</a:t>
            </a:fld>
            <a:endParaRPr lang="en-CA"/>
          </a:p>
        </p:txBody>
      </p:sp>
      <p:sp>
        <p:nvSpPr>
          <p:cNvPr id="453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04817B-B67C-4252-ACF9-9341102890DA}" type="slidenum">
              <a:rPr lang="en-CA"/>
              <a:pPr/>
              <a:t>2</a:t>
            </a:fld>
            <a:endParaRPr lang="en-CA"/>
          </a:p>
        </p:txBody>
      </p:sp>
      <p:sp>
        <p:nvSpPr>
          <p:cNvPr id="241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672132-E346-4153-A281-6FCB54E993D8}" type="slidenum">
              <a:rPr lang="en-CA"/>
              <a:pPr/>
              <a:t>3</a:t>
            </a:fld>
            <a:endParaRPr lang="en-CA"/>
          </a:p>
        </p:txBody>
      </p:sp>
      <p:sp>
        <p:nvSpPr>
          <p:cNvPr id="461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931B9E-BB52-4FE9-91A5-5980F108A9FD}" type="slidenum">
              <a:rPr lang="en-CA"/>
              <a:pPr/>
              <a:t>4</a:t>
            </a:fld>
            <a:endParaRPr lang="en-CA"/>
          </a:p>
        </p:txBody>
      </p:sp>
      <p:sp>
        <p:nvSpPr>
          <p:cNvPr id="461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AFBB80-2292-4CB3-A72B-D9190F4025D5}" type="slidenum">
              <a:rPr lang="en-CA"/>
              <a:pPr/>
              <a:t>5</a:t>
            </a:fld>
            <a:endParaRPr lang="en-CA"/>
          </a:p>
        </p:txBody>
      </p:sp>
      <p:sp>
        <p:nvSpPr>
          <p:cNvPr id="462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2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9AE637-A96E-4ADF-9D80-BC864F418489}" type="slidenum">
              <a:rPr lang="en-CA"/>
              <a:pPr/>
              <a:t>6</a:t>
            </a:fld>
            <a:endParaRPr lang="en-CA"/>
          </a:p>
        </p:txBody>
      </p:sp>
      <p:sp>
        <p:nvSpPr>
          <p:cNvPr id="467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7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E1C567-A698-40F8-85FF-4A6A3A397DBA}" type="slidenum">
              <a:rPr lang="en-CA"/>
              <a:pPr/>
              <a:t>7</a:t>
            </a:fld>
            <a:endParaRPr lang="en-CA"/>
          </a:p>
        </p:txBody>
      </p:sp>
      <p:sp>
        <p:nvSpPr>
          <p:cNvPr id="465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5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59095F-C861-49D1-81DE-5FE41EAE3392}" type="slidenum">
              <a:rPr lang="en-CA"/>
              <a:pPr/>
              <a:t>8</a:t>
            </a:fld>
            <a:endParaRPr lang="en-CA"/>
          </a:p>
        </p:txBody>
      </p:sp>
      <p:sp>
        <p:nvSpPr>
          <p:cNvPr id="466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6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42FCB0-DBA8-4649-8818-D7678B9FE082}" type="slidenum">
              <a:rPr lang="en-CA"/>
              <a:pPr/>
              <a:t>9</a:t>
            </a:fld>
            <a:endParaRPr lang="en-CA"/>
          </a:p>
        </p:txBody>
      </p:sp>
      <p:sp>
        <p:nvSpPr>
          <p:cNvPr id="466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6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B1BF36-6CB6-4BF3-B533-77083C92A4B9}" type="slidenum">
              <a:rPr lang="en-CA"/>
              <a:pPr/>
              <a:t>10</a:t>
            </a:fld>
            <a:endParaRPr lang="en-CA"/>
          </a:p>
        </p:txBody>
      </p:sp>
      <p:sp>
        <p:nvSpPr>
          <p:cNvPr id="467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7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4EB8A3-558D-41E9-9A5D-A5FFD9E35B30}" type="slidenum">
              <a:rPr lang="en-CA"/>
              <a:pPr/>
              <a:t>11</a:t>
            </a:fld>
            <a:endParaRPr lang="en-CA"/>
          </a:p>
        </p:txBody>
      </p:sp>
      <p:sp>
        <p:nvSpPr>
          <p:cNvPr id="467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7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60021F-49B1-422D-836F-2ECAC8201BE0}" type="slidenum">
              <a:rPr lang="en-CA"/>
              <a:pPr/>
              <a:t>12</a:t>
            </a:fld>
            <a:endParaRPr lang="en-CA"/>
          </a:p>
        </p:txBody>
      </p:sp>
      <p:sp>
        <p:nvSpPr>
          <p:cNvPr id="467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7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4FC8E2-5728-4314-B578-B058220A26A5}" type="slidenum">
              <a:rPr lang="en-CA"/>
              <a:pPr/>
              <a:t>13</a:t>
            </a:fld>
            <a:endParaRPr lang="en-CA"/>
          </a:p>
        </p:txBody>
      </p:sp>
      <p:sp>
        <p:nvSpPr>
          <p:cNvPr id="46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740B42-232C-4003-B25E-091DCF572C7F}" type="slidenum">
              <a:rPr lang="en-CA"/>
              <a:pPr/>
              <a:t>14</a:t>
            </a:fld>
            <a:endParaRPr lang="en-CA"/>
          </a:p>
        </p:txBody>
      </p:sp>
      <p:sp>
        <p:nvSpPr>
          <p:cNvPr id="466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6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15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A8389-4BD2-48DB-8EFF-EF32ADFDE60B}" type="slidenum">
              <a:rPr lang="en-CA"/>
              <a:pPr/>
              <a:t>16</a:t>
            </a:fld>
            <a:endParaRPr lang="en-CA"/>
          </a:p>
        </p:txBody>
      </p:sp>
      <p:sp>
        <p:nvSpPr>
          <p:cNvPr id="466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6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4AD62-4FFF-4611-93DE-C552419CD1CB}" type="slidenum">
              <a:rPr lang="en-CA"/>
              <a:pPr/>
              <a:t>17</a:t>
            </a:fld>
            <a:endParaRPr lang="en-CA"/>
          </a:p>
        </p:txBody>
      </p:sp>
      <p:sp>
        <p:nvSpPr>
          <p:cNvPr id="466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6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18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BB3E82-CB38-4203-B4F7-DC986757F842}" type="slidenum">
              <a:rPr lang="en-CA"/>
              <a:pPr/>
              <a:t>19</a:t>
            </a:fld>
            <a:endParaRPr lang="en-CA"/>
          </a:p>
        </p:txBody>
      </p:sp>
      <p:sp>
        <p:nvSpPr>
          <p:cNvPr id="462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2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3C5AA1-7983-4630-9D03-73086B8A3EE3}" type="slidenum">
              <a:rPr lang="en-CA"/>
              <a:pPr/>
              <a:t>20</a:t>
            </a:fld>
            <a:endParaRPr lang="en-CA"/>
          </a:p>
        </p:txBody>
      </p:sp>
      <p:sp>
        <p:nvSpPr>
          <p:cNvPr id="462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2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024BE9-6C02-4B8D-A2FD-2AA68A120710}" type="slidenum">
              <a:rPr lang="en-CA"/>
              <a:pPr/>
              <a:t>21</a:t>
            </a:fld>
            <a:endParaRPr lang="en-CA"/>
          </a:p>
        </p:txBody>
      </p:sp>
      <p:sp>
        <p:nvSpPr>
          <p:cNvPr id="462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2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B5D89B-792E-4E93-B20D-032815C8A4C5}" type="slidenum">
              <a:rPr lang="en-CA"/>
              <a:pPr/>
              <a:t>22</a:t>
            </a:fld>
            <a:endParaRPr lang="en-CA"/>
          </a:p>
        </p:txBody>
      </p:sp>
      <p:sp>
        <p:nvSpPr>
          <p:cNvPr id="462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2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B0F991-8524-4439-A35A-7EE019ECAC6B}" type="slidenum">
              <a:rPr lang="en-CA"/>
              <a:pPr/>
              <a:t>23</a:t>
            </a:fld>
            <a:endParaRPr lang="en-CA"/>
          </a:p>
        </p:txBody>
      </p:sp>
      <p:sp>
        <p:nvSpPr>
          <p:cNvPr id="463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FCD5A0-4B77-4B82-BC8F-DA693D676C74}" type="slidenum">
              <a:rPr lang="en-CA"/>
              <a:pPr/>
              <a:t>24</a:t>
            </a:fld>
            <a:endParaRPr lang="en-CA"/>
          </a:p>
        </p:txBody>
      </p:sp>
      <p:sp>
        <p:nvSpPr>
          <p:cNvPr id="463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56C11A-A6BB-44A6-87BF-A82C12E0AD99}" type="slidenum">
              <a:rPr lang="en-CA"/>
              <a:pPr/>
              <a:t>25</a:t>
            </a:fld>
            <a:endParaRPr lang="en-CA"/>
          </a:p>
        </p:txBody>
      </p:sp>
      <p:sp>
        <p:nvSpPr>
          <p:cNvPr id="463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B88D89-A14C-4347-ADAF-E9EDFFDEB789}" type="slidenum">
              <a:rPr lang="en-CA"/>
              <a:pPr/>
              <a:t>26</a:t>
            </a:fld>
            <a:endParaRPr lang="en-CA"/>
          </a:p>
        </p:txBody>
      </p:sp>
      <p:sp>
        <p:nvSpPr>
          <p:cNvPr id="463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B35AA2-A122-4F00-A9C2-5299A5F3D78D}" type="slidenum">
              <a:rPr lang="en-CA"/>
              <a:pPr/>
              <a:t>27</a:t>
            </a:fld>
            <a:endParaRPr lang="en-CA"/>
          </a:p>
        </p:txBody>
      </p:sp>
      <p:sp>
        <p:nvSpPr>
          <p:cNvPr id="463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59D152-8E62-4E28-B02B-C1E1B4A4FFDD}" type="slidenum">
              <a:rPr lang="en-CA"/>
              <a:pPr/>
              <a:t>28</a:t>
            </a:fld>
            <a:endParaRPr lang="en-CA"/>
          </a:p>
        </p:txBody>
      </p:sp>
      <p:sp>
        <p:nvSpPr>
          <p:cNvPr id="464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4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29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6BD717-18D9-4AE3-BBE8-9D5DC9C25B49}" type="slidenum">
              <a:rPr lang="en-CA"/>
              <a:pPr/>
              <a:t>30</a:t>
            </a:fld>
            <a:endParaRPr lang="en-CA"/>
          </a:p>
        </p:txBody>
      </p:sp>
      <p:sp>
        <p:nvSpPr>
          <p:cNvPr id="464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4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D475D3-F7CC-48E1-B12A-4BC91AE0F1C0}" type="slidenum">
              <a:rPr lang="en-CA"/>
              <a:pPr/>
              <a:t>31</a:t>
            </a:fld>
            <a:endParaRPr lang="en-CA"/>
          </a:p>
        </p:txBody>
      </p:sp>
      <p:sp>
        <p:nvSpPr>
          <p:cNvPr id="464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4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8EDD4-B934-4CCB-9C57-389B4CBA1F1C}" type="slidenum">
              <a:rPr lang="en-CA"/>
              <a:pPr/>
              <a:t>32</a:t>
            </a:fld>
            <a:endParaRPr lang="en-CA"/>
          </a:p>
        </p:txBody>
      </p:sp>
      <p:sp>
        <p:nvSpPr>
          <p:cNvPr id="46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FE1541-3FBF-4896-8E3F-32FF1016F658}" type="slidenum">
              <a:rPr lang="en-CA"/>
              <a:pPr/>
              <a:t>33</a:t>
            </a:fld>
            <a:endParaRPr lang="en-CA"/>
          </a:p>
        </p:txBody>
      </p:sp>
      <p:sp>
        <p:nvSpPr>
          <p:cNvPr id="464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4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34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35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6A6FD-0C56-4CDF-AF91-16384804F556}" type="slidenum">
              <a:rPr lang="en-CA"/>
              <a:pPr/>
              <a:t>36</a:t>
            </a:fld>
            <a:endParaRPr lang="en-CA"/>
          </a:p>
        </p:txBody>
      </p:sp>
      <p:sp>
        <p:nvSpPr>
          <p:cNvPr id="465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5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F1DA7-F47A-466E-BB5D-51F4B7AC0C40}" type="slidenum">
              <a:rPr lang="en-CA"/>
              <a:pPr/>
              <a:t>37</a:t>
            </a:fld>
            <a:endParaRPr lang="en-CA"/>
          </a:p>
        </p:txBody>
      </p:sp>
      <p:sp>
        <p:nvSpPr>
          <p:cNvPr id="465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5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E6307B-BBD5-4FB0-9C2F-A7515D9F00BB}" type="slidenum">
              <a:rPr lang="en-CA"/>
              <a:pPr/>
              <a:t>38</a:t>
            </a:fld>
            <a:endParaRPr lang="en-CA"/>
          </a:p>
        </p:txBody>
      </p:sp>
      <p:sp>
        <p:nvSpPr>
          <p:cNvPr id="468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8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268986-4136-477A-B1A3-B7B9C2F23A25}" type="slidenum">
              <a:rPr lang="en-CA"/>
              <a:pPr/>
              <a:t>39</a:t>
            </a:fld>
            <a:endParaRPr lang="en-CA"/>
          </a:p>
        </p:txBody>
      </p:sp>
      <p:sp>
        <p:nvSpPr>
          <p:cNvPr id="468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8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AA9C43-F011-400C-844F-5255F31F307E}" type="slidenum">
              <a:rPr lang="en-CA"/>
              <a:pPr/>
              <a:t>40</a:t>
            </a:fld>
            <a:endParaRPr lang="en-CA"/>
          </a:p>
        </p:txBody>
      </p:sp>
      <p:sp>
        <p:nvSpPr>
          <p:cNvPr id="468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8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41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42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E37DAF4-E885-48B5-A19F-303F21D5C580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87C724-DA4D-4116-A795-0CF6D9CC673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43854192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4D6E737-8E59-450B-A2E0-0D4886DCC318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88438769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3A253E4-E29A-47F5-BF07-67E9A88E5F5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42337544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67492B-0E07-41E5-B5E7-DE3B81BE0DDE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04743360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BFE9E0D-3645-48D2-99F7-B3B7B81B5894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19565441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81A8617-CE20-4E03-9C32-37CE6AD3583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78867300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A128709-A71F-439A-A756-F75B76574766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6661623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6FBC1A-6890-4DF6-811D-A47A23B21270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74737239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BE13040-91B2-4E40-8063-3543366872D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87150872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92C9C66-AAD2-426F-971A-CD2C915D2F4F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62432688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35350AB-3410-4F58-A6AB-8DAE5E95BFB2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0603972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007DB7"/>
                </a:solidFill>
              </a:defRPr>
            </a:lvl1pPr>
          </a:lstStyle>
          <a:p>
            <a:fld id="{721ABF68-F3DB-4717-AD84-4B259DBAE69E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="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jpeg"/><Relationship Id="rId5" Type="http://schemas.openxmlformats.org/officeDocument/2006/relationships/image" Target="../media/image30.wmf"/><Relationship Id="rId4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jpeg"/><Relationship Id="rId5" Type="http://schemas.openxmlformats.org/officeDocument/2006/relationships/image" Target="../media/image32.wmf"/><Relationship Id="rId4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42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2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C3F7D-CCF2-4041-9294-77327520479D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34274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 b="0"/>
          </a:p>
        </p:txBody>
      </p:sp>
      <p:pic>
        <p:nvPicPr>
          <p:cNvPr id="4534275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34276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="0" baseline="0"/>
              <a:t>© 2010 Pearson Education, Inc.  </a:t>
            </a:r>
          </a:p>
          <a:p>
            <a:r>
              <a:rPr lang="en-US" sz="1100" b="0" baseline="0"/>
              <a:t>All rights reserved</a:t>
            </a:r>
          </a:p>
        </p:txBody>
      </p:sp>
      <p:sp>
        <p:nvSpPr>
          <p:cNvPr id="4534277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0" baseline="0"/>
              <a:t>Chapter 9</a:t>
            </a:r>
          </a:p>
          <a:p>
            <a:pPr algn="ctr"/>
            <a:endParaRPr lang="en-US" sz="3600" b="0" baseline="0"/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Analytic Geometry</a:t>
            </a:r>
          </a:p>
        </p:txBody>
      </p:sp>
      <p:pic>
        <p:nvPicPr>
          <p:cNvPr id="4534278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0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A9ADB0EA-B2CF-47A6-90DD-38956C82B309}" type="slidenum">
              <a:rPr lang="en-US"/>
              <a:pPr/>
              <a:t>2</a:t>
            </a:fld>
            <a:endParaRPr lang="en-CA"/>
          </a:p>
        </p:txBody>
      </p:sp>
      <p:sp>
        <p:nvSpPr>
          <p:cNvPr id="24104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498725" y="109538"/>
            <a:ext cx="6569075" cy="447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 Narrow" pitchFamily="34" charset="0"/>
              </a:rPr>
              <a:t>The Ellipse</a:t>
            </a:r>
          </a:p>
        </p:txBody>
      </p:sp>
      <p:sp>
        <p:nvSpPr>
          <p:cNvPr id="24104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828800"/>
            <a:ext cx="7810500" cy="4495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/>
            <a:r>
              <a:rPr lang="en-US" sz="3600">
                <a:latin typeface="Arial Narrow" pitchFamily="34" charset="0"/>
              </a:rPr>
              <a:t>Define an ellipse.</a:t>
            </a:r>
          </a:p>
          <a:p>
            <a:pPr marL="0" indent="0"/>
            <a:r>
              <a:rPr lang="en-US" sz="3600">
                <a:latin typeface="Arial Narrow" pitchFamily="34" charset="0"/>
              </a:rPr>
              <a:t>Find the equation of an ellipse.</a:t>
            </a:r>
          </a:p>
          <a:p>
            <a:pPr marL="0" indent="0"/>
            <a:r>
              <a:rPr lang="en-US" sz="3600">
                <a:latin typeface="Arial Narrow" pitchFamily="34" charset="0"/>
              </a:rPr>
              <a:t>Translate ellipses.</a:t>
            </a:r>
          </a:p>
          <a:p>
            <a:pPr marL="0" indent="0"/>
            <a:r>
              <a:rPr lang="en-US" sz="3600">
                <a:latin typeface="Arial Narrow" pitchFamily="34" charset="0"/>
              </a:rPr>
              <a:t>Use ellipses in applications.</a:t>
            </a:r>
          </a:p>
        </p:txBody>
      </p:sp>
      <p:sp>
        <p:nvSpPr>
          <p:cNvPr id="2410500" name="Text Box 4" descr="Pink tissue paper"/>
          <p:cNvSpPr txBox="1">
            <a:spLocks noChangeArrowheads="1"/>
          </p:cNvSpPr>
          <p:nvPr/>
        </p:nvSpPr>
        <p:spPr bwMode="auto">
          <a:xfrm>
            <a:off x="414338" y="166688"/>
            <a:ext cx="2103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baseline="0">
                <a:solidFill>
                  <a:schemeClr val="bg1"/>
                </a:solidFill>
                <a:latin typeface="Arial Narrow" pitchFamily="34" charset="0"/>
              </a:rPr>
              <a:t>SECTION 9.3</a:t>
            </a:r>
          </a:p>
        </p:txBody>
      </p:sp>
      <p:sp>
        <p:nvSpPr>
          <p:cNvPr id="2410501" name="Rectangle 5"/>
          <p:cNvSpPr>
            <a:spLocks noChangeAspect="1" noChangeArrowheads="1"/>
          </p:cNvSpPr>
          <p:nvPr/>
        </p:nvSpPr>
        <p:spPr bwMode="auto">
          <a:xfrm>
            <a:off x="633413" y="195262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10502" name="Rectangle 6"/>
          <p:cNvSpPr>
            <a:spLocks noChangeAspect="1" noChangeArrowheads="1"/>
          </p:cNvSpPr>
          <p:nvPr/>
        </p:nvSpPr>
        <p:spPr bwMode="auto">
          <a:xfrm>
            <a:off x="635000" y="2576513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10521" name="Rectangle 25"/>
          <p:cNvSpPr>
            <a:spLocks noChangeAspect="1" noChangeArrowheads="1"/>
          </p:cNvSpPr>
          <p:nvPr/>
        </p:nvSpPr>
        <p:spPr bwMode="auto">
          <a:xfrm>
            <a:off x="638175" y="3186113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10522" name="Rectangle 26"/>
          <p:cNvSpPr>
            <a:spLocks noChangeAspect="1" noChangeArrowheads="1"/>
          </p:cNvSpPr>
          <p:nvPr/>
        </p:nvSpPr>
        <p:spPr bwMode="auto">
          <a:xfrm>
            <a:off x="642938" y="378142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261FF-0915-4B10-9B04-7AF3C0721A11}" type="slidenum">
              <a:rPr lang="en-US"/>
              <a:pPr/>
              <a:t>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1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8105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ELLIPSE</a:t>
            </a:r>
          </a:p>
        </p:txBody>
      </p:sp>
      <p:sp>
        <p:nvSpPr>
          <p:cNvPr id="4616196" name="Text Box 4" descr="Pink tissue paper"/>
          <p:cNvSpPr txBox="1">
            <a:spLocks noChangeArrowheads="1"/>
          </p:cNvSpPr>
          <p:nvPr/>
        </p:nvSpPr>
        <p:spPr bwMode="auto">
          <a:xfrm>
            <a:off x="914400" y="1854200"/>
            <a:ext cx="7543800" cy="35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" pitchFamily="18" charset="0"/>
              </a:rPr>
              <a:t>An </a:t>
            </a:r>
            <a:r>
              <a:rPr lang="en-US" sz="3200" baseline="0">
                <a:latin typeface="Times" pitchFamily="18" charset="0"/>
              </a:rPr>
              <a:t>ellipse</a:t>
            </a:r>
            <a:r>
              <a:rPr lang="en-US" sz="3200" b="0" baseline="0">
                <a:latin typeface="Times" pitchFamily="18" charset="0"/>
              </a:rPr>
              <a:t> is the set of all points in the plane, the sum of whose distances from two fixed points is a constant. </a:t>
            </a:r>
          </a:p>
          <a:p>
            <a:endParaRPr lang="en-US" sz="3200" b="0" baseline="0">
              <a:latin typeface="Times" pitchFamily="18" charset="0"/>
            </a:endParaRPr>
          </a:p>
          <a:p>
            <a:r>
              <a:rPr lang="en-US" sz="3200" b="0" baseline="0">
                <a:latin typeface="Times" pitchFamily="18" charset="0"/>
              </a:rPr>
              <a:t>The fixed points are called the </a:t>
            </a:r>
            <a:r>
              <a:rPr lang="en-US" sz="3200" baseline="0">
                <a:latin typeface="Times" pitchFamily="18" charset="0"/>
              </a:rPr>
              <a:t>foci</a:t>
            </a:r>
            <a:r>
              <a:rPr lang="en-US" sz="3200" b="0" baseline="0">
                <a:latin typeface="Times" pitchFamily="18" charset="0"/>
              </a:rPr>
              <a:t> (the plural of </a:t>
            </a:r>
            <a:r>
              <a:rPr lang="en-US" sz="3200" b="0" i="1" baseline="0">
                <a:latin typeface="Times" pitchFamily="18" charset="0"/>
              </a:rPr>
              <a:t>focus</a:t>
            </a:r>
            <a:r>
              <a:rPr lang="en-US" sz="3200" b="0" baseline="0">
                <a:latin typeface="Times" pitchFamily="18" charset="0"/>
              </a:rPr>
              <a:t>) of the ellipse.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B7188-9E75-47FE-86B1-22562209CCD3}" type="slidenum">
              <a:rPr lang="en-US"/>
              <a:pPr/>
              <a:t>4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1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514350"/>
            <a:ext cx="5486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ELLIPSE</a:t>
            </a:r>
          </a:p>
        </p:txBody>
      </p:sp>
      <p:pic>
        <p:nvPicPr>
          <p:cNvPr id="4618243" name="Picture 3" descr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39888"/>
            <a:ext cx="3559175" cy="357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8248" name="Picture 8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1524000"/>
            <a:ext cx="4962525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3B12C8-42A3-44D9-9BF4-B1BCEBB8846B}" type="slidenum">
              <a:rPr lang="en-US"/>
              <a:pPr/>
              <a:t>5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2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EQUATION OF AN ELLIPSE</a:t>
            </a:r>
          </a:p>
        </p:txBody>
      </p:sp>
      <p:sp>
        <p:nvSpPr>
          <p:cNvPr id="4620292" name="Text Box 4" descr="Pink tissue paper"/>
          <p:cNvSpPr txBox="1">
            <a:spLocks noChangeArrowheads="1"/>
          </p:cNvSpPr>
          <p:nvPr/>
        </p:nvSpPr>
        <p:spPr bwMode="auto">
          <a:xfrm>
            <a:off x="685800" y="3276600"/>
            <a:ext cx="7848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is the </a:t>
            </a:r>
            <a:r>
              <a:rPr lang="en-US" sz="3200" baseline="0">
                <a:latin typeface="Times New Roman" pitchFamily="18" charset="0"/>
              </a:rPr>
              <a:t>standard form of the equation of an ellipse </a:t>
            </a:r>
            <a:r>
              <a:rPr lang="en-US" sz="3200" b="0" baseline="0">
                <a:latin typeface="Times New Roman" pitchFamily="18" charset="0"/>
              </a:rPr>
              <a:t>with center (0, 0) and foci (–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, 0) and (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, 0), where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–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4620293" name="Object 5" descr="Pink tissue paper"/>
          <p:cNvGraphicFramePr>
            <a:graphicFrameLocks noChangeAspect="1"/>
          </p:cNvGraphicFramePr>
          <p:nvPr/>
        </p:nvGraphicFramePr>
        <p:xfrm>
          <a:off x="3670300" y="1720850"/>
          <a:ext cx="18669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0298" name="Equation" r:id="rId5" imgW="1866900" imgH="1003300" progId="Equation.DSMT4">
                  <p:embed/>
                </p:oleObj>
              </mc:Choice>
              <mc:Fallback>
                <p:oleObj name="Equation" r:id="rId5" imgW="1866900" imgH="10033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0300" y="1720850"/>
                        <a:ext cx="18669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8FD0C-9FCE-49FF-8CA4-19A7B283A47D}" type="slidenum">
              <a:rPr lang="en-US"/>
              <a:pPr/>
              <a:t>6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7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EQUATION OF AN ELLIPSE</a:t>
            </a:r>
          </a:p>
        </p:txBody>
      </p:sp>
      <p:sp>
        <p:nvSpPr>
          <p:cNvPr id="4671491" name="Text Box 3" descr="Pink tissue paper"/>
          <p:cNvSpPr txBox="1">
            <a:spLocks noChangeArrowheads="1"/>
          </p:cNvSpPr>
          <p:nvPr/>
        </p:nvSpPr>
        <p:spPr bwMode="auto">
          <a:xfrm>
            <a:off x="685800" y="2057400"/>
            <a:ext cx="7848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Similarly, by reversing the roles of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and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, an equation of the ellipse with center</a:t>
            </a:r>
          </a:p>
          <a:p>
            <a:r>
              <a:rPr lang="en-US" sz="3200" b="0" baseline="0">
                <a:latin typeface="Times New Roman" pitchFamily="18" charset="0"/>
              </a:rPr>
              <a:t>(0, 0) and foci (0, 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) and (0,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) and on the </a:t>
            </a:r>
          </a:p>
          <a:p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-axis is given by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                                              .</a:t>
            </a:r>
          </a:p>
        </p:txBody>
      </p:sp>
      <p:graphicFrame>
        <p:nvGraphicFramePr>
          <p:cNvPr id="4671492" name="Object 4" descr="Pink tissue paper"/>
          <p:cNvGraphicFramePr>
            <a:graphicFrameLocks noChangeAspect="1"/>
          </p:cNvGraphicFramePr>
          <p:nvPr/>
        </p:nvGraphicFramePr>
        <p:xfrm>
          <a:off x="3575050" y="4286250"/>
          <a:ext cx="18542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71497" name="Equation" r:id="rId5" imgW="1854000" imgH="1002960" progId="Equation.DSMT4">
                  <p:embed/>
                </p:oleObj>
              </mc:Choice>
              <mc:Fallback>
                <p:oleObj name="Equation" r:id="rId5" imgW="1854000" imgH="100296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050" y="4286250"/>
                        <a:ext cx="18542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C05-C5E6-434E-A58A-5575DBDB608F}" type="slidenum">
              <a:rPr lang="en-US"/>
              <a:pPr/>
              <a:t>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5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HORIZONTAL AND VERTICAL ELLIPSES</a:t>
            </a:r>
          </a:p>
        </p:txBody>
      </p:sp>
      <p:sp>
        <p:nvSpPr>
          <p:cNvPr id="4657155" name="Text Box 3" descr="Pink tissue paper"/>
          <p:cNvSpPr txBox="1">
            <a:spLocks noChangeArrowheads="1"/>
          </p:cNvSpPr>
          <p:nvPr/>
        </p:nvSpPr>
        <p:spPr bwMode="auto">
          <a:xfrm>
            <a:off x="685800" y="2286000"/>
            <a:ext cx="7848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If the major axis of an ellipse is along or  parallel to the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-axis, the ellipse is called a </a:t>
            </a:r>
            <a:r>
              <a:rPr lang="en-US" sz="3200" baseline="0">
                <a:latin typeface="Times New Roman" pitchFamily="18" charset="0"/>
              </a:rPr>
              <a:t>horizontal ellipse</a:t>
            </a:r>
            <a:r>
              <a:rPr lang="en-US" sz="3200" b="0" baseline="0">
                <a:latin typeface="Times New Roman" pitchFamily="18" charset="0"/>
              </a:rPr>
              <a:t>, while an ellipse with major axis along or parallel to the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-axis is called a </a:t>
            </a:r>
            <a:r>
              <a:rPr lang="en-US" sz="3200" baseline="0">
                <a:latin typeface="Times New Roman" pitchFamily="18" charset="0"/>
              </a:rPr>
              <a:t>vertical ellipse</a:t>
            </a:r>
            <a:r>
              <a:rPr lang="en-US" sz="3200" b="0" baseline="0">
                <a:latin typeface="Times New Roman" pitchFamily="18" charset="0"/>
              </a:rPr>
              <a:t>.</a:t>
            </a:r>
            <a:endParaRPr lang="en-US" sz="3200" baseline="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1B360-79B8-403D-A268-EFD53CF05322}" type="slidenum">
              <a:rPr lang="en-US"/>
              <a:pPr/>
              <a:t>8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6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914400"/>
          </a:xfrm>
        </p:spPr>
        <p:txBody>
          <a:bodyPr anchor="ctr"/>
          <a:lstStyle/>
          <a:p>
            <a:pPr algn="ctr"/>
            <a:r>
              <a:rPr lang="en-US" sz="3200">
                <a:latin typeface="Arial Narrow" pitchFamily="34" charset="0"/>
              </a:rPr>
              <a:t>MAIN FACTS ABOUT AN ELLIPSE </a:t>
            </a:r>
            <a:br>
              <a:rPr lang="en-US" sz="3200">
                <a:latin typeface="Arial Narrow" pitchFamily="34" charset="0"/>
              </a:rPr>
            </a:br>
            <a:r>
              <a:rPr lang="en-US" sz="3200">
                <a:latin typeface="Arial Narrow" pitchFamily="34" charset="0"/>
              </a:rPr>
              <a:t>WITH CENTER (0, 0)</a:t>
            </a:r>
          </a:p>
        </p:txBody>
      </p:sp>
      <p:pic>
        <p:nvPicPr>
          <p:cNvPr id="4665348" name="Picture 4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71700"/>
            <a:ext cx="35814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65349" name="Picture 5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371600"/>
            <a:ext cx="40386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65350" name="Picture 6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2971800"/>
            <a:ext cx="3714750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65351" name="Picture 7" descr="Pink tissue pap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24225"/>
            <a:ext cx="3800475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994AF-6096-4971-BC8E-8DC18826FF31}" type="slidenum">
              <a:rPr lang="en-US"/>
              <a:pPr/>
              <a:t>9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6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914400"/>
          </a:xfrm>
        </p:spPr>
        <p:txBody>
          <a:bodyPr anchor="ctr"/>
          <a:lstStyle/>
          <a:p>
            <a:pPr algn="ctr"/>
            <a:r>
              <a:rPr lang="en-US" sz="3200">
                <a:latin typeface="Arial Narrow" pitchFamily="34" charset="0"/>
              </a:rPr>
              <a:t>MAIN FACTS ABOUT AN ELLIPSE </a:t>
            </a:r>
            <a:br>
              <a:rPr lang="en-US" sz="3200">
                <a:latin typeface="Arial Narrow" pitchFamily="34" charset="0"/>
              </a:rPr>
            </a:br>
            <a:r>
              <a:rPr lang="en-US" sz="3200">
                <a:latin typeface="Arial Narrow" pitchFamily="34" charset="0"/>
              </a:rPr>
              <a:t>WITH CENTER (0, 0)</a:t>
            </a:r>
          </a:p>
        </p:txBody>
      </p:sp>
      <p:pic>
        <p:nvPicPr>
          <p:cNvPr id="4667395" name="Picture 3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71700"/>
            <a:ext cx="35814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67396" name="Picture 4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371600"/>
            <a:ext cx="40386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67399" name="Picture 7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81325"/>
            <a:ext cx="363855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67400" name="Picture 8" descr="Pink tissue pap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2957513"/>
            <a:ext cx="3752850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59654-EE64-4BCB-9869-1F6F92BF3F6F}" type="slidenum">
              <a:rPr lang="en-US"/>
              <a:pPr/>
              <a:t>10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6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914400"/>
          </a:xfrm>
        </p:spPr>
        <p:txBody>
          <a:bodyPr anchor="ctr"/>
          <a:lstStyle/>
          <a:p>
            <a:pPr algn="ctr"/>
            <a:r>
              <a:rPr lang="en-US" sz="3200">
                <a:latin typeface="Arial Narrow" pitchFamily="34" charset="0"/>
              </a:rPr>
              <a:t>MAIN FACTS ABOUT AN ELLIPSE </a:t>
            </a:r>
            <a:br>
              <a:rPr lang="en-US" sz="3200">
                <a:latin typeface="Arial Narrow" pitchFamily="34" charset="0"/>
              </a:rPr>
            </a:br>
            <a:r>
              <a:rPr lang="en-US" sz="3200">
                <a:latin typeface="Arial Narrow" pitchFamily="34" charset="0"/>
              </a:rPr>
              <a:t>WITH CENTER (0, 0)</a:t>
            </a:r>
          </a:p>
        </p:txBody>
      </p:sp>
      <p:pic>
        <p:nvPicPr>
          <p:cNvPr id="4669447" name="Picture 7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466850"/>
            <a:ext cx="6667500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69449" name="Picture 9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66850"/>
            <a:ext cx="312420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F63409-ED42-4DB3-9ED4-241490363808}" type="slidenum">
              <a:rPr lang="en-US"/>
              <a:pPr/>
              <a:t>11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7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914400"/>
          </a:xfrm>
        </p:spPr>
        <p:txBody>
          <a:bodyPr anchor="ctr"/>
          <a:lstStyle/>
          <a:p>
            <a:pPr algn="ctr"/>
            <a:r>
              <a:rPr lang="en-US" sz="3200">
                <a:latin typeface="Arial Narrow" pitchFamily="34" charset="0"/>
              </a:rPr>
              <a:t>MAIN FACTS ABOUT AN ELLIPSE </a:t>
            </a:r>
            <a:br>
              <a:rPr lang="en-US" sz="3200">
                <a:latin typeface="Arial Narrow" pitchFamily="34" charset="0"/>
              </a:rPr>
            </a:br>
            <a:r>
              <a:rPr lang="en-US" sz="3200">
                <a:latin typeface="Arial Narrow" pitchFamily="34" charset="0"/>
              </a:rPr>
              <a:t>WITH CENTER (0, 0)</a:t>
            </a:r>
          </a:p>
        </p:txBody>
      </p:sp>
      <p:pic>
        <p:nvPicPr>
          <p:cNvPr id="4675587" name="Picture 3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71700"/>
            <a:ext cx="35814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75589" name="Picture 5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2971800"/>
            <a:ext cx="3714750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75591" name="Picture 7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1338263"/>
            <a:ext cx="409575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75592" name="Picture 8" descr="Pink tissue pap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38" y="3214688"/>
            <a:ext cx="3886200" cy="334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D6FEB-6A03-49D9-8181-85C19177E4F5}" type="slidenum">
              <a:rPr lang="en-US"/>
              <a:pPr/>
              <a:t>12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7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914400"/>
          </a:xfrm>
        </p:spPr>
        <p:txBody>
          <a:bodyPr anchor="ctr"/>
          <a:lstStyle/>
          <a:p>
            <a:pPr algn="ctr"/>
            <a:r>
              <a:rPr lang="en-US" sz="3200">
                <a:latin typeface="Arial Narrow" pitchFamily="34" charset="0"/>
              </a:rPr>
              <a:t>MAIN FACTS ABOUT AN ELLIPSE </a:t>
            </a:r>
            <a:br>
              <a:rPr lang="en-US" sz="3200">
                <a:latin typeface="Arial Narrow" pitchFamily="34" charset="0"/>
              </a:rPr>
            </a:br>
            <a:r>
              <a:rPr lang="en-US" sz="3200">
                <a:latin typeface="Arial Narrow" pitchFamily="34" charset="0"/>
              </a:rPr>
              <a:t>WITH CENTER (0, 0)</a:t>
            </a:r>
          </a:p>
        </p:txBody>
      </p:sp>
      <p:pic>
        <p:nvPicPr>
          <p:cNvPr id="4677635" name="Picture 3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71700"/>
            <a:ext cx="35814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77637" name="Picture 5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81325"/>
            <a:ext cx="363855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77639" name="Picture 7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1338263"/>
            <a:ext cx="409575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77640" name="Picture 8" descr="Pink tissue pap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2957513"/>
            <a:ext cx="374332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96131-8414-498D-A9FE-9A53F5B049A6}" type="slidenum">
              <a:rPr lang="en-US"/>
              <a:pPr/>
              <a:t>13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7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914400"/>
          </a:xfrm>
        </p:spPr>
        <p:txBody>
          <a:bodyPr anchor="ctr"/>
          <a:lstStyle/>
          <a:p>
            <a:pPr algn="ctr"/>
            <a:r>
              <a:rPr lang="en-US" sz="3200">
                <a:latin typeface="Arial Narrow" pitchFamily="34" charset="0"/>
              </a:rPr>
              <a:t>MAIN FACTS ABOUT AN ELLIPSE </a:t>
            </a:r>
            <a:br>
              <a:rPr lang="en-US" sz="3200">
                <a:latin typeface="Arial Narrow" pitchFamily="34" charset="0"/>
              </a:rPr>
            </a:br>
            <a:r>
              <a:rPr lang="en-US" sz="3200">
                <a:latin typeface="Arial Narrow" pitchFamily="34" charset="0"/>
              </a:rPr>
              <a:t>WITH CENTER (0, 0)</a:t>
            </a:r>
          </a:p>
        </p:txBody>
      </p:sp>
      <p:pic>
        <p:nvPicPr>
          <p:cNvPr id="4673543" name="Picture 7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71600"/>
            <a:ext cx="5334000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73544" name="Picture 8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600200"/>
            <a:ext cx="242887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1CD40-B1A7-4CA4-A706-D066DD8FC703}" type="slidenum">
              <a:rPr lang="en-US"/>
              <a:pPr/>
              <a:t>14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5920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659203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Equation of an Ellipse</a:t>
            </a:r>
          </a:p>
        </p:txBody>
      </p:sp>
      <p:sp>
        <p:nvSpPr>
          <p:cNvPr id="4659204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81153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Find the standard form of the equation of the ellipse that has vertex (5, 0) and foci (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±</a:t>
            </a:r>
            <a:r>
              <a:rPr lang="en-US" sz="3200" b="0" baseline="0">
                <a:latin typeface="Times New Roman" pitchFamily="18" charset="0"/>
              </a:rPr>
              <a:t>4, 0).</a:t>
            </a:r>
          </a:p>
        </p:txBody>
      </p:sp>
      <p:sp>
        <p:nvSpPr>
          <p:cNvPr id="4659206" name="Text Box 6" descr="Pink tissue paper"/>
          <p:cNvSpPr txBox="1">
            <a:spLocks noChangeArrowheads="1"/>
          </p:cNvSpPr>
          <p:nvPr/>
        </p:nvSpPr>
        <p:spPr bwMode="auto">
          <a:xfrm>
            <a:off x="609600" y="21336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4659207" name="Text Box 7" descr="Pink tissue paper"/>
          <p:cNvSpPr txBox="1">
            <a:spLocks noChangeArrowheads="1"/>
          </p:cNvSpPr>
          <p:nvPr/>
        </p:nvSpPr>
        <p:spPr bwMode="auto">
          <a:xfrm>
            <a:off x="660400" y="25908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Since the foci are (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4, 0) and (4, 0) the major axis is on the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-axis.  We know </a:t>
            </a:r>
            <a:r>
              <a:rPr lang="en-US" sz="3200" b="0" i="1" baseline="0">
                <a:solidFill>
                  <a:srgbClr val="00ADEE"/>
                </a:solidFill>
                <a:latin typeface="Times New Roman" pitchFamily="18" charset="0"/>
              </a:rPr>
              <a:t>c</a:t>
            </a:r>
            <a:r>
              <a:rPr lang="en-US" sz="3200" b="0" i="1" baseline="0">
                <a:latin typeface="Times New Roman" pitchFamily="18" charset="0"/>
              </a:rPr>
              <a:t> </a:t>
            </a:r>
            <a:r>
              <a:rPr lang="en-US" sz="3200" b="0" baseline="0">
                <a:latin typeface="Times New Roman" pitchFamily="18" charset="0"/>
              </a:rPr>
              <a:t>= 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4</a:t>
            </a:r>
            <a:r>
              <a:rPr lang="en-US" sz="3200" b="0" baseline="0">
                <a:latin typeface="Times New Roman" pitchFamily="18" charset="0"/>
              </a:rPr>
              <a:t> and 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0" baseline="0">
                <a:latin typeface="Times New Roman" pitchFamily="18" charset="0"/>
              </a:rPr>
              <a:t>=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5</a:t>
            </a:r>
            <a:r>
              <a:rPr lang="en-US" sz="3200" b="0" baseline="0">
                <a:latin typeface="Times New Roman" pitchFamily="18" charset="0"/>
              </a:rPr>
              <a:t>;  find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. </a:t>
            </a:r>
          </a:p>
        </p:txBody>
      </p:sp>
      <p:pic>
        <p:nvPicPr>
          <p:cNvPr id="4659213" name="Picture 13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191000"/>
            <a:ext cx="3609975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59214" name="Picture 14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5838825"/>
            <a:ext cx="209550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59215" name="Text Box 15" descr="Pink tissue paper"/>
          <p:cNvSpPr txBox="1">
            <a:spLocks noChangeArrowheads="1"/>
          </p:cNvSpPr>
          <p:nvPr/>
        </p:nvSpPr>
        <p:spPr bwMode="auto">
          <a:xfrm>
            <a:off x="685800" y="5334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Substituting into the standard equation, we get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                     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134" y="1429947"/>
            <a:ext cx="6537960" cy="499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28B1-E3BB-445A-8D9F-96AEF836E64C}" type="slidenum">
              <a:rPr lang="en-US"/>
              <a:pPr/>
              <a:t>16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6125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661251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an Ellipse</a:t>
            </a:r>
          </a:p>
        </p:txBody>
      </p:sp>
      <p:sp>
        <p:nvSpPr>
          <p:cNvPr id="4661252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81153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Sketch a graph of the ellipse whose equation is 9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+ 4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36.</a:t>
            </a:r>
            <a:r>
              <a:rPr lang="en-US" sz="3200" b="0" i="1" baseline="0">
                <a:latin typeface="Times New Roman" pitchFamily="18" charset="0"/>
              </a:rPr>
              <a:t> </a:t>
            </a:r>
            <a:r>
              <a:rPr lang="en-US" sz="3200" b="0" baseline="0">
                <a:latin typeface="Times New Roman" pitchFamily="18" charset="0"/>
              </a:rPr>
              <a:t>Find the foci of the ellipse.</a:t>
            </a:r>
          </a:p>
        </p:txBody>
      </p:sp>
      <p:sp>
        <p:nvSpPr>
          <p:cNvPr id="4661253" name="Text Box 5" descr="Pink tissue paper"/>
          <p:cNvSpPr txBox="1">
            <a:spLocks noChangeArrowheads="1"/>
          </p:cNvSpPr>
          <p:nvPr/>
        </p:nvSpPr>
        <p:spPr bwMode="auto">
          <a:xfrm>
            <a:off x="609600" y="213995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4661254" name="Text Box 6" descr="Pink tissue paper"/>
          <p:cNvSpPr txBox="1">
            <a:spLocks noChangeArrowheads="1"/>
          </p:cNvSpPr>
          <p:nvPr/>
        </p:nvSpPr>
        <p:spPr bwMode="auto">
          <a:xfrm>
            <a:off x="660400" y="25908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First, write the equation in standard form:</a:t>
            </a:r>
          </a:p>
        </p:txBody>
      </p:sp>
      <p:pic>
        <p:nvPicPr>
          <p:cNvPr id="4661258" name="Picture 10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3276600"/>
            <a:ext cx="2686050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C02F3-E8C1-4F7B-AE18-FDECC90338A5}" type="slidenum">
              <a:rPr lang="en-US"/>
              <a:pPr/>
              <a:t>17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663305" name="Picture 9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590800"/>
            <a:ext cx="425767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6329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663299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an Ellipse</a:t>
            </a:r>
          </a:p>
        </p:txBody>
      </p:sp>
      <p:sp>
        <p:nvSpPr>
          <p:cNvPr id="4663301" name="Text Box 5" descr="Pink tissue paper"/>
          <p:cNvSpPr txBox="1">
            <a:spLocks noChangeArrowheads="1"/>
          </p:cNvSpPr>
          <p:nvPr/>
        </p:nvSpPr>
        <p:spPr bwMode="auto">
          <a:xfrm>
            <a:off x="609600" y="10668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663302" name="Text Box 6" descr="Pink tissue paper"/>
          <p:cNvSpPr txBox="1">
            <a:spLocks noChangeArrowheads="1"/>
          </p:cNvSpPr>
          <p:nvPr/>
        </p:nvSpPr>
        <p:spPr bwMode="auto">
          <a:xfrm>
            <a:off x="660400" y="1524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i="1" baseline="0">
                <a:latin typeface="Times New Roman" pitchFamily="18" charset="0"/>
              </a:rPr>
              <a:t>Because the denominator in the y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i="1" baseline="0">
                <a:latin typeface="Times New Roman" pitchFamily="18" charset="0"/>
              </a:rPr>
              <a:t>-term is larger than the denominator in the 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i="1" baseline="0">
                <a:latin typeface="Times New Roman" pitchFamily="18" charset="0"/>
              </a:rPr>
              <a:t>-term, the ellipse is a vertical ellipse.</a:t>
            </a:r>
          </a:p>
        </p:txBody>
      </p:sp>
      <p:sp>
        <p:nvSpPr>
          <p:cNvPr id="4663306" name="Text Box 10" descr="Pink tissue paper"/>
          <p:cNvSpPr txBox="1">
            <a:spLocks noChangeArrowheads="1"/>
          </p:cNvSpPr>
          <p:nvPr/>
        </p:nvSpPr>
        <p:spPr bwMode="auto">
          <a:xfrm>
            <a:off x="666750" y="3124200"/>
            <a:ext cx="40576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Here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9 and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4, so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–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5.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Vertices: (0, 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±3)</a:t>
            </a:r>
          </a:p>
          <a:p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Foci:</a:t>
            </a:r>
          </a:p>
          <a:p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Length of major axis: 6</a:t>
            </a:r>
          </a:p>
          <a:p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Length of minor axis: 4</a:t>
            </a:r>
            <a:endParaRPr lang="en-US" sz="3200" b="0" i="1" baseline="0">
              <a:latin typeface="Times New Roman" pitchFamily="18" charset="0"/>
            </a:endParaRPr>
          </a:p>
        </p:txBody>
      </p:sp>
      <p:pic>
        <p:nvPicPr>
          <p:cNvPr id="4663307" name="Picture 11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5105400"/>
            <a:ext cx="1562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756" y="1280160"/>
            <a:ext cx="6190488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3C910-B425-4318-BD6E-8A7B953D4A5C}" type="slidenum">
              <a:rPr lang="en-US"/>
              <a:pPr/>
              <a:t>19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2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TRANSLATIONS OF ELLIPSES</a:t>
            </a:r>
          </a:p>
        </p:txBody>
      </p:sp>
      <p:sp>
        <p:nvSpPr>
          <p:cNvPr id="4622340" name="Text Box 4" descr="Pink tissue paper"/>
          <p:cNvSpPr txBox="1">
            <a:spLocks noChangeArrowheads="1"/>
          </p:cNvSpPr>
          <p:nvPr/>
        </p:nvSpPr>
        <p:spPr bwMode="auto">
          <a:xfrm>
            <a:off x="685800" y="1981200"/>
            <a:ext cx="7848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Horizontal and vertical shifts can be used to obtain the graph of an ellipse whose equation is</a:t>
            </a:r>
          </a:p>
        </p:txBody>
      </p:sp>
      <p:graphicFrame>
        <p:nvGraphicFramePr>
          <p:cNvPr id="4622341" name="Object 5" descr="Pink tissue paper"/>
          <p:cNvGraphicFramePr>
            <a:graphicFrameLocks noChangeAspect="1"/>
          </p:cNvGraphicFramePr>
          <p:nvPr/>
        </p:nvGraphicFramePr>
        <p:xfrm>
          <a:off x="2819400" y="3352800"/>
          <a:ext cx="36068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2347" name="Equation" r:id="rId5" imgW="3606800" imgH="1054100" progId="Equation.DSMT4">
                  <p:embed/>
                </p:oleObj>
              </mc:Choice>
              <mc:Fallback>
                <p:oleObj name="Equation" r:id="rId5" imgW="3606800" imgH="10541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352800"/>
                        <a:ext cx="36068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22342" name="Text Box 6" descr="Pink tissue paper"/>
          <p:cNvSpPr txBox="1">
            <a:spLocks noChangeArrowheads="1"/>
          </p:cNvSpPr>
          <p:nvPr/>
        </p:nvSpPr>
        <p:spPr bwMode="auto">
          <a:xfrm>
            <a:off x="685800" y="4648200"/>
            <a:ext cx="7848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The center of such an ellipse is (</a:t>
            </a:r>
            <a:r>
              <a:rPr lang="en-US" sz="3200" b="0" i="1" baseline="0">
                <a:latin typeface="Times New Roman" pitchFamily="18" charset="0"/>
              </a:rPr>
              <a:t>h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k</a:t>
            </a:r>
            <a:r>
              <a:rPr lang="en-US" sz="3200" b="0" baseline="0">
                <a:latin typeface="Times New Roman" pitchFamily="18" charset="0"/>
              </a:rPr>
              <a:t>), and its major axis is parallel to a coordinate axis.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74A87-199D-495E-97EF-D15736DC43AD}" type="slidenum">
              <a:rPr lang="en-US"/>
              <a:pPr/>
              <a:t>20</a:t>
            </a:fld>
            <a:endParaRPr lang="en-CA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2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65532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horizontal ellipses with center (</a:t>
            </a:r>
            <a:r>
              <a:rPr lang="en-US" i="1"/>
              <a:t>h</a:t>
            </a:r>
            <a:r>
              <a:rPr lang="en-US"/>
              <a:t>, </a:t>
            </a:r>
            <a:r>
              <a:rPr lang="en-US" i="1"/>
              <a:t>k</a:t>
            </a:r>
            <a:r>
              <a:rPr lang="en-US">
                <a:latin typeface="Arial Narrow" pitchFamily="34" charset="0"/>
              </a:rPr>
              <a:t>)</a:t>
            </a:r>
          </a:p>
        </p:txBody>
      </p:sp>
      <p:graphicFrame>
        <p:nvGraphicFramePr>
          <p:cNvPr id="4624428" name="Group 44"/>
          <p:cNvGraphicFramePr>
            <a:graphicFrameLocks noGrp="1"/>
          </p:cNvGraphicFramePr>
          <p:nvPr/>
        </p:nvGraphicFramePr>
        <p:xfrm>
          <a:off x="533400" y="1447800"/>
          <a:ext cx="7924800" cy="5140326"/>
        </p:xfrm>
        <a:graphic>
          <a:graphicData uri="http://schemas.openxmlformats.org/drawingml/2006/table">
            <a:tbl>
              <a:tblPr/>
              <a:tblGrid>
                <a:gridCol w="4953000"/>
                <a:gridCol w="2971800"/>
              </a:tblGrid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Standard Equation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DB7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DB7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Center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  <a:endParaRPr kumimoji="0" lang="en-US" sz="3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3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Major axis along the line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Length of major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C008D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EC008D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EC008D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Minor axis along the line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Length of minor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DEE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ADEE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624420" name="Object 36" descr="Pink tissue paper"/>
          <p:cNvGraphicFramePr>
            <a:graphicFrameLocks noChangeAspect="1"/>
          </p:cNvGraphicFramePr>
          <p:nvPr/>
        </p:nvGraphicFramePr>
        <p:xfrm>
          <a:off x="4933950" y="1498600"/>
          <a:ext cx="36449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4433" name="Equation" r:id="rId4" imgW="3644640" imgH="1104840" progId="Equation.DSMT4">
                  <p:embed/>
                </p:oleObj>
              </mc:Choice>
              <mc:Fallback>
                <p:oleObj name="Equation" r:id="rId4" imgW="3644640" imgH="1104840" progId="Equation.DSMT4">
                  <p:embed/>
                  <p:pic>
                    <p:nvPicPr>
                      <p:cNvPr id="0" name="Object 3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3950" y="1498600"/>
                        <a:ext cx="36449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A59F9-C57A-4C4C-860C-084762267F6C}" type="slidenum">
              <a:rPr lang="en-US"/>
              <a:pPr/>
              <a:t>21</a:t>
            </a:fld>
            <a:endParaRPr lang="en-CA"/>
          </a:p>
        </p:txBody>
      </p:sp>
      <p:sp>
        <p:nvSpPr>
          <p:cNvPr id="3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2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65532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horizontal ellipses with center (</a:t>
            </a:r>
            <a:r>
              <a:rPr lang="en-US" i="1"/>
              <a:t>h</a:t>
            </a:r>
            <a:r>
              <a:rPr lang="en-US"/>
              <a:t>, </a:t>
            </a:r>
            <a:r>
              <a:rPr lang="en-US" i="1"/>
              <a:t>k</a:t>
            </a:r>
            <a:r>
              <a:rPr lang="en-US">
                <a:latin typeface="Arial Narrow" pitchFamily="34" charset="0"/>
              </a:rPr>
              <a:t>)</a:t>
            </a:r>
          </a:p>
        </p:txBody>
      </p:sp>
      <p:graphicFrame>
        <p:nvGraphicFramePr>
          <p:cNvPr id="4626482" name="Group 50"/>
          <p:cNvGraphicFramePr>
            <a:graphicFrameLocks noGrp="1"/>
          </p:cNvGraphicFramePr>
          <p:nvPr/>
        </p:nvGraphicFramePr>
        <p:xfrm>
          <a:off x="304800" y="1600200"/>
          <a:ext cx="8686800" cy="4653281"/>
        </p:xfrm>
        <a:graphic>
          <a:graphicData uri="http://schemas.openxmlformats.org/drawingml/2006/table">
            <a:tbl>
              <a:tblPr/>
              <a:tblGrid>
                <a:gridCol w="4191000"/>
                <a:gridCol w="4495800"/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Vertices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+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EC008D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), 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MS PGothic" pitchFamily="34" charset="-128"/>
                        </a:rPr>
                        <a:t>–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EC008D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Endpoints of minor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MS PGothic" pitchFamily="34" charset="-128"/>
                        </a:rPr>
                        <a:t>–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ADEE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), 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+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ADEE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Foci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+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c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), 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MS PGothic" pitchFamily="34" charset="-128"/>
                        </a:rPr>
                        <a:t>–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c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Equation involving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and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3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3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3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Symmetry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The graph is symmetric about the lines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and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</a:t>
                      </a:r>
                      <a:endParaRPr kumimoji="0" lang="en-US" sz="3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B0140-9B44-4CEE-B7BD-253BBF4BB4A2}" type="slidenum">
              <a:rPr lang="en-US"/>
              <a:pPr/>
              <a:t>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2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65532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Graphs of horizontal ellipses</a:t>
            </a:r>
          </a:p>
        </p:txBody>
      </p:sp>
      <p:pic>
        <p:nvPicPr>
          <p:cNvPr id="4628490" name="Picture 10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62075"/>
            <a:ext cx="8077200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AD0C3-F0D4-4B31-8217-DBAB3535E2D9}" type="slidenum">
              <a:rPr lang="en-US"/>
              <a:pPr/>
              <a:t>23</a:t>
            </a:fld>
            <a:endParaRPr lang="en-CA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3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7818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vertical ellipses with center (</a:t>
            </a:r>
            <a:r>
              <a:rPr lang="en-US" i="1"/>
              <a:t>h</a:t>
            </a:r>
            <a:r>
              <a:rPr lang="en-US"/>
              <a:t>, </a:t>
            </a:r>
            <a:r>
              <a:rPr lang="en-US" i="1"/>
              <a:t>k</a:t>
            </a:r>
            <a:r>
              <a:rPr lang="en-US">
                <a:latin typeface="Arial Narrow" pitchFamily="34" charset="0"/>
              </a:rPr>
              <a:t>)</a:t>
            </a:r>
          </a:p>
        </p:txBody>
      </p:sp>
      <p:graphicFrame>
        <p:nvGraphicFramePr>
          <p:cNvPr id="4630570" name="Group 42"/>
          <p:cNvGraphicFramePr>
            <a:graphicFrameLocks noGrp="1"/>
          </p:cNvGraphicFramePr>
          <p:nvPr/>
        </p:nvGraphicFramePr>
        <p:xfrm>
          <a:off x="762000" y="1600200"/>
          <a:ext cx="7924800" cy="4643439"/>
        </p:xfrm>
        <a:graphic>
          <a:graphicData uri="http://schemas.openxmlformats.org/drawingml/2006/table">
            <a:tbl>
              <a:tblPr/>
              <a:tblGrid>
                <a:gridCol w="4495800"/>
                <a:gridCol w="3429000"/>
              </a:tblGrid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Standard Equation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4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Center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  <a:endParaRPr kumimoji="0" lang="en-US" sz="3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Major axis along the line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Length major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C008D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EC008D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EC008D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Minor axis along the line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Length minor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DEE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ADEE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630564" name="Object 36" descr="Pink tissue paper"/>
          <p:cNvGraphicFramePr>
            <a:graphicFrameLocks noChangeAspect="1"/>
          </p:cNvGraphicFramePr>
          <p:nvPr/>
        </p:nvGraphicFramePr>
        <p:xfrm>
          <a:off x="4984750" y="1651000"/>
          <a:ext cx="36449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0575" name="Equation" r:id="rId4" imgW="3644640" imgH="1104840" progId="Equation.DSMT4">
                  <p:embed/>
                </p:oleObj>
              </mc:Choice>
              <mc:Fallback>
                <p:oleObj name="Equation" r:id="rId4" imgW="3644640" imgH="1104840" progId="Equation.DSMT4">
                  <p:embed/>
                  <p:pic>
                    <p:nvPicPr>
                      <p:cNvPr id="0" name="Object 3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50" y="1651000"/>
                        <a:ext cx="36449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3848D-5741-47E3-9C31-22B7805C1ED3}" type="slidenum">
              <a:rPr lang="en-US"/>
              <a:pPr/>
              <a:t>24</a:t>
            </a:fld>
            <a:endParaRPr lang="en-CA"/>
          </a:p>
        </p:txBody>
      </p:sp>
      <p:sp>
        <p:nvSpPr>
          <p:cNvPr id="3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3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7818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vertical ellipses with center (</a:t>
            </a:r>
            <a:r>
              <a:rPr lang="en-US" i="1"/>
              <a:t>h</a:t>
            </a:r>
            <a:r>
              <a:rPr lang="en-US"/>
              <a:t>, </a:t>
            </a:r>
            <a:r>
              <a:rPr lang="en-US" i="1"/>
              <a:t>k</a:t>
            </a:r>
            <a:r>
              <a:rPr lang="en-US">
                <a:latin typeface="Arial Narrow" pitchFamily="34" charset="0"/>
              </a:rPr>
              <a:t>)</a:t>
            </a:r>
          </a:p>
        </p:txBody>
      </p:sp>
      <p:graphicFrame>
        <p:nvGraphicFramePr>
          <p:cNvPr id="4632617" name="Group 41"/>
          <p:cNvGraphicFramePr>
            <a:graphicFrameLocks noGrp="1"/>
          </p:cNvGraphicFramePr>
          <p:nvPr/>
        </p:nvGraphicFramePr>
        <p:xfrm>
          <a:off x="381000" y="1828800"/>
          <a:ext cx="8458200" cy="4653281"/>
        </p:xfrm>
        <a:graphic>
          <a:graphicData uri="http://schemas.openxmlformats.org/drawingml/2006/table">
            <a:tbl>
              <a:tblPr/>
              <a:tblGrid>
                <a:gridCol w="4268788"/>
                <a:gridCol w="4189412"/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Vertices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+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EC008D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), 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EC008D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Endpoints of minor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–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ADEE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), 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DEE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ADEE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Foci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 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), 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 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–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Equation involving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3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3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3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Symmetry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The graph is symmetric about the lines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and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2864-574E-4F65-97D8-B1BECCF94063}" type="slidenum">
              <a:rPr lang="en-US"/>
              <a:pPr/>
              <a:t>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634629" name="Picture 5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000125"/>
            <a:ext cx="870585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3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781800" cy="838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Graphs of vertical ellipses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D0792A-1302-49FD-BCC1-3ADE3111A85B}" type="slidenum">
              <a:rPr lang="en-US"/>
              <a:pPr/>
              <a:t>26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3667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636675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Equation of an Ellipse</a:t>
            </a:r>
          </a:p>
        </p:txBody>
      </p:sp>
      <p:sp>
        <p:nvSpPr>
          <p:cNvPr id="4636676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73533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Find an equation of the ellipse that has foci (–3, 2) and (5, 2), and has a major axis of length 10.</a:t>
            </a:r>
          </a:p>
        </p:txBody>
      </p:sp>
      <p:sp>
        <p:nvSpPr>
          <p:cNvPr id="4636678" name="Text Box 6" descr="Pink tissue paper"/>
          <p:cNvSpPr txBox="1">
            <a:spLocks noChangeArrowheads="1"/>
          </p:cNvSpPr>
          <p:nvPr/>
        </p:nvSpPr>
        <p:spPr bwMode="auto">
          <a:xfrm>
            <a:off x="609600" y="267335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4636679" name="Text Box 7" descr="Pink tissue paper"/>
          <p:cNvSpPr txBox="1">
            <a:spLocks noChangeArrowheads="1"/>
          </p:cNvSpPr>
          <p:nvPr/>
        </p:nvSpPr>
        <p:spPr bwMode="auto">
          <a:xfrm>
            <a:off x="660400" y="31242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Foci lie on the line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2, so horizontal ellipse.</a:t>
            </a:r>
          </a:p>
        </p:txBody>
      </p:sp>
      <p:grpSp>
        <p:nvGrpSpPr>
          <p:cNvPr id="4636680" name="Group 8"/>
          <p:cNvGrpSpPr>
            <a:grpSpLocks/>
          </p:cNvGrpSpPr>
          <p:nvPr/>
        </p:nvGrpSpPr>
        <p:grpSpPr bwMode="auto">
          <a:xfrm>
            <a:off x="647700" y="3803650"/>
            <a:ext cx="8083550" cy="1066800"/>
            <a:chOff x="408" y="2396"/>
            <a:chExt cx="5092" cy="672"/>
          </a:xfrm>
        </p:grpSpPr>
        <p:graphicFrame>
          <p:nvGraphicFramePr>
            <p:cNvPr id="4636681" name="Object 9"/>
            <p:cNvGraphicFramePr>
              <a:graphicFrameLocks noChangeAspect="1"/>
            </p:cNvGraphicFramePr>
            <p:nvPr/>
          </p:nvGraphicFramePr>
          <p:xfrm>
            <a:off x="3188" y="2396"/>
            <a:ext cx="2312" cy="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6689" name="Equation" r:id="rId5" imgW="3670200" imgH="1066680" progId="Equation.DSMT4">
                    <p:embed/>
                  </p:oleObj>
                </mc:Choice>
                <mc:Fallback>
                  <p:oleObj name="Equation" r:id="rId5" imgW="3670200" imgH="1066680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88" y="2396"/>
                          <a:ext cx="2312" cy="6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36682" name="Rectangle 10"/>
            <p:cNvSpPr>
              <a:spLocks noChangeArrowheads="1"/>
            </p:cNvSpPr>
            <p:nvPr/>
          </p:nvSpPr>
          <p:spPr bwMode="auto">
            <a:xfrm>
              <a:off x="408" y="2544"/>
              <a:ext cx="290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3200" b="0" baseline="0">
                  <a:latin typeface="Times New Roman" pitchFamily="18" charset="0"/>
                </a:rPr>
                <a:t>Center is midpoint of foci</a:t>
              </a:r>
            </a:p>
          </p:txBody>
        </p:sp>
      </p:grpSp>
      <p:sp>
        <p:nvSpPr>
          <p:cNvPr id="4636683" name="Rectangle 11" descr="Pink tissue paper"/>
          <p:cNvSpPr>
            <a:spLocks noChangeArrowheads="1"/>
          </p:cNvSpPr>
          <p:nvPr/>
        </p:nvSpPr>
        <p:spPr bwMode="auto">
          <a:xfrm>
            <a:off x="685800" y="4906963"/>
            <a:ext cx="8077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0" baseline="0">
                <a:latin typeface="Times New Roman" pitchFamily="18" charset="0"/>
              </a:rPr>
              <a:t>Length major axis =10, vertices at a distance of 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5 units from the center.</a:t>
            </a:r>
          </a:p>
        </p:txBody>
      </p:sp>
      <p:sp>
        <p:nvSpPr>
          <p:cNvPr id="4636684" name="Rectangle 12" descr="Pink tissue paper"/>
          <p:cNvSpPr>
            <a:spLocks noChangeArrowheads="1"/>
          </p:cNvSpPr>
          <p:nvPr/>
        </p:nvSpPr>
        <p:spPr bwMode="auto">
          <a:xfrm>
            <a:off x="685800" y="5897563"/>
            <a:ext cx="8077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0" baseline="0">
                <a:latin typeface="Times New Roman" pitchFamily="18" charset="0"/>
              </a:rPr>
              <a:t>Foci at a distance of 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= 4 units from the center.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92D29-8EC8-4D5C-8284-67C1D113EB66}" type="slidenum">
              <a:rPr lang="en-US"/>
              <a:pPr/>
              <a:t>27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3872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638723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Equation of an Ellipse</a:t>
            </a:r>
          </a:p>
        </p:txBody>
      </p:sp>
      <p:sp>
        <p:nvSpPr>
          <p:cNvPr id="4638724" name="Text Box 4" descr="Pink tissue paper"/>
          <p:cNvSpPr txBox="1">
            <a:spLocks noChangeArrowheads="1"/>
          </p:cNvSpPr>
          <p:nvPr/>
        </p:nvSpPr>
        <p:spPr bwMode="auto">
          <a:xfrm>
            <a:off x="609600" y="92075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4638725" name="Object 5" descr="Pink tissue paper"/>
          <p:cNvGraphicFramePr>
            <a:graphicFrameLocks noChangeAspect="1"/>
          </p:cNvGraphicFramePr>
          <p:nvPr/>
        </p:nvGraphicFramePr>
        <p:xfrm>
          <a:off x="749300" y="3498850"/>
          <a:ext cx="36449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8740" name="Equation" r:id="rId5" imgW="3644640" imgH="1104840" progId="Equation.DSMT4">
                  <p:embed/>
                </p:oleObj>
              </mc:Choice>
              <mc:Fallback>
                <p:oleObj name="Equation" r:id="rId5" imgW="3644640" imgH="110484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3498850"/>
                        <a:ext cx="36449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38726" name="Text Box 6" descr="Pink tissue paper"/>
          <p:cNvSpPr txBox="1">
            <a:spLocks noChangeArrowheads="1"/>
          </p:cNvSpPr>
          <p:nvPr/>
        </p:nvSpPr>
        <p:spPr bwMode="auto">
          <a:xfrm>
            <a:off x="685800" y="2819400"/>
            <a:ext cx="79883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Major axis is horizontal so standard form is </a:t>
            </a:r>
          </a:p>
        </p:txBody>
      </p:sp>
      <p:sp>
        <p:nvSpPr>
          <p:cNvPr id="4638727" name="Text Box 7" descr="Pink tissue paper"/>
          <p:cNvSpPr txBox="1">
            <a:spLocks noChangeArrowheads="1"/>
          </p:cNvSpPr>
          <p:nvPr/>
        </p:nvSpPr>
        <p:spPr bwMode="auto">
          <a:xfrm>
            <a:off x="673100" y="1511300"/>
            <a:ext cx="49657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Use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–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to obtain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. </a:t>
            </a:r>
          </a:p>
        </p:txBody>
      </p:sp>
      <p:sp>
        <p:nvSpPr>
          <p:cNvPr id="4638728" name="Text Box 8" descr="Pink tissue paper"/>
          <p:cNvSpPr txBox="1">
            <a:spLocks noChangeArrowheads="1"/>
          </p:cNvSpPr>
          <p:nvPr/>
        </p:nvSpPr>
        <p:spPr bwMode="auto">
          <a:xfrm>
            <a:off x="685800" y="2057400"/>
            <a:ext cx="79883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(5)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– (4)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25 – 16 = 9 to obtain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. </a:t>
            </a:r>
          </a:p>
        </p:txBody>
      </p:sp>
      <p:graphicFrame>
        <p:nvGraphicFramePr>
          <p:cNvPr id="4638729" name="Object 9" descr="Pink tissue paper"/>
          <p:cNvGraphicFramePr>
            <a:graphicFrameLocks noChangeAspect="1"/>
          </p:cNvGraphicFramePr>
          <p:nvPr/>
        </p:nvGraphicFramePr>
        <p:xfrm>
          <a:off x="831850" y="5080000"/>
          <a:ext cx="35433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8741" name="Equation" r:id="rId7" imgW="3543120" imgH="1104840" progId="Equation.DSMT4">
                  <p:embed/>
                </p:oleObj>
              </mc:Choice>
              <mc:Fallback>
                <p:oleObj name="Equation" r:id="rId7" imgW="3543120" imgH="110484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850" y="5080000"/>
                        <a:ext cx="35433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38730" name="Text Box 10" descr="Pink tissue paper"/>
          <p:cNvSpPr txBox="1">
            <a:spLocks noChangeArrowheads="1"/>
          </p:cNvSpPr>
          <p:nvPr/>
        </p:nvSpPr>
        <p:spPr bwMode="auto">
          <a:xfrm>
            <a:off x="4724400" y="3429000"/>
            <a:ext cx="38862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Replace: </a:t>
            </a:r>
            <a:r>
              <a:rPr lang="en-US" sz="3200" b="0" i="1" baseline="0">
                <a:solidFill>
                  <a:srgbClr val="00ADEE"/>
                </a:solidFill>
                <a:latin typeface="Times New Roman" pitchFamily="18" charset="0"/>
              </a:rPr>
              <a:t>h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 = 1, </a:t>
            </a:r>
            <a:r>
              <a:rPr lang="en-US" sz="3200" b="0" i="1" baseline="0">
                <a:solidFill>
                  <a:srgbClr val="00ADEE"/>
                </a:solidFill>
                <a:latin typeface="Times New Roman" pitchFamily="18" charset="0"/>
              </a:rPr>
              <a:t>k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 = 2, </a:t>
            </a:r>
            <a:r>
              <a:rPr lang="en-US" sz="3200" b="0" i="1" baseline="0">
                <a:solidFill>
                  <a:srgbClr val="00ADEE"/>
                </a:solidFill>
                <a:latin typeface="Times New Roman" pitchFamily="18" charset="0"/>
              </a:rPr>
              <a:t>a</a:t>
            </a:r>
            <a:r>
              <a:rPr lang="en-US" sz="3200" b="0">
                <a:solidFill>
                  <a:srgbClr val="00ADEE"/>
                </a:solidFill>
                <a:latin typeface="Times New Roman" pitchFamily="18" charset="0"/>
              </a:rPr>
              <a:t>2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 = 25, </a:t>
            </a:r>
            <a:r>
              <a:rPr lang="en-US" sz="3200" b="0" i="1" baseline="0">
                <a:solidFill>
                  <a:srgbClr val="00ADEE"/>
                </a:solidFill>
                <a:latin typeface="Times New Roman" pitchFamily="18" charset="0"/>
              </a:rPr>
              <a:t>b</a:t>
            </a:r>
            <a:r>
              <a:rPr lang="en-US" sz="3200" b="0">
                <a:solidFill>
                  <a:srgbClr val="00ADEE"/>
                </a:solidFill>
                <a:latin typeface="Times New Roman" pitchFamily="18" charset="0"/>
              </a:rPr>
              <a:t>2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 = 9</a:t>
            </a:r>
          </a:p>
        </p:txBody>
      </p:sp>
      <p:sp>
        <p:nvSpPr>
          <p:cNvPr id="4638731" name="Text Box 11" descr="Pink tissue paper"/>
          <p:cNvSpPr txBox="1">
            <a:spLocks noChangeArrowheads="1"/>
          </p:cNvSpPr>
          <p:nvPr/>
        </p:nvSpPr>
        <p:spPr bwMode="auto">
          <a:xfrm>
            <a:off x="4787900" y="4883150"/>
            <a:ext cx="3886200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Center: (1, 2)             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5,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= 3, </a:t>
            </a:r>
            <a:r>
              <a:rPr lang="en-US" sz="3200" b="0" i="1" baseline="0">
                <a:latin typeface="Times New Roman" pitchFamily="18" charset="0"/>
              </a:rPr>
              <a:t>c = </a:t>
            </a:r>
            <a:r>
              <a:rPr lang="en-US" sz="3200" b="0" baseline="0">
                <a:latin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1BD62-AAA5-4FCA-A460-426309B7101C}" type="slidenum">
              <a:rPr lang="en-US"/>
              <a:pPr/>
              <a:t>28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4077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640771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Equation of an Ellipse</a:t>
            </a:r>
          </a:p>
        </p:txBody>
      </p:sp>
      <p:sp>
        <p:nvSpPr>
          <p:cNvPr id="4640772" name="Text Box 4" descr="Pink tissue paper"/>
          <p:cNvSpPr txBox="1">
            <a:spLocks noChangeArrowheads="1"/>
          </p:cNvSpPr>
          <p:nvPr/>
        </p:nvSpPr>
        <p:spPr bwMode="auto">
          <a:xfrm>
            <a:off x="533400" y="9144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pic>
        <p:nvPicPr>
          <p:cNvPr id="4640773" name="Picture 5" descr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963" y="2209800"/>
            <a:ext cx="6599237" cy="437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40774" name="Text Box 6" descr="Pink tissue paper"/>
          <p:cNvSpPr txBox="1">
            <a:spLocks noChangeArrowheads="1"/>
          </p:cNvSpPr>
          <p:nvPr/>
        </p:nvSpPr>
        <p:spPr bwMode="auto">
          <a:xfrm>
            <a:off x="533400" y="1447800"/>
            <a:ext cx="838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Vertices: (</a:t>
            </a:r>
            <a:r>
              <a:rPr lang="en-US" sz="3200" b="0" i="1" baseline="0">
                <a:latin typeface="Times New Roman" pitchFamily="18" charset="0"/>
              </a:rPr>
              <a:t>h</a:t>
            </a:r>
            <a:r>
              <a:rPr lang="en-US" sz="3200" b="0" baseline="0">
                <a:latin typeface="Times New Roman" pitchFamily="18" charset="0"/>
              </a:rPr>
              <a:t> ±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k</a:t>
            </a:r>
            <a:r>
              <a:rPr lang="en-US" sz="3200" b="0" baseline="0">
                <a:latin typeface="Times New Roman" pitchFamily="18" charset="0"/>
              </a:rPr>
              <a:t>) = (1 ± 5, 2) = (–4, 2) and (6, 2)</a:t>
            </a:r>
          </a:p>
        </p:txBody>
      </p:sp>
      <p:sp>
        <p:nvSpPr>
          <p:cNvPr id="4640775" name="Text Box 7" descr="Pink tissue paper"/>
          <p:cNvSpPr txBox="1">
            <a:spLocks noChangeArrowheads="1"/>
          </p:cNvSpPr>
          <p:nvPr/>
        </p:nvSpPr>
        <p:spPr bwMode="auto">
          <a:xfrm>
            <a:off x="609600" y="1981200"/>
            <a:ext cx="38862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Endpoints minor axis: (</a:t>
            </a:r>
            <a:r>
              <a:rPr lang="en-US" sz="3200" b="0" i="1" baseline="0">
                <a:latin typeface="Times New Roman" pitchFamily="18" charset="0"/>
              </a:rPr>
              <a:t>h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k </a:t>
            </a:r>
            <a:r>
              <a:rPr lang="en-US" sz="3200" b="0" baseline="0">
                <a:latin typeface="Times New Roman" pitchFamily="18" charset="0"/>
              </a:rPr>
              <a:t>±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) = (1, 2 ± 3)</a:t>
            </a:r>
          </a:p>
          <a:p>
            <a:r>
              <a:rPr lang="en-US" sz="3200" b="0" baseline="0">
                <a:latin typeface="Times New Roman" pitchFamily="18" charset="0"/>
              </a:rPr>
              <a:t>   = (1, –1) and (1, 5)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168" y="1291771"/>
            <a:ext cx="6455664" cy="495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F94F9-69C8-48A7-9FF0-874A820F2B65}" type="slidenum">
              <a:rPr lang="en-US"/>
              <a:pPr/>
              <a:t>30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4281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642819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Converting to Standard Form</a:t>
            </a:r>
          </a:p>
        </p:txBody>
      </p:sp>
      <p:sp>
        <p:nvSpPr>
          <p:cNvPr id="4642820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7924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Find the center, vertices, and foci of the ellipse with equation  3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+ 4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+12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– 8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– 32 = 0.</a:t>
            </a:r>
          </a:p>
        </p:txBody>
      </p:sp>
      <p:sp>
        <p:nvSpPr>
          <p:cNvPr id="4642822" name="Text Box 6" descr="Pink tissue paper"/>
          <p:cNvSpPr txBox="1">
            <a:spLocks noChangeArrowheads="1"/>
          </p:cNvSpPr>
          <p:nvPr/>
        </p:nvSpPr>
        <p:spPr bwMode="auto">
          <a:xfrm>
            <a:off x="609600" y="21336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4642823" name="Text Box 7" descr="Pink tissue paper"/>
          <p:cNvSpPr txBox="1">
            <a:spLocks noChangeArrowheads="1"/>
          </p:cNvSpPr>
          <p:nvPr/>
        </p:nvSpPr>
        <p:spPr bwMode="auto">
          <a:xfrm>
            <a:off x="660400" y="2667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Complete squares on </a:t>
            </a:r>
            <a:r>
              <a:rPr lang="en-US" sz="3200" b="0" i="1" baseline="0">
                <a:latin typeface="Times New Roman" pitchFamily="18" charset="0"/>
              </a:rPr>
              <a:t>x </a:t>
            </a:r>
            <a:r>
              <a:rPr lang="en-US" sz="3200" b="0" baseline="0">
                <a:latin typeface="Times New Roman" pitchFamily="18" charset="0"/>
              </a:rPr>
              <a:t>and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4642824" name="Object 8" descr="Pink tissue paper"/>
          <p:cNvGraphicFramePr>
            <a:graphicFrameLocks noChangeAspect="1"/>
          </p:cNvGraphicFramePr>
          <p:nvPr/>
        </p:nvGraphicFramePr>
        <p:xfrm>
          <a:off x="1320800" y="3365500"/>
          <a:ext cx="7088188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2829" name="Equation" r:id="rId5" imgW="7086600" imgH="2997000" progId="Equation.DSMT4">
                  <p:embed/>
                </p:oleObj>
              </mc:Choice>
              <mc:Fallback>
                <p:oleObj name="Equation" r:id="rId5" imgW="7086600" imgH="29970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0800" y="3365500"/>
                        <a:ext cx="7088188" cy="299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EC71C-4BDE-45E4-B67E-5C1116B798EB}" type="slidenum">
              <a:rPr lang="en-US"/>
              <a:pPr/>
              <a:t>31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4486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644867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Converting to Standard Form</a:t>
            </a:r>
          </a:p>
        </p:txBody>
      </p:sp>
      <p:sp>
        <p:nvSpPr>
          <p:cNvPr id="4644868" name="Text Box 4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4644869" name="Object 5" descr="Pink tissue paper"/>
          <p:cNvGraphicFramePr>
            <a:graphicFrameLocks noChangeAspect="1"/>
          </p:cNvGraphicFramePr>
          <p:nvPr/>
        </p:nvGraphicFramePr>
        <p:xfrm>
          <a:off x="2463800" y="1619250"/>
          <a:ext cx="4152900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4889" name="Equation" r:id="rId5" imgW="4152600" imgH="1879560" progId="Equation.DSMT4">
                  <p:embed/>
                </p:oleObj>
              </mc:Choice>
              <mc:Fallback>
                <p:oleObj name="Equation" r:id="rId5" imgW="4152600" imgH="187956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3800" y="1619250"/>
                        <a:ext cx="4152900" cy="187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44870" name="Text Box 6" descr="Pink tissue paper"/>
          <p:cNvSpPr txBox="1">
            <a:spLocks noChangeArrowheads="1"/>
          </p:cNvSpPr>
          <p:nvPr/>
        </p:nvSpPr>
        <p:spPr bwMode="auto">
          <a:xfrm>
            <a:off x="609600" y="52578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Length of major axis is 2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8.</a:t>
            </a:r>
          </a:p>
        </p:txBody>
      </p:sp>
      <p:sp>
        <p:nvSpPr>
          <p:cNvPr id="4644872" name="Text Box 8" descr="Pink tissue paper"/>
          <p:cNvSpPr txBox="1">
            <a:spLocks noChangeArrowheads="1"/>
          </p:cNvSpPr>
          <p:nvPr/>
        </p:nvSpPr>
        <p:spPr bwMode="auto">
          <a:xfrm>
            <a:off x="609600" y="3581400"/>
            <a:ext cx="7924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This is standard form. Center: (–2, 1),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16,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12, and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–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16 – 12 = 4. Thus,  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4, </a:t>
            </a:r>
            <a:r>
              <a:rPr lang="en-US" sz="3200" b="0" i="1" baseline="0">
                <a:latin typeface="Times New Roman" pitchFamily="18" charset="0"/>
              </a:rPr>
              <a:t>     </a:t>
            </a:r>
            <a:r>
              <a:rPr lang="en-US" sz="3200" b="0" baseline="0">
                <a:latin typeface="Times New Roman" pitchFamily="18" charset="0"/>
              </a:rPr>
              <a:t>                      and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= 2.</a:t>
            </a:r>
          </a:p>
        </p:txBody>
      </p:sp>
      <p:graphicFrame>
        <p:nvGraphicFramePr>
          <p:cNvPr id="4644873" name="Object 9" descr="Pink tissue paper"/>
          <p:cNvGraphicFramePr>
            <a:graphicFrameLocks noChangeAspect="1"/>
          </p:cNvGraphicFramePr>
          <p:nvPr/>
        </p:nvGraphicFramePr>
        <p:xfrm>
          <a:off x="1790700" y="4546600"/>
          <a:ext cx="26289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4890" name="Equation" r:id="rId7" imgW="2628900" imgH="558800" progId="Equation.DSMT4">
                  <p:embed/>
                </p:oleObj>
              </mc:Choice>
              <mc:Fallback>
                <p:oleObj name="Equation" r:id="rId7" imgW="2628900" imgH="5588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4546600"/>
                        <a:ext cx="26289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44874" name="Group 10"/>
          <p:cNvGrpSpPr>
            <a:grpSpLocks/>
          </p:cNvGrpSpPr>
          <p:nvPr/>
        </p:nvGrpSpPr>
        <p:grpSpPr bwMode="auto">
          <a:xfrm>
            <a:off x="609600" y="5943600"/>
            <a:ext cx="5778500" cy="609600"/>
            <a:chOff x="384" y="3696"/>
            <a:chExt cx="3640" cy="384"/>
          </a:xfrm>
        </p:grpSpPr>
        <p:sp>
          <p:nvSpPr>
            <p:cNvPr id="4644875" name="Text Box 11" descr="Pink tissue paper"/>
            <p:cNvSpPr txBox="1">
              <a:spLocks noChangeArrowheads="1"/>
            </p:cNvSpPr>
            <p:nvPr/>
          </p:nvSpPr>
          <p:spPr bwMode="auto">
            <a:xfrm>
              <a:off x="384" y="3696"/>
              <a:ext cx="264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0066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781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1496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7211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78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6355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927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549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Length of minor axis is</a:t>
              </a:r>
            </a:p>
          </p:txBody>
        </p:sp>
        <p:graphicFrame>
          <p:nvGraphicFramePr>
            <p:cNvPr id="4644876" name="Object 12" descr="Pink tissue paper"/>
            <p:cNvGraphicFramePr>
              <a:graphicFrameLocks noChangeAspect="1"/>
            </p:cNvGraphicFramePr>
            <p:nvPr/>
          </p:nvGraphicFramePr>
          <p:xfrm>
            <a:off x="2928" y="3696"/>
            <a:ext cx="1096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44891" name="Equation" r:id="rId9" imgW="1739900" imgH="558800" progId="Equation.DSMT4">
                    <p:embed/>
                  </p:oleObj>
                </mc:Choice>
                <mc:Fallback>
                  <p:oleObj name="Equation" r:id="rId9" imgW="1739900" imgH="558800" progId="Equation.DSMT4">
                    <p:embed/>
                    <p:pic>
                      <p:nvPicPr>
                        <p:cNvPr id="0" name="Object 12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3696"/>
                          <a:ext cx="1096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3E3AE-F6C2-47A6-B02F-A5DC03B71A56}" type="slidenum">
              <a:rPr lang="en-US"/>
              <a:pPr/>
              <a:t>32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4691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646915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Converting to Standard Form</a:t>
            </a:r>
          </a:p>
        </p:txBody>
      </p:sp>
      <p:sp>
        <p:nvSpPr>
          <p:cNvPr id="4646916" name="Text Box 4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646917" name="Text Box 5" descr="Pink tissue paper"/>
          <p:cNvSpPr txBox="1">
            <a:spLocks noChangeArrowheads="1"/>
          </p:cNvSpPr>
          <p:nvPr/>
        </p:nvSpPr>
        <p:spPr bwMode="auto">
          <a:xfrm>
            <a:off x="609600" y="1524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Center:  (</a:t>
            </a:r>
            <a:r>
              <a:rPr lang="en-US" sz="3200" b="0" i="1" baseline="0">
                <a:latin typeface="Times New Roman" pitchFamily="18" charset="0"/>
              </a:rPr>
              <a:t>h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k</a:t>
            </a:r>
            <a:r>
              <a:rPr lang="en-US" sz="3200" b="0" baseline="0">
                <a:latin typeface="Times New Roman" pitchFamily="18" charset="0"/>
              </a:rPr>
              <a:t>) = (–2, 1)</a:t>
            </a:r>
          </a:p>
        </p:txBody>
      </p:sp>
      <p:sp>
        <p:nvSpPr>
          <p:cNvPr id="4646918" name="Text Box 6" descr="Pink tissue paper"/>
          <p:cNvSpPr txBox="1">
            <a:spLocks noChangeArrowheads="1"/>
          </p:cNvSpPr>
          <p:nvPr/>
        </p:nvSpPr>
        <p:spPr bwMode="auto">
          <a:xfrm>
            <a:off x="609600" y="21336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Foci:  (</a:t>
            </a:r>
            <a:r>
              <a:rPr lang="en-US" sz="3200" b="0" i="1" baseline="0">
                <a:latin typeface="Times New Roman" pitchFamily="18" charset="0"/>
              </a:rPr>
              <a:t>h </a:t>
            </a:r>
            <a:r>
              <a:rPr lang="en-US" sz="3200" b="0" baseline="0">
                <a:latin typeface="Times New Roman" pitchFamily="18" charset="0"/>
              </a:rPr>
              <a:t>±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k</a:t>
            </a:r>
            <a:r>
              <a:rPr lang="en-US" sz="3200" b="0" baseline="0">
                <a:latin typeface="Times New Roman" pitchFamily="18" charset="0"/>
              </a:rPr>
              <a:t>) = (–2 ± 2, 1) = (–4, 1) and (0, 1)</a:t>
            </a:r>
          </a:p>
        </p:txBody>
      </p:sp>
      <p:graphicFrame>
        <p:nvGraphicFramePr>
          <p:cNvPr id="4646920" name="Object 8"/>
          <p:cNvGraphicFramePr>
            <a:graphicFrameLocks noChangeAspect="1"/>
          </p:cNvGraphicFramePr>
          <p:nvPr/>
        </p:nvGraphicFramePr>
        <p:xfrm>
          <a:off x="1751013" y="4324350"/>
          <a:ext cx="6910387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6929" name="Equation" r:id="rId5" imgW="6908760" imgH="2286000" progId="Equation.DSMT4">
                  <p:embed/>
                </p:oleObj>
              </mc:Choice>
              <mc:Fallback>
                <p:oleObj name="Equation" r:id="rId5" imgW="6908760" imgH="22860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1013" y="4324350"/>
                        <a:ext cx="6910387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46921" name="Text Box 9"/>
          <p:cNvSpPr txBox="1">
            <a:spLocks noChangeArrowheads="1"/>
          </p:cNvSpPr>
          <p:nvPr/>
        </p:nvSpPr>
        <p:spPr bwMode="auto">
          <a:xfrm>
            <a:off x="582613" y="3810000"/>
            <a:ext cx="563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Endpoints of minor axis:</a:t>
            </a:r>
          </a:p>
        </p:txBody>
      </p:sp>
      <p:grpSp>
        <p:nvGrpSpPr>
          <p:cNvPr id="4646922" name="Group 10"/>
          <p:cNvGrpSpPr>
            <a:grpSpLocks/>
          </p:cNvGrpSpPr>
          <p:nvPr/>
        </p:nvGrpSpPr>
        <p:grpSpPr bwMode="auto">
          <a:xfrm>
            <a:off x="609600" y="2819400"/>
            <a:ext cx="6781800" cy="1066800"/>
            <a:chOff x="384" y="1680"/>
            <a:chExt cx="4272" cy="672"/>
          </a:xfrm>
        </p:grpSpPr>
        <p:sp>
          <p:nvSpPr>
            <p:cNvPr id="4646923" name="Text Box 11" descr="Pink tissue paper"/>
            <p:cNvSpPr txBox="1">
              <a:spLocks noChangeArrowheads="1"/>
            </p:cNvSpPr>
            <p:nvPr/>
          </p:nvSpPr>
          <p:spPr bwMode="auto">
            <a:xfrm>
              <a:off x="384" y="1680"/>
              <a:ext cx="3552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0066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781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1496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7211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78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6355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927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549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Vertices:  (</a:t>
              </a:r>
              <a:r>
                <a:rPr lang="en-US" sz="3200" b="0" i="1" baseline="0">
                  <a:latin typeface="Times New Roman" pitchFamily="18" charset="0"/>
                </a:rPr>
                <a:t>h </a:t>
              </a:r>
              <a:r>
                <a:rPr lang="en-US" sz="3200" b="0" baseline="0">
                  <a:latin typeface="Times New Roman" pitchFamily="18" charset="0"/>
                </a:rPr>
                <a:t>± </a:t>
              </a:r>
              <a:r>
                <a:rPr lang="en-US" sz="3200" b="0" i="1" baseline="0">
                  <a:latin typeface="Times New Roman" pitchFamily="18" charset="0"/>
                </a:rPr>
                <a:t>a</a:t>
              </a:r>
              <a:r>
                <a:rPr lang="en-US" sz="3200" b="0" baseline="0">
                  <a:latin typeface="Times New Roman" pitchFamily="18" charset="0"/>
                </a:rPr>
                <a:t>, </a:t>
              </a:r>
              <a:r>
                <a:rPr lang="en-US" sz="3200" b="0" i="1" baseline="0">
                  <a:latin typeface="Times New Roman" pitchFamily="18" charset="0"/>
                </a:rPr>
                <a:t>k</a:t>
              </a:r>
              <a:r>
                <a:rPr lang="en-US" sz="3200" b="0" baseline="0">
                  <a:latin typeface="Times New Roman" pitchFamily="18" charset="0"/>
                </a:rPr>
                <a:t>) = (–2 ± 4, 1)</a:t>
              </a:r>
            </a:p>
          </p:txBody>
        </p:sp>
        <p:sp>
          <p:nvSpPr>
            <p:cNvPr id="4646924" name="Text Box 12" descr="Pink tissue paper"/>
            <p:cNvSpPr txBox="1">
              <a:spLocks noChangeArrowheads="1"/>
            </p:cNvSpPr>
            <p:nvPr/>
          </p:nvSpPr>
          <p:spPr bwMode="auto">
            <a:xfrm>
              <a:off x="2496" y="1968"/>
              <a:ext cx="216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0066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781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1496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7211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78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6355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927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549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= (–6, 1) and (2, 1)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B343F-8BCF-4F4E-B15B-838EDB93BB77}" type="slidenum">
              <a:rPr lang="en-US"/>
              <a:pPr/>
              <a:t>33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4896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648963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Converting to Standard Form</a:t>
            </a:r>
          </a:p>
        </p:txBody>
      </p:sp>
      <p:sp>
        <p:nvSpPr>
          <p:cNvPr id="4648964" name="Text Box 4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pic>
        <p:nvPicPr>
          <p:cNvPr id="4648965" name="Picture 5" descr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51000"/>
            <a:ext cx="5272088" cy="473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34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308" y="1490472"/>
            <a:ext cx="6501384" cy="387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35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96" y="1143000"/>
            <a:ext cx="6693408" cy="545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01162-F246-4502-BABA-A3BB7757EF83}" type="slidenum">
              <a:rPr lang="en-US"/>
              <a:pPr/>
              <a:t>36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5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609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APPLICATIONS OF ELLIPSES</a:t>
            </a:r>
          </a:p>
        </p:txBody>
      </p:sp>
      <p:sp>
        <p:nvSpPr>
          <p:cNvPr id="4651012" name="Text Box 4" descr="Pink tissue paper"/>
          <p:cNvSpPr txBox="1">
            <a:spLocks noChangeArrowheads="1"/>
          </p:cNvSpPr>
          <p:nvPr/>
        </p:nvSpPr>
        <p:spPr bwMode="auto">
          <a:xfrm>
            <a:off x="609600" y="914400"/>
            <a:ext cx="838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 dirty="0">
                <a:latin typeface="Times" pitchFamily="18" charset="0"/>
              </a:rPr>
              <a:t>1.	The orbits of the planets are ellipses with the sun at one focus. </a:t>
            </a:r>
            <a:r>
              <a:rPr lang="en-US" sz="3200" b="0" baseline="0" dirty="0" smtClean="0">
                <a:latin typeface="Times" pitchFamily="18" charset="0"/>
              </a:rPr>
              <a:t>[</a:t>
            </a:r>
            <a:r>
              <a:rPr lang="en-US" sz="3200" b="0" baseline="0" dirty="0" err="1" smtClean="0">
                <a:latin typeface="Times" pitchFamily="18" charset="0"/>
              </a:rPr>
              <a:t>Kepler’s</a:t>
            </a:r>
            <a:r>
              <a:rPr lang="en-US" sz="3200" b="0" baseline="0" dirty="0" smtClean="0">
                <a:latin typeface="Times" pitchFamily="18" charset="0"/>
              </a:rPr>
              <a:t> observation]</a:t>
            </a:r>
            <a:endParaRPr lang="en-US" sz="3200" b="0" baseline="0" dirty="0">
              <a:latin typeface="Times" pitchFamily="18" charset="0"/>
            </a:endParaRPr>
          </a:p>
        </p:txBody>
      </p:sp>
      <p:sp>
        <p:nvSpPr>
          <p:cNvPr id="4651013" name="Text Box 5" descr="Pink tissue paper"/>
          <p:cNvSpPr txBox="1">
            <a:spLocks noChangeArrowheads="1"/>
          </p:cNvSpPr>
          <p:nvPr/>
        </p:nvSpPr>
        <p:spPr bwMode="auto">
          <a:xfrm>
            <a:off x="609600" y="2057400"/>
            <a:ext cx="838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 dirty="0">
                <a:latin typeface="Times" pitchFamily="18" charset="0"/>
              </a:rPr>
              <a:t>2.	Newton reasoned that comets move in elliptical orbits about the sun</a:t>
            </a:r>
            <a:r>
              <a:rPr lang="en-US" sz="3200" b="0" baseline="0" dirty="0" smtClean="0">
                <a:latin typeface="Times" pitchFamily="18" charset="0"/>
              </a:rPr>
              <a:t>. [also, Halley]</a:t>
            </a:r>
            <a:endParaRPr lang="en-US" b="0" baseline="0" dirty="0"/>
          </a:p>
        </p:txBody>
      </p:sp>
      <p:sp>
        <p:nvSpPr>
          <p:cNvPr id="4651014" name="Text Box 6" descr="Pink tissue paper"/>
          <p:cNvSpPr txBox="1">
            <a:spLocks noChangeArrowheads="1"/>
          </p:cNvSpPr>
          <p:nvPr/>
        </p:nvSpPr>
        <p:spPr bwMode="auto">
          <a:xfrm>
            <a:off x="609600" y="3276600"/>
            <a:ext cx="838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" pitchFamily="18" charset="0"/>
              </a:rPr>
              <a:t>3.	We can calculate the distance traveled by a planet in one orbit around the sun.</a:t>
            </a:r>
          </a:p>
        </p:txBody>
      </p:sp>
      <p:sp>
        <p:nvSpPr>
          <p:cNvPr id="4651015" name="Text Box 7" descr="Pink tissue paper"/>
          <p:cNvSpPr txBox="1">
            <a:spLocks noChangeArrowheads="1"/>
          </p:cNvSpPr>
          <p:nvPr/>
        </p:nvSpPr>
        <p:spPr bwMode="auto">
          <a:xfrm>
            <a:off x="609600" y="4419600"/>
            <a:ext cx="83820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" pitchFamily="18" charset="0"/>
              </a:rPr>
              <a:t>4.	The </a:t>
            </a:r>
            <a:r>
              <a:rPr lang="en-US" sz="3200" b="0" i="1" baseline="0">
                <a:latin typeface="Times" pitchFamily="18" charset="0"/>
              </a:rPr>
              <a:t>reflecting property</a:t>
            </a:r>
            <a:r>
              <a:rPr lang="en-US" sz="3200" b="0" baseline="0">
                <a:latin typeface="Times" pitchFamily="18" charset="0"/>
              </a:rPr>
              <a:t> for an ellipse says that a ray of light originating at one focus will be reflected to the other focus.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339D8-D978-4B67-9E29-7CBE126E5EA1}" type="slidenum">
              <a:rPr lang="en-US"/>
              <a:pPr/>
              <a:t>37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5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609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REFLECTING PROPERTY OF ELLIPSES</a:t>
            </a:r>
          </a:p>
        </p:txBody>
      </p:sp>
      <p:pic>
        <p:nvPicPr>
          <p:cNvPr id="4653061" name="Picture 5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981200"/>
            <a:ext cx="61722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09094-8912-4F6A-9339-5854B7E41AA6}" type="slidenum">
              <a:rPr lang="en-US"/>
              <a:pPr/>
              <a:t>38</a:t>
            </a:fld>
            <a:endParaRPr lang="en-CA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7968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679683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Lithotripsy</a:t>
            </a:r>
          </a:p>
        </p:txBody>
      </p:sp>
      <p:sp>
        <p:nvSpPr>
          <p:cNvPr id="4679684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81915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An elliptical water tank has a major axis of length 6 feet and a minor axis of length 4 feet. 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The source of high-energy shock waves from a lithotripter is placed at one focus of the tank. 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To smash the kidney stone of a patient, how far should the stone be positioned from the source?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6F674-7F77-4F6C-A3FB-79D0A3B3A976}" type="slidenum">
              <a:rPr lang="en-US"/>
              <a:pPr/>
              <a:t>39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8173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681731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Lithotripsy</a:t>
            </a:r>
          </a:p>
        </p:txBody>
      </p:sp>
      <p:sp>
        <p:nvSpPr>
          <p:cNvPr id="4681733" name="Text Box 5" descr="Pink tissue paper"/>
          <p:cNvSpPr txBox="1">
            <a:spLocks noChangeArrowheads="1"/>
          </p:cNvSpPr>
          <p:nvPr/>
        </p:nvSpPr>
        <p:spPr bwMode="auto">
          <a:xfrm>
            <a:off x="609600" y="10668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4681734" name="Text Box 6" descr="Pink tissue paper"/>
          <p:cNvSpPr txBox="1">
            <a:spLocks noChangeArrowheads="1"/>
          </p:cNvSpPr>
          <p:nvPr/>
        </p:nvSpPr>
        <p:spPr bwMode="auto">
          <a:xfrm>
            <a:off x="660400" y="16764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Since the length of the major axis of the ellipse is 6 feet, we have 2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6; so </a:t>
            </a:r>
            <a:r>
              <a:rPr lang="en-US" sz="3200" b="0" i="1" baseline="0">
                <a:latin typeface="Times New Roman" pitchFamily="18" charset="0"/>
              </a:rPr>
              <a:t>a </a:t>
            </a:r>
            <a:r>
              <a:rPr lang="en-US" sz="3200" b="0" baseline="0">
                <a:latin typeface="Times New Roman" pitchFamily="18" charset="0"/>
              </a:rPr>
              <a:t>= 3. 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Similarly, the minor axis of 4 feet gives 2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= 4 or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= 2. To find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, we use the equation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0" baseline="0">
                <a:latin typeface="Times New Roman" pitchFamily="18" charset="0"/>
              </a:rPr>
              <a:t>=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0" baseline="0">
                <a:latin typeface="Times New Roman" pitchFamily="18" charset="0"/>
              </a:rPr>
              <a:t>–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. We have 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pPr algn="ctr"/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3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– 2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5. Therefore,                .         </a:t>
            </a:r>
          </a:p>
        </p:txBody>
      </p:sp>
      <p:pic>
        <p:nvPicPr>
          <p:cNvPr id="4681735" name="Picture 7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105400"/>
            <a:ext cx="166687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396C4-3E36-4E66-95B8-D237ACCF55C9}" type="slidenum">
              <a:rPr lang="en-US"/>
              <a:pPr/>
              <a:t>40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8377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683779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Lithotripsy</a:t>
            </a:r>
          </a:p>
        </p:txBody>
      </p:sp>
      <p:sp>
        <p:nvSpPr>
          <p:cNvPr id="4683780" name="Text Box 4" descr="Pink tissue paper"/>
          <p:cNvSpPr txBox="1">
            <a:spLocks noChangeArrowheads="1"/>
          </p:cNvSpPr>
          <p:nvPr/>
        </p:nvSpPr>
        <p:spPr bwMode="auto">
          <a:xfrm>
            <a:off x="609600" y="10668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683781" name="Text Box 5" descr="Pink tissue paper"/>
          <p:cNvSpPr txBox="1">
            <a:spLocks noChangeArrowheads="1"/>
          </p:cNvSpPr>
          <p:nvPr/>
        </p:nvSpPr>
        <p:spPr bwMode="auto">
          <a:xfrm>
            <a:off x="660400" y="16002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If we position the center of ellipse at (0, 0) and the major axis along the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-axis, then the foci of the ellipse are                 and             . 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The distance between these foci is                </a:t>
            </a:r>
          </a:p>
          <a:p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≈ 4.472 </a:t>
            </a:r>
            <a:r>
              <a:rPr lang="en-US" sz="3200" b="0" baseline="0">
                <a:latin typeface="Times New Roman" pitchFamily="18" charset="0"/>
              </a:rPr>
              <a:t>feet. The kidney stone should be positioned 4.472 feet from the source of the shock waves.</a:t>
            </a:r>
          </a:p>
        </p:txBody>
      </p:sp>
      <p:pic>
        <p:nvPicPr>
          <p:cNvPr id="4683782" name="Picture 6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3" y="2619375"/>
            <a:ext cx="15049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83783" name="Picture 7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438" y="2576513"/>
            <a:ext cx="12382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83784" name="Picture 8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600450"/>
            <a:ext cx="8382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41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308" y="1066800"/>
            <a:ext cx="6501384" cy="507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42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732" y="1376172"/>
            <a:ext cx="6574536" cy="41056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590800"/>
            <a:ext cx="152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is important to have this relationship between a, b, and c. In the next section, we’ll see what happens when </a:t>
            </a:r>
            <a:r>
              <a:rPr lang="en-US" smtClean="0"/>
              <a:t>the relationship is c^2=a^2+b^2.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30329</TotalTime>
  <Words>1924</Words>
  <Application>Microsoft Office PowerPoint</Application>
  <PresentationFormat>Letter Paper (8.5x11 in)</PresentationFormat>
  <Paragraphs>317</Paragraphs>
  <Slides>42</Slides>
  <Notes>42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Blends</vt:lpstr>
      <vt:lpstr>Equation</vt:lpstr>
      <vt:lpstr>PowerPoint Presentation</vt:lpstr>
      <vt:lpstr>The Ellipse</vt:lpstr>
      <vt:lpstr>ELLIPSE</vt:lpstr>
      <vt:lpstr>ELLIPSE</vt:lpstr>
      <vt:lpstr>EQUATION OF AN ELLIPSE</vt:lpstr>
      <vt:lpstr>EQUATION OF AN ELLIPSE</vt:lpstr>
      <vt:lpstr>HORIZONTAL AND VERTICAL ELLIPSES</vt:lpstr>
      <vt:lpstr>MAIN FACTS ABOUT AN ELLIPSE  WITH CENTER (0, 0)</vt:lpstr>
      <vt:lpstr>MAIN FACTS ABOUT AN ELLIPSE  WITH CENTER (0, 0)</vt:lpstr>
      <vt:lpstr>MAIN FACTS ABOUT AN ELLIPSE  WITH CENTER (0, 0)</vt:lpstr>
      <vt:lpstr>MAIN FACTS ABOUT AN ELLIPSE  WITH CENTER (0, 0)</vt:lpstr>
      <vt:lpstr>MAIN FACTS ABOUT AN ELLIPSE  WITH CENTER (0, 0)</vt:lpstr>
      <vt:lpstr>MAIN FACTS ABOUT AN ELLIPSE  WITH CENTER (0, 0)</vt:lpstr>
      <vt:lpstr>PowerPoint Presentation</vt:lpstr>
      <vt:lpstr>Practice Problem</vt:lpstr>
      <vt:lpstr>PowerPoint Presentation</vt:lpstr>
      <vt:lpstr>PowerPoint Presentation</vt:lpstr>
      <vt:lpstr>Practice Problem</vt:lpstr>
      <vt:lpstr>TRANSLATIONS OF ELLIPSES</vt:lpstr>
      <vt:lpstr>Main facts about horizontal ellipses with center (h, k)</vt:lpstr>
      <vt:lpstr>Main facts about horizontal ellipses with center (h, k)</vt:lpstr>
      <vt:lpstr>Graphs of horizontal ellipses</vt:lpstr>
      <vt:lpstr>Main facts about vertical ellipses with center (h, k)</vt:lpstr>
      <vt:lpstr>Main facts about vertical ellipses with center (h, k)</vt:lpstr>
      <vt:lpstr>Graphs of vertical ellipses</vt:lpstr>
      <vt:lpstr>PowerPoint Presentation</vt:lpstr>
      <vt:lpstr>PowerPoint Presentation</vt:lpstr>
      <vt:lpstr>PowerPoint Presentation</vt:lpstr>
      <vt:lpstr>Practice Problem</vt:lpstr>
      <vt:lpstr>PowerPoint Presentation</vt:lpstr>
      <vt:lpstr>PowerPoint Presentation</vt:lpstr>
      <vt:lpstr>PowerPoint Presentation</vt:lpstr>
      <vt:lpstr>PowerPoint Presentation</vt:lpstr>
      <vt:lpstr>Practice Problem</vt:lpstr>
      <vt:lpstr>Practice Problem</vt:lpstr>
      <vt:lpstr>APPLICATIONS OF ELLIPSES</vt:lpstr>
      <vt:lpstr>REFLECTING PROPERTY OF ELLIPSES</vt:lpstr>
      <vt:lpstr>PowerPoint Presentation</vt:lpstr>
      <vt:lpstr>PowerPoint Presentation</vt:lpstr>
      <vt:lpstr>PowerPoint Presentation</vt:lpstr>
      <vt:lpstr>Practice Problem</vt:lpstr>
      <vt:lpstr>Practice Problem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9.3</dc:title>
  <dc:subject>The Ellipse</dc:subject>
  <dc:creator>Accumedia jbooze@accumediaps.com</dc:creator>
  <cp:lastModifiedBy>milligan</cp:lastModifiedBy>
  <cp:revision>1891</cp:revision>
  <cp:lastPrinted>2001-11-04T00:51:13Z</cp:lastPrinted>
  <dcterms:created xsi:type="dcterms:W3CDTF">2005-02-25T19:46:41Z</dcterms:created>
  <dcterms:modified xsi:type="dcterms:W3CDTF">2010-12-11T20:12:21Z</dcterms:modified>
</cp:coreProperties>
</file>