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4"/>
  </p:notesMasterIdLst>
  <p:handoutMasterIdLst>
    <p:handoutMasterId r:id="rId55"/>
  </p:handoutMasterIdLst>
  <p:sldIdLst>
    <p:sldId id="841" r:id="rId2"/>
    <p:sldId id="840" r:id="rId3"/>
    <p:sldId id="842" r:id="rId4"/>
    <p:sldId id="843" r:id="rId5"/>
    <p:sldId id="844" r:id="rId6"/>
    <p:sldId id="845" r:id="rId7"/>
    <p:sldId id="868" r:id="rId8"/>
    <p:sldId id="862" r:id="rId9"/>
    <p:sldId id="863" r:id="rId10"/>
    <p:sldId id="864" r:id="rId11"/>
    <p:sldId id="865" r:id="rId12"/>
    <p:sldId id="866" r:id="rId13"/>
    <p:sldId id="867" r:id="rId14"/>
    <p:sldId id="883" r:id="rId15"/>
    <p:sldId id="869" r:id="rId16"/>
    <p:sldId id="884" r:id="rId17"/>
    <p:sldId id="870" r:id="rId18"/>
    <p:sldId id="871" r:id="rId19"/>
    <p:sldId id="872" r:id="rId20"/>
    <p:sldId id="885" r:id="rId21"/>
    <p:sldId id="873" r:id="rId22"/>
    <p:sldId id="874" r:id="rId23"/>
    <p:sldId id="886" r:id="rId24"/>
    <p:sldId id="847" r:id="rId25"/>
    <p:sldId id="877" r:id="rId26"/>
    <p:sldId id="878" r:id="rId27"/>
    <p:sldId id="879" r:id="rId28"/>
    <p:sldId id="887" r:id="rId29"/>
    <p:sldId id="889" r:id="rId30"/>
    <p:sldId id="890" r:id="rId31"/>
    <p:sldId id="891" r:id="rId32"/>
    <p:sldId id="893" r:id="rId33"/>
    <p:sldId id="875" r:id="rId34"/>
    <p:sldId id="881" r:id="rId35"/>
    <p:sldId id="849" r:id="rId36"/>
    <p:sldId id="850" r:id="rId37"/>
    <p:sldId id="851" r:id="rId38"/>
    <p:sldId id="852" r:id="rId39"/>
    <p:sldId id="853" r:id="rId40"/>
    <p:sldId id="854" r:id="rId41"/>
    <p:sldId id="855" r:id="rId42"/>
    <p:sldId id="856" r:id="rId43"/>
    <p:sldId id="857" r:id="rId44"/>
    <p:sldId id="858" r:id="rId45"/>
    <p:sldId id="892" r:id="rId46"/>
    <p:sldId id="894" r:id="rId47"/>
    <p:sldId id="895" r:id="rId48"/>
    <p:sldId id="859" r:id="rId49"/>
    <p:sldId id="882" r:id="rId50"/>
    <p:sldId id="861" r:id="rId51"/>
    <p:sldId id="896" r:id="rId52"/>
    <p:sldId id="897" r:id="rId53"/>
  </p:sldIdLst>
  <p:sldSz cx="9144000" cy="6858000" type="letter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018D"/>
    <a:srgbClr val="BED4B2"/>
    <a:srgbClr val="C8225D"/>
    <a:srgbClr val="007DB7"/>
    <a:srgbClr val="8EBEE6"/>
    <a:srgbClr val="EC008D"/>
    <a:srgbClr val="00ADEE"/>
    <a:srgbClr val="418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95" autoAdjust="0"/>
    <p:restoredTop sz="94737" autoAdjust="0"/>
  </p:normalViewPr>
  <p:slideViewPr>
    <p:cSldViewPr snapToObjects="1">
      <p:cViewPr>
        <p:scale>
          <a:sx n="66" d="100"/>
          <a:sy n="66" d="100"/>
        </p:scale>
        <p:origin x="-1272" y="-180"/>
      </p:cViewPr>
      <p:guideLst>
        <p:guide orient="horz" pos="12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>
        <p:scale>
          <a:sx n="100" d="100"/>
          <a:sy n="100" d="100"/>
        </p:scale>
        <p:origin x="-1140" y="172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DFBAC2F0-542F-4A6C-8FBF-ED2E5E2016F0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5662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4F14A5EC-21E8-4809-B758-E69E3379D500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71811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099CB9-DF82-466F-9EFA-FA44E2AA11EF}" type="slidenum">
              <a:rPr lang="en-CA"/>
              <a:pPr/>
              <a:t>1</a:t>
            </a:fld>
            <a:endParaRPr lang="en-CA"/>
          </a:p>
        </p:txBody>
      </p:sp>
      <p:sp>
        <p:nvSpPr>
          <p:cNvPr id="453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099FC9-384A-4F69-AD2B-841F3421E0D5}" type="slidenum">
              <a:rPr lang="en-CA"/>
              <a:pPr/>
              <a:t>2</a:t>
            </a:fld>
            <a:endParaRPr lang="en-CA"/>
          </a:p>
        </p:txBody>
      </p:sp>
      <p:sp>
        <p:nvSpPr>
          <p:cNvPr id="241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FD2FA7-493B-4CD3-B006-424EFEA0FE3E}" type="slidenum">
              <a:rPr lang="en-CA"/>
              <a:pPr/>
              <a:t>3</a:t>
            </a:fld>
            <a:endParaRPr lang="en-CA"/>
          </a:p>
        </p:txBody>
      </p:sp>
      <p:sp>
        <p:nvSpPr>
          <p:cNvPr id="468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8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9862FC-38CA-4A70-B8C1-7069F4884ECA}" type="slidenum">
              <a:rPr lang="en-CA"/>
              <a:pPr/>
              <a:t>4</a:t>
            </a:fld>
            <a:endParaRPr lang="en-CA"/>
          </a:p>
        </p:txBody>
      </p:sp>
      <p:sp>
        <p:nvSpPr>
          <p:cNvPr id="468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8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0102F1-00BA-4D61-A014-F19528326CED}" type="slidenum">
              <a:rPr lang="en-CA"/>
              <a:pPr/>
              <a:t>5</a:t>
            </a:fld>
            <a:endParaRPr lang="en-CA"/>
          </a:p>
        </p:txBody>
      </p:sp>
      <p:sp>
        <p:nvSpPr>
          <p:cNvPr id="469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9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07231B-9301-4BA9-9013-7319437013D2}" type="slidenum">
              <a:rPr lang="en-CA"/>
              <a:pPr/>
              <a:t>6</a:t>
            </a:fld>
            <a:endParaRPr lang="en-CA"/>
          </a:p>
        </p:txBody>
      </p:sp>
      <p:sp>
        <p:nvSpPr>
          <p:cNvPr id="469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9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BFADD4-0B81-464C-B4BB-58E1F2B25580}" type="slidenum">
              <a:rPr lang="en-CA"/>
              <a:pPr/>
              <a:t>7</a:t>
            </a:fld>
            <a:endParaRPr lang="en-CA"/>
          </a:p>
        </p:txBody>
      </p:sp>
      <p:sp>
        <p:nvSpPr>
          <p:cNvPr id="474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4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46EB54-59AB-4576-8E49-B0B345F17EB9}" type="slidenum">
              <a:rPr lang="en-CA"/>
              <a:pPr/>
              <a:t>8</a:t>
            </a:fld>
            <a:endParaRPr lang="en-CA"/>
          </a:p>
        </p:txBody>
      </p:sp>
      <p:sp>
        <p:nvSpPr>
          <p:cNvPr id="472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2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263FCB-8A78-4D7D-99CD-AB7B78E88FD4}" type="slidenum">
              <a:rPr lang="en-CA"/>
              <a:pPr/>
              <a:t>9</a:t>
            </a:fld>
            <a:endParaRPr lang="en-CA"/>
          </a:p>
        </p:txBody>
      </p:sp>
      <p:sp>
        <p:nvSpPr>
          <p:cNvPr id="473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FADA92-10DA-47F0-A236-5AC40521F1BE}" type="slidenum">
              <a:rPr lang="en-CA"/>
              <a:pPr/>
              <a:t>10</a:t>
            </a:fld>
            <a:endParaRPr lang="en-CA"/>
          </a:p>
        </p:txBody>
      </p:sp>
      <p:sp>
        <p:nvSpPr>
          <p:cNvPr id="473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297B14-7918-4707-941F-E7F60BD30FAC}" type="slidenum">
              <a:rPr lang="en-CA"/>
              <a:pPr/>
              <a:t>11</a:t>
            </a:fld>
            <a:endParaRPr lang="en-CA"/>
          </a:p>
        </p:txBody>
      </p:sp>
      <p:sp>
        <p:nvSpPr>
          <p:cNvPr id="473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F6DD7F-32CA-4F9B-9B74-7C6A28D37F3B}" type="slidenum">
              <a:rPr lang="en-CA"/>
              <a:pPr/>
              <a:t>12</a:t>
            </a:fld>
            <a:endParaRPr lang="en-CA"/>
          </a:p>
        </p:txBody>
      </p:sp>
      <p:sp>
        <p:nvSpPr>
          <p:cNvPr id="473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6B5884-8680-433C-8381-51BCFF7663CF}" type="slidenum">
              <a:rPr lang="en-CA"/>
              <a:pPr/>
              <a:t>13</a:t>
            </a:fld>
            <a:endParaRPr lang="en-CA"/>
          </a:p>
        </p:txBody>
      </p:sp>
      <p:sp>
        <p:nvSpPr>
          <p:cNvPr id="474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4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14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732B72-0B71-4448-80CD-4DAB1828217F}" type="slidenum">
              <a:rPr lang="en-CA"/>
              <a:pPr/>
              <a:t>15</a:t>
            </a:fld>
            <a:endParaRPr lang="en-CA"/>
          </a:p>
        </p:txBody>
      </p:sp>
      <p:sp>
        <p:nvSpPr>
          <p:cNvPr id="474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4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16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42729A-E18B-414D-8877-948D0E9463C6}" type="slidenum">
              <a:rPr lang="en-CA"/>
              <a:pPr/>
              <a:t>17</a:t>
            </a:fld>
            <a:endParaRPr lang="en-CA"/>
          </a:p>
        </p:txBody>
      </p:sp>
      <p:sp>
        <p:nvSpPr>
          <p:cNvPr id="474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4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1ADD14-2AB1-4D3F-8766-D6D4DBF81202}" type="slidenum">
              <a:rPr lang="en-CA"/>
              <a:pPr/>
              <a:t>18</a:t>
            </a:fld>
            <a:endParaRPr lang="en-CA"/>
          </a:p>
        </p:txBody>
      </p:sp>
      <p:sp>
        <p:nvSpPr>
          <p:cNvPr id="475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5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39B03C-3861-46AE-BD13-25F6A8B4DB58}" type="slidenum">
              <a:rPr lang="en-CA"/>
              <a:pPr/>
              <a:t>19</a:t>
            </a:fld>
            <a:endParaRPr lang="en-CA"/>
          </a:p>
        </p:txBody>
      </p:sp>
      <p:sp>
        <p:nvSpPr>
          <p:cNvPr id="475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5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20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BE72FB-CE1F-4985-BC50-D1EA5FC2C3F4}" type="slidenum">
              <a:rPr lang="en-CA"/>
              <a:pPr/>
              <a:t>21</a:t>
            </a:fld>
            <a:endParaRPr lang="en-CA"/>
          </a:p>
        </p:txBody>
      </p:sp>
      <p:sp>
        <p:nvSpPr>
          <p:cNvPr id="475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5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CA7D76-2A6E-4CBA-AEA7-85835045D021}" type="slidenum">
              <a:rPr lang="en-CA"/>
              <a:pPr/>
              <a:t>22</a:t>
            </a:fld>
            <a:endParaRPr lang="en-CA"/>
          </a:p>
        </p:txBody>
      </p:sp>
      <p:sp>
        <p:nvSpPr>
          <p:cNvPr id="475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5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23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1BF155-939B-4C23-A155-8AD42D67EC54}" type="slidenum">
              <a:rPr lang="en-CA"/>
              <a:pPr/>
              <a:t>24</a:t>
            </a:fld>
            <a:endParaRPr lang="en-CA"/>
          </a:p>
        </p:txBody>
      </p:sp>
      <p:sp>
        <p:nvSpPr>
          <p:cNvPr id="469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9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8C76E6-A041-430C-9963-2039392FB70C}" type="slidenum">
              <a:rPr lang="en-CA"/>
              <a:pPr/>
              <a:t>25</a:t>
            </a:fld>
            <a:endParaRPr lang="en-CA"/>
          </a:p>
        </p:txBody>
      </p:sp>
      <p:sp>
        <p:nvSpPr>
          <p:cNvPr id="476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6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0225AB-2E39-4E6F-A6F6-EBD3E6CC40F7}" type="slidenum">
              <a:rPr lang="en-CA"/>
              <a:pPr/>
              <a:t>26</a:t>
            </a:fld>
            <a:endParaRPr lang="en-CA"/>
          </a:p>
        </p:txBody>
      </p:sp>
      <p:sp>
        <p:nvSpPr>
          <p:cNvPr id="476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6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6043FB-CC3C-423B-9397-B8820BB46389}" type="slidenum">
              <a:rPr lang="en-CA"/>
              <a:pPr/>
              <a:t>27</a:t>
            </a:fld>
            <a:endParaRPr lang="en-CA"/>
          </a:p>
        </p:txBody>
      </p:sp>
      <p:sp>
        <p:nvSpPr>
          <p:cNvPr id="476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6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28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29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30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31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32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E4BF76-6560-45B0-B0E9-577CD4A3F848}" type="slidenum">
              <a:rPr lang="en-CA"/>
              <a:pPr/>
              <a:t>33</a:t>
            </a:fld>
            <a:endParaRPr lang="en-CA"/>
          </a:p>
        </p:txBody>
      </p:sp>
      <p:sp>
        <p:nvSpPr>
          <p:cNvPr id="475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5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474DC5-E859-44BE-9305-7EB9A8AFC806}" type="slidenum">
              <a:rPr lang="en-CA"/>
              <a:pPr/>
              <a:t>34</a:t>
            </a:fld>
            <a:endParaRPr lang="en-CA"/>
          </a:p>
        </p:txBody>
      </p:sp>
      <p:sp>
        <p:nvSpPr>
          <p:cNvPr id="477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7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152989-28D9-483A-8594-E553EECD18AC}" type="slidenum">
              <a:rPr lang="en-CA"/>
              <a:pPr/>
              <a:t>35</a:t>
            </a:fld>
            <a:endParaRPr lang="en-CA"/>
          </a:p>
        </p:txBody>
      </p:sp>
      <p:sp>
        <p:nvSpPr>
          <p:cNvPr id="470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0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4721AA-94DD-4C5C-8412-91F55C943548}" type="slidenum">
              <a:rPr lang="en-CA"/>
              <a:pPr/>
              <a:t>36</a:t>
            </a:fld>
            <a:endParaRPr lang="en-CA"/>
          </a:p>
        </p:txBody>
      </p:sp>
      <p:sp>
        <p:nvSpPr>
          <p:cNvPr id="470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0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65DC68-2425-453D-979E-FA140113C5D5}" type="slidenum">
              <a:rPr lang="en-CA"/>
              <a:pPr/>
              <a:t>37</a:t>
            </a:fld>
            <a:endParaRPr lang="en-CA"/>
          </a:p>
        </p:txBody>
      </p:sp>
      <p:sp>
        <p:nvSpPr>
          <p:cNvPr id="470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0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6D0C9F-46E3-4364-AEA9-34035FAF4C41}" type="slidenum">
              <a:rPr lang="en-CA"/>
              <a:pPr/>
              <a:t>38</a:t>
            </a:fld>
            <a:endParaRPr lang="en-CA"/>
          </a:p>
        </p:txBody>
      </p:sp>
      <p:sp>
        <p:nvSpPr>
          <p:cNvPr id="470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0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0E1DC3-1EE7-4461-8726-79CE177855B9}" type="slidenum">
              <a:rPr lang="en-CA"/>
              <a:pPr/>
              <a:t>39</a:t>
            </a:fld>
            <a:endParaRPr lang="en-CA"/>
          </a:p>
        </p:txBody>
      </p:sp>
      <p:sp>
        <p:nvSpPr>
          <p:cNvPr id="470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0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5E3188-07A3-4334-B8B1-AFB2470C56A4}" type="slidenum">
              <a:rPr lang="en-CA"/>
              <a:pPr/>
              <a:t>40</a:t>
            </a:fld>
            <a:endParaRPr lang="en-CA"/>
          </a:p>
        </p:txBody>
      </p:sp>
      <p:sp>
        <p:nvSpPr>
          <p:cNvPr id="471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39D079-A46D-4D4F-B109-3542959AF54E}" type="slidenum">
              <a:rPr lang="en-CA"/>
              <a:pPr/>
              <a:t>41</a:t>
            </a:fld>
            <a:endParaRPr lang="en-CA"/>
          </a:p>
        </p:txBody>
      </p:sp>
      <p:sp>
        <p:nvSpPr>
          <p:cNvPr id="471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6A1E71-3972-41EA-A7CF-FA4EA42E3754}" type="slidenum">
              <a:rPr lang="en-CA"/>
              <a:pPr/>
              <a:t>42</a:t>
            </a:fld>
            <a:endParaRPr lang="en-CA"/>
          </a:p>
        </p:txBody>
      </p:sp>
      <p:sp>
        <p:nvSpPr>
          <p:cNvPr id="471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6E74C7-3075-49D5-A233-E2F8FD0BF6A6}" type="slidenum">
              <a:rPr lang="en-CA"/>
              <a:pPr/>
              <a:t>43</a:t>
            </a:fld>
            <a:endParaRPr lang="en-CA"/>
          </a:p>
        </p:txBody>
      </p:sp>
      <p:sp>
        <p:nvSpPr>
          <p:cNvPr id="471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8F9827-8E66-4602-A0B6-EED633E4C248}" type="slidenum">
              <a:rPr lang="en-CA"/>
              <a:pPr/>
              <a:t>44</a:t>
            </a:fld>
            <a:endParaRPr lang="en-CA"/>
          </a:p>
        </p:txBody>
      </p:sp>
      <p:sp>
        <p:nvSpPr>
          <p:cNvPr id="471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45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46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47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FB3B58-A77B-4559-B5D1-0E11973E5C0C}" type="slidenum">
              <a:rPr lang="en-CA"/>
              <a:pPr/>
              <a:t>48</a:t>
            </a:fld>
            <a:endParaRPr lang="en-CA"/>
          </a:p>
        </p:txBody>
      </p:sp>
      <p:sp>
        <p:nvSpPr>
          <p:cNvPr id="472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2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6B0DE4-A268-41E8-9B16-291C709BC161}" type="slidenum">
              <a:rPr lang="en-CA"/>
              <a:pPr/>
              <a:t>49</a:t>
            </a:fld>
            <a:endParaRPr lang="en-CA"/>
          </a:p>
        </p:txBody>
      </p:sp>
      <p:sp>
        <p:nvSpPr>
          <p:cNvPr id="477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7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06C304-AF38-4FAB-A186-2AB6DCB3A520}" type="slidenum">
              <a:rPr lang="en-CA"/>
              <a:pPr/>
              <a:t>50</a:t>
            </a:fld>
            <a:endParaRPr lang="en-CA"/>
          </a:p>
        </p:txBody>
      </p:sp>
      <p:sp>
        <p:nvSpPr>
          <p:cNvPr id="472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2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51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52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6" name="Rectangle 70"/>
          <p:cNvSpPr>
            <a:spLocks noChangeArrowheads="1"/>
          </p:cNvSpPr>
          <p:nvPr userDrawn="1"/>
        </p:nvSpPr>
        <p:spPr bwMode="auto">
          <a:xfrm>
            <a:off x="0" y="0"/>
            <a:ext cx="9144000" cy="6861175"/>
          </a:xfrm>
          <a:prstGeom prst="rect">
            <a:avLst/>
          </a:prstGeom>
          <a:solidFill>
            <a:srgbClr val="FAF2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 baseline="0"/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gray">
          <a:xfrm rot="-5400000">
            <a:off x="4306094" y="2377281"/>
            <a:ext cx="274638" cy="8683625"/>
          </a:xfrm>
          <a:prstGeom prst="rect">
            <a:avLst/>
          </a:prstGeom>
          <a:solidFill>
            <a:srgbClr val="8EBE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ftr" sz="quarter" idx="3"/>
          </p:nvPr>
        </p:nvSpPr>
        <p:spPr>
          <a:xfrm>
            <a:off x="942975" y="6354763"/>
            <a:ext cx="6067425" cy="457200"/>
          </a:xfr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4152" name="Rectangle 56"/>
          <p:cNvSpPr>
            <a:spLocks noChangeArrowheads="1"/>
          </p:cNvSpPr>
          <p:nvPr userDrawn="1"/>
        </p:nvSpPr>
        <p:spPr bwMode="auto">
          <a:xfrm>
            <a:off x="0" y="65405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5" name="Rectangle 69"/>
          <p:cNvSpPr>
            <a:spLocks noChangeAspect="1" noChangeArrowheads="1"/>
          </p:cNvSpPr>
          <p:nvPr userDrawn="1"/>
        </p:nvSpPr>
        <p:spPr bwMode="auto">
          <a:xfrm>
            <a:off x="6350" y="644525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7" name="Rectangle 71"/>
          <p:cNvSpPr>
            <a:spLocks noChangeArrowheads="1"/>
          </p:cNvSpPr>
          <p:nvPr userDrawn="1"/>
        </p:nvSpPr>
        <p:spPr bwMode="auto">
          <a:xfrm>
            <a:off x="0" y="0"/>
            <a:ext cx="2438400" cy="685800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8" name="Rectangle 72"/>
          <p:cNvSpPr>
            <a:spLocks noChangeArrowheads="1"/>
          </p:cNvSpPr>
          <p:nvPr userDrawn="1"/>
        </p:nvSpPr>
        <p:spPr bwMode="auto">
          <a:xfrm>
            <a:off x="2489200" y="0"/>
            <a:ext cx="66722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9" name="Rectangle 73"/>
          <p:cNvSpPr>
            <a:spLocks noChangeArrowheads="1"/>
          </p:cNvSpPr>
          <p:nvPr userDrawn="1"/>
        </p:nvSpPr>
        <p:spPr bwMode="auto">
          <a:xfrm>
            <a:off x="2438400" y="0"/>
            <a:ext cx="46038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0" name="Rectangle 74"/>
          <p:cNvSpPr>
            <a:spLocks noChangeArrowheads="1"/>
          </p:cNvSpPr>
          <p:nvPr userDrawn="1"/>
        </p:nvSpPr>
        <p:spPr bwMode="auto">
          <a:xfrm>
            <a:off x="0" y="6858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Rectangle 75"/>
          <p:cNvSpPr>
            <a:spLocks noChangeAspect="1" noChangeArrowheads="1"/>
          </p:cNvSpPr>
          <p:nvPr userDrawn="1"/>
        </p:nvSpPr>
        <p:spPr bwMode="auto">
          <a:xfrm>
            <a:off x="2368550" y="596900"/>
            <a:ext cx="209550" cy="209550"/>
          </a:xfrm>
          <a:prstGeom prst="rect">
            <a:avLst/>
          </a:prstGeom>
          <a:solidFill>
            <a:srgbClr val="C8225D"/>
          </a:solidFill>
          <a:ln w="9525">
            <a:solidFill>
              <a:srgbClr val="BED4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3" name="Rectangle 77"/>
          <p:cNvSpPr>
            <a:spLocks noChangeArrowheads="1"/>
          </p:cNvSpPr>
          <p:nvPr userDrawn="1"/>
        </p:nvSpPr>
        <p:spPr bwMode="auto">
          <a:xfrm>
            <a:off x="495300" y="1168400"/>
            <a:ext cx="7769225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4" name="Rectangle 78"/>
          <p:cNvSpPr>
            <a:spLocks noChangeArrowheads="1"/>
          </p:cNvSpPr>
          <p:nvPr userDrawn="1"/>
        </p:nvSpPr>
        <p:spPr bwMode="gray">
          <a:xfrm rot="-5400000">
            <a:off x="4154488" y="-2446338"/>
            <a:ext cx="457200" cy="77692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72" name="Rectangle 76"/>
          <p:cNvSpPr>
            <a:spLocks noChangeAspect="1" noChangeArrowheads="1"/>
          </p:cNvSpPr>
          <p:nvPr userDrawn="1"/>
        </p:nvSpPr>
        <p:spPr bwMode="auto">
          <a:xfrm>
            <a:off x="393700" y="106680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6" name="Text Box 80" descr="Pink tissue paper"/>
          <p:cNvSpPr txBox="1">
            <a:spLocks noChangeArrowheads="1"/>
          </p:cNvSpPr>
          <p:nvPr userDrawn="1"/>
        </p:nvSpPr>
        <p:spPr bwMode="auto">
          <a:xfrm>
            <a:off x="633413" y="120015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 baseline="0">
                <a:solidFill>
                  <a:schemeClr val="bg1"/>
                </a:solidFill>
                <a:latin typeface="Arial Narrow" pitchFamily="34" charset="0"/>
              </a:rPr>
              <a:t>OBJECTIVES</a:t>
            </a:r>
          </a:p>
        </p:txBody>
      </p:sp>
      <p:sp>
        <p:nvSpPr>
          <p:cNvPr id="4177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5A9027B-92F7-47EB-9B01-D775ED3E324E}" type="slidenum">
              <a:rPr lang="en-US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6FC4F65-B92D-4BE2-AA45-BDF6665B25BC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64994903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946A106-B973-40F7-8A27-A7A5FE24AB70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27927562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76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CA0C4EE-153A-472D-B2F1-34EA193004B5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58063418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AC5DC2-E4B3-4B87-80E5-1622B330B365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5828534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5CFB8D4-E72A-449F-8483-620E9C9F8241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500746035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D40C6BB-35E6-457A-85A0-14E5A2F84452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82798500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51D84BC-94C8-4EB6-817C-BD10F8BFC5C0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18315775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462F24F-A594-42E9-874B-3C2F98E99CB3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735890891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443B249-02A5-421D-BC9D-9913995BFECB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569007667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33400"/>
            <a:ext cx="1992313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8293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D433C67-0669-4A9B-8AD1-427271FE7D55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146800043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97401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0763" y="16002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0763" y="39624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030FC39-65D2-4CFE-904A-86E5667A0E33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286000" y="6397625"/>
            <a:ext cx="4495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66301900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97401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007DB7"/>
                </a:solidFill>
              </a:defRPr>
            </a:lvl1pPr>
          </a:lstStyle>
          <a:p>
            <a:fld id="{F8F9CF80-921D-4348-B955-93E4559C1BDC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3113" y="1600200"/>
            <a:ext cx="79629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 b="0" baseline="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 rot="-5400000">
            <a:off x="-3281362" y="3281362"/>
            <a:ext cx="6858000" cy="295275"/>
          </a:xfrm>
          <a:prstGeom prst="rect">
            <a:avLst/>
          </a:prstGeom>
          <a:gradFill rotWithShape="1">
            <a:gsLst>
              <a:gs pos="0">
                <a:srgbClr val="007DB7"/>
              </a:gs>
              <a:gs pos="100000">
                <a:srgbClr val="CCEE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10000"/>
        </a:spcBef>
        <a:spcAft>
          <a:spcPct val="0"/>
        </a:spcAft>
        <a:buClr>
          <a:srgbClr val="CC0066"/>
        </a:buClr>
        <a:buSzPct val="60000"/>
        <a:buFont typeface="Wingdings" pitchFamily="2" charset="2"/>
        <a:defRPr sz="2800">
          <a:solidFill>
            <a:srgbClr val="007DB7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800">
          <a:solidFill>
            <a:srgbClr val="007DB7"/>
          </a:solidFill>
          <a:latin typeface="+mn-lt"/>
        </a:defRPr>
      </a:lvl2pPr>
      <a:lvl3pPr marL="1143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400">
          <a:solidFill>
            <a:srgbClr val="007DB7"/>
          </a:solidFill>
          <a:latin typeface="+mn-lt"/>
        </a:defRPr>
      </a:lvl3pPr>
      <a:lvl4pPr marL="1600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000">
          <a:solidFill>
            <a:srgbClr val="007DB7"/>
          </a:solidFill>
          <a:latin typeface="+mn-lt"/>
        </a:defRPr>
      </a:lvl4pPr>
      <a:lvl5pPr marL="20574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5pPr>
      <a:lvl6pPr marL="25146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6pPr>
      <a:lvl7pPr marL="29718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7pPr>
      <a:lvl8pPr marL="3429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8pPr>
      <a:lvl9pPr marL="3886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jpeg"/><Relationship Id="rId5" Type="http://schemas.openxmlformats.org/officeDocument/2006/relationships/image" Target="../media/image53.wmf"/><Relationship Id="rId4" Type="http://schemas.openxmlformats.org/officeDocument/2006/relationships/oleObject" Target="../embeddings/oleObject3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jpeg"/><Relationship Id="rId5" Type="http://schemas.openxmlformats.org/officeDocument/2006/relationships/image" Target="../media/image54.wmf"/><Relationship Id="rId4" Type="http://schemas.openxmlformats.org/officeDocument/2006/relationships/oleObject" Target="../embeddings/oleObject4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jpeg"/><Relationship Id="rId5" Type="http://schemas.openxmlformats.org/officeDocument/2006/relationships/image" Target="../media/image55.wmf"/><Relationship Id="rId4" Type="http://schemas.openxmlformats.org/officeDocument/2006/relationships/oleObject" Target="../embeddings/oleObject5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jpeg"/><Relationship Id="rId5" Type="http://schemas.openxmlformats.org/officeDocument/2006/relationships/image" Target="../media/image56.wmf"/><Relationship Id="rId4" Type="http://schemas.openxmlformats.org/officeDocument/2006/relationships/oleObject" Target="../embeddings/oleObject6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11E0DE-6594-4BE3-9772-9856CCF3D33E}" type="slidenum">
              <a:rPr lang="en-US"/>
              <a:pPr/>
              <a:t>1</a:t>
            </a:fld>
            <a:endParaRPr lang="en-CA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34274" name="Rectangle 2"/>
          <p:cNvSpPr>
            <a:spLocks noChangeAspect="1" noChangeArrowheads="1"/>
          </p:cNvSpPr>
          <p:nvPr/>
        </p:nvSpPr>
        <p:spPr bwMode="auto">
          <a:xfrm>
            <a:off x="0" y="1588"/>
            <a:ext cx="9242425" cy="6932612"/>
          </a:xfrm>
          <a:prstGeom prst="rect">
            <a:avLst/>
          </a:prstGeom>
          <a:solidFill>
            <a:srgbClr val="CCEE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 b="0"/>
          </a:p>
        </p:txBody>
      </p:sp>
      <p:pic>
        <p:nvPicPr>
          <p:cNvPr id="4534275" name="Picture 3" descr="Ratti_precal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2900"/>
            <a:ext cx="5000625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34276" name="Rectangle 4"/>
          <p:cNvSpPr>
            <a:spLocks noChangeArrowheads="1"/>
          </p:cNvSpPr>
          <p:nvPr/>
        </p:nvSpPr>
        <p:spPr bwMode="auto">
          <a:xfrm>
            <a:off x="1219200" y="6354763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en-US" sz="1100" b="0" baseline="0"/>
              <a:t>© 2010 Pearson Education, Inc.  </a:t>
            </a:r>
          </a:p>
          <a:p>
            <a:r>
              <a:rPr lang="en-US" sz="1100" b="0" baseline="0"/>
              <a:t>All rights reserved</a:t>
            </a:r>
          </a:p>
        </p:txBody>
      </p:sp>
      <p:sp>
        <p:nvSpPr>
          <p:cNvPr id="4534277" name="Text Box 5" descr="Pink tissue paper"/>
          <p:cNvSpPr txBox="1">
            <a:spLocks noChangeArrowheads="1"/>
          </p:cNvSpPr>
          <p:nvPr/>
        </p:nvSpPr>
        <p:spPr bwMode="auto">
          <a:xfrm>
            <a:off x="228600" y="882650"/>
            <a:ext cx="368617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0" baseline="0"/>
              <a:t>Chapter 9</a:t>
            </a:r>
          </a:p>
          <a:p>
            <a:pPr algn="ctr"/>
            <a:endParaRPr lang="en-US" sz="3600" b="0" baseline="0"/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Analytic Geometry</a:t>
            </a:r>
          </a:p>
        </p:txBody>
      </p:sp>
      <p:pic>
        <p:nvPicPr>
          <p:cNvPr id="4534278" name="Picture 2" descr="Pearson-framed-logo_2color_PM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114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1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54BBE81C-F257-4C2A-87F9-3D3557B1EFD2}" type="slidenum">
              <a:rPr lang="en-US"/>
              <a:pPr/>
              <a:t>2</a:t>
            </a:fld>
            <a:endParaRPr lang="en-CA"/>
          </a:p>
        </p:txBody>
      </p:sp>
      <p:sp>
        <p:nvSpPr>
          <p:cNvPr id="24104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498725" y="109538"/>
            <a:ext cx="6569075" cy="447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 Narrow" pitchFamily="34" charset="0"/>
              </a:rPr>
              <a:t>The Hyperbola</a:t>
            </a:r>
          </a:p>
        </p:txBody>
      </p:sp>
      <p:sp>
        <p:nvSpPr>
          <p:cNvPr id="24104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81100" y="1828800"/>
            <a:ext cx="7810500" cy="4495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/>
            <a:r>
              <a:rPr lang="en-US" sz="3600" dirty="0">
                <a:latin typeface="Arial Narrow" pitchFamily="34" charset="0"/>
              </a:rPr>
              <a:t>Define a hyperbola.</a:t>
            </a:r>
          </a:p>
          <a:p>
            <a:pPr marL="0" indent="0"/>
            <a:r>
              <a:rPr lang="en-US" sz="3600" dirty="0">
                <a:latin typeface="Arial Narrow" pitchFamily="34" charset="0"/>
              </a:rPr>
              <a:t>Find the asymptotes of a hyperbola.</a:t>
            </a:r>
          </a:p>
          <a:p>
            <a:pPr marL="0" indent="0"/>
            <a:r>
              <a:rPr lang="en-US" sz="3600" dirty="0" smtClean="0">
                <a:latin typeface="Arial Narrow" pitchFamily="34" charset="0"/>
              </a:rPr>
              <a:t>Graph [sketch] </a:t>
            </a:r>
            <a:r>
              <a:rPr lang="en-US" sz="3600" dirty="0">
                <a:latin typeface="Arial Narrow" pitchFamily="34" charset="0"/>
              </a:rPr>
              <a:t>a hyperbola.</a:t>
            </a:r>
          </a:p>
          <a:p>
            <a:pPr marL="0" indent="0"/>
            <a:r>
              <a:rPr lang="en-US" sz="3600" dirty="0">
                <a:latin typeface="Arial Narrow" pitchFamily="34" charset="0"/>
              </a:rPr>
              <a:t>Translate hyperbolas.</a:t>
            </a:r>
          </a:p>
          <a:p>
            <a:pPr marL="0" indent="0"/>
            <a:r>
              <a:rPr lang="en-US" sz="3600" dirty="0">
                <a:latin typeface="Arial Narrow" pitchFamily="34" charset="0"/>
              </a:rPr>
              <a:t>Use hyperbolas in applications.</a:t>
            </a:r>
          </a:p>
        </p:txBody>
      </p:sp>
      <p:sp>
        <p:nvSpPr>
          <p:cNvPr id="2410500" name="Text Box 4" descr="Pink tissue paper"/>
          <p:cNvSpPr txBox="1">
            <a:spLocks noChangeArrowheads="1"/>
          </p:cNvSpPr>
          <p:nvPr/>
        </p:nvSpPr>
        <p:spPr bwMode="auto">
          <a:xfrm>
            <a:off x="414338" y="166688"/>
            <a:ext cx="21034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baseline="0">
                <a:solidFill>
                  <a:schemeClr val="bg1"/>
                </a:solidFill>
                <a:latin typeface="Arial Narrow" pitchFamily="34" charset="0"/>
              </a:rPr>
              <a:t>SECTION 9.4</a:t>
            </a:r>
          </a:p>
        </p:txBody>
      </p:sp>
      <p:sp>
        <p:nvSpPr>
          <p:cNvPr id="2410501" name="Rectangle 5"/>
          <p:cNvSpPr>
            <a:spLocks noChangeAspect="1" noChangeArrowheads="1"/>
          </p:cNvSpPr>
          <p:nvPr/>
        </p:nvSpPr>
        <p:spPr bwMode="auto">
          <a:xfrm>
            <a:off x="633413" y="195262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410502" name="Rectangle 6"/>
          <p:cNvSpPr>
            <a:spLocks noChangeAspect="1" noChangeArrowheads="1"/>
          </p:cNvSpPr>
          <p:nvPr/>
        </p:nvSpPr>
        <p:spPr bwMode="auto">
          <a:xfrm>
            <a:off x="635000" y="2576513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410521" name="Rectangle 25"/>
          <p:cNvSpPr>
            <a:spLocks noChangeAspect="1" noChangeArrowheads="1"/>
          </p:cNvSpPr>
          <p:nvPr/>
        </p:nvSpPr>
        <p:spPr bwMode="auto">
          <a:xfrm>
            <a:off x="638175" y="3186113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410522" name="Rectangle 26"/>
          <p:cNvSpPr>
            <a:spLocks noChangeAspect="1" noChangeArrowheads="1"/>
          </p:cNvSpPr>
          <p:nvPr/>
        </p:nvSpPr>
        <p:spPr bwMode="auto">
          <a:xfrm>
            <a:off x="642938" y="378142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410524" name="Rectangle 28"/>
          <p:cNvSpPr>
            <a:spLocks noChangeAspect="1" noChangeArrowheads="1"/>
          </p:cNvSpPr>
          <p:nvPr/>
        </p:nvSpPr>
        <p:spPr bwMode="auto">
          <a:xfrm>
            <a:off x="638175" y="4421188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6CA95-749F-4DE2-9004-C9B87FB482F6}" type="slidenum">
              <a:rPr lang="en-US"/>
              <a:pPr/>
              <a:t>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8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81050"/>
            <a:ext cx="8153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HYPERBOLA</a:t>
            </a:r>
          </a:p>
        </p:txBody>
      </p:sp>
      <p:sp>
        <p:nvSpPr>
          <p:cNvPr id="4685828" name="Text Box 4" descr="Pink tissue paper"/>
          <p:cNvSpPr txBox="1">
            <a:spLocks noChangeArrowheads="1"/>
          </p:cNvSpPr>
          <p:nvPr/>
        </p:nvSpPr>
        <p:spPr bwMode="auto">
          <a:xfrm>
            <a:off x="914400" y="1854200"/>
            <a:ext cx="7543800" cy="35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" pitchFamily="18" charset="0"/>
              </a:rPr>
              <a:t>A </a:t>
            </a:r>
            <a:r>
              <a:rPr lang="en-US" sz="3200" baseline="0">
                <a:latin typeface="Times" pitchFamily="18" charset="0"/>
              </a:rPr>
              <a:t>hyperbola</a:t>
            </a:r>
            <a:r>
              <a:rPr lang="en-US" sz="3200" b="0" baseline="0">
                <a:latin typeface="Times" pitchFamily="18" charset="0"/>
              </a:rPr>
              <a:t> is the set of all points in the plane, the difference of whose distances from two fixed points is constant. </a:t>
            </a:r>
          </a:p>
          <a:p>
            <a:endParaRPr lang="en-US" sz="3200" b="0" baseline="0">
              <a:latin typeface="Times" pitchFamily="18" charset="0"/>
            </a:endParaRPr>
          </a:p>
          <a:p>
            <a:r>
              <a:rPr lang="en-US" sz="3200" b="0" baseline="0">
                <a:latin typeface="Times" pitchFamily="18" charset="0"/>
              </a:rPr>
              <a:t>The fixed points are called the </a:t>
            </a:r>
            <a:r>
              <a:rPr lang="en-US" sz="3200" baseline="0">
                <a:latin typeface="Times" pitchFamily="18" charset="0"/>
              </a:rPr>
              <a:t>foci</a:t>
            </a:r>
            <a:r>
              <a:rPr lang="en-US" sz="3200" b="0" baseline="0">
                <a:latin typeface="Times" pitchFamily="18" charset="0"/>
              </a:rPr>
              <a:t> of the hyperbola.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4F90CB-028F-478B-BF1F-7AFE9887F6C3}" type="slidenum">
              <a:rPr lang="en-US"/>
              <a:pPr/>
              <a:t>4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8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81050"/>
            <a:ext cx="8153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HYPERBOLA</a:t>
            </a:r>
          </a:p>
        </p:txBody>
      </p:sp>
      <p:sp>
        <p:nvSpPr>
          <p:cNvPr id="4687876" name="Text Box 4" descr="Pink tissue paper"/>
          <p:cNvSpPr txBox="1">
            <a:spLocks noChangeArrowheads="1"/>
          </p:cNvSpPr>
          <p:nvPr/>
        </p:nvSpPr>
        <p:spPr bwMode="auto">
          <a:xfrm>
            <a:off x="5029200" y="1524000"/>
            <a:ext cx="3886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" pitchFamily="18" charset="0"/>
              </a:rPr>
              <a:t>Here is a hyperbola in </a:t>
            </a:r>
            <a:r>
              <a:rPr lang="en-US" sz="3200" b="0" i="1" baseline="0">
                <a:latin typeface="Times" pitchFamily="18" charset="0"/>
              </a:rPr>
              <a:t>standard position</a:t>
            </a:r>
            <a:r>
              <a:rPr lang="en-US" sz="3200" b="0" baseline="0">
                <a:latin typeface="Times" pitchFamily="18" charset="0"/>
              </a:rPr>
              <a:t>, with foci </a:t>
            </a:r>
            <a:r>
              <a:rPr lang="en-US" sz="3200" b="0" i="1" baseline="0">
                <a:latin typeface="Times" pitchFamily="18" charset="0"/>
              </a:rPr>
              <a:t>F</a:t>
            </a:r>
            <a:r>
              <a:rPr lang="en-US" sz="3200" b="0" baseline="-25000">
                <a:latin typeface="Times" pitchFamily="18" charset="0"/>
              </a:rPr>
              <a:t>1</a:t>
            </a:r>
            <a:r>
              <a:rPr lang="en-US" sz="3200" b="0" baseline="0">
                <a:latin typeface="Times" pitchFamily="18" charset="0"/>
              </a:rPr>
              <a:t>(–</a:t>
            </a:r>
            <a:r>
              <a:rPr lang="en-US" sz="3200" b="0" i="1" baseline="0">
                <a:latin typeface="Times" pitchFamily="18" charset="0"/>
              </a:rPr>
              <a:t>c</a:t>
            </a:r>
            <a:r>
              <a:rPr lang="en-US" sz="3200" b="0" baseline="0">
                <a:latin typeface="Times" pitchFamily="18" charset="0"/>
              </a:rPr>
              <a:t>, 0) and </a:t>
            </a:r>
            <a:r>
              <a:rPr lang="en-US" sz="3200" b="0" i="1" baseline="0">
                <a:latin typeface="Times" pitchFamily="18" charset="0"/>
              </a:rPr>
              <a:t>F</a:t>
            </a:r>
            <a:r>
              <a:rPr lang="en-US" sz="3200" b="0" baseline="-25000">
                <a:latin typeface="Times" pitchFamily="18" charset="0"/>
              </a:rPr>
              <a:t>2</a:t>
            </a:r>
            <a:r>
              <a:rPr lang="en-US" sz="3200" b="0" baseline="0">
                <a:latin typeface="Times" pitchFamily="18" charset="0"/>
              </a:rPr>
              <a:t>(</a:t>
            </a:r>
            <a:r>
              <a:rPr lang="en-US" sz="3200" b="0" i="1" baseline="0">
                <a:latin typeface="Times" pitchFamily="18" charset="0"/>
              </a:rPr>
              <a:t>c</a:t>
            </a:r>
            <a:r>
              <a:rPr lang="en-US" sz="3200" b="0" baseline="0">
                <a:latin typeface="Times" pitchFamily="18" charset="0"/>
              </a:rPr>
              <a:t>, 0) on the </a:t>
            </a:r>
            <a:r>
              <a:rPr lang="en-US" sz="3200" b="0" i="1" baseline="0">
                <a:latin typeface="Times" pitchFamily="18" charset="0"/>
              </a:rPr>
              <a:t>x</a:t>
            </a:r>
            <a:r>
              <a:rPr lang="en-US" sz="3200" b="0" baseline="0">
                <a:latin typeface="Times" pitchFamily="18" charset="0"/>
              </a:rPr>
              <a:t>-axis at equal distances from the origin. The two parts of the hyperbola are called </a:t>
            </a:r>
            <a:r>
              <a:rPr lang="en-US" sz="3200" baseline="0">
                <a:latin typeface="Times" pitchFamily="18" charset="0"/>
              </a:rPr>
              <a:t>branches</a:t>
            </a:r>
            <a:r>
              <a:rPr lang="en-US" sz="3200" b="0" baseline="0">
                <a:latin typeface="Times" pitchFamily="18" charset="0"/>
              </a:rPr>
              <a:t>.</a:t>
            </a:r>
          </a:p>
        </p:txBody>
      </p:sp>
      <p:pic>
        <p:nvPicPr>
          <p:cNvPr id="4687877" name="Picture 5" descr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82725"/>
            <a:ext cx="4392613" cy="438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49500-76A2-4E06-A749-1D0D9A3BD794}" type="slidenum">
              <a:rPr lang="en-US"/>
              <a:pPr/>
              <a:t>5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8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EQUATION OF A HYPERBOLA</a:t>
            </a:r>
          </a:p>
        </p:txBody>
      </p:sp>
      <p:sp>
        <p:nvSpPr>
          <p:cNvPr id="4689924" name="Text Box 4" descr="Pink tissue paper"/>
          <p:cNvSpPr txBox="1">
            <a:spLocks noChangeArrowheads="1"/>
          </p:cNvSpPr>
          <p:nvPr/>
        </p:nvSpPr>
        <p:spPr bwMode="auto">
          <a:xfrm>
            <a:off x="685800" y="2362200"/>
            <a:ext cx="8077200" cy="344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000" b="0" baseline="0">
                <a:latin typeface="Times New Roman" pitchFamily="18" charset="0"/>
              </a:rPr>
              <a:t>is called the </a:t>
            </a:r>
            <a:r>
              <a:rPr lang="en-US" sz="3000" baseline="0">
                <a:latin typeface="Times New Roman" pitchFamily="18" charset="0"/>
              </a:rPr>
              <a:t>standard form of the equation of a hyperbola </a:t>
            </a:r>
            <a:r>
              <a:rPr lang="en-US" sz="3000" b="0" baseline="0">
                <a:latin typeface="Times New Roman" pitchFamily="18" charset="0"/>
              </a:rPr>
              <a:t>with center (0, 0). </a:t>
            </a:r>
          </a:p>
          <a:p>
            <a:endParaRPr lang="en-US" sz="3000" b="0" baseline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3000" b="0" baseline="0">
                <a:latin typeface="Times New Roman" pitchFamily="18" charset="0"/>
              </a:rPr>
              <a:t>The </a:t>
            </a:r>
            <a:r>
              <a:rPr lang="en-US" sz="3000" b="0" i="1" baseline="0">
                <a:latin typeface="Times New Roman" pitchFamily="18" charset="0"/>
              </a:rPr>
              <a:t>x</a:t>
            </a:r>
            <a:r>
              <a:rPr lang="en-US" sz="3000" b="0" baseline="0">
                <a:latin typeface="Times New Roman" pitchFamily="18" charset="0"/>
              </a:rPr>
              <a:t>-intercepts are </a:t>
            </a:r>
            <a:r>
              <a:rPr lang="en-US" sz="3000" b="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000" b="0" i="1" baseline="0">
                <a:latin typeface="Times New Roman" pitchFamily="18" charset="0"/>
              </a:rPr>
              <a:t>a </a:t>
            </a:r>
            <a:r>
              <a:rPr lang="en-US" sz="3000" b="0" baseline="0">
                <a:latin typeface="Times New Roman" pitchFamily="18" charset="0"/>
              </a:rPr>
              <a:t>and </a:t>
            </a:r>
            <a:r>
              <a:rPr lang="en-US" sz="3000" b="0" i="1" baseline="0">
                <a:latin typeface="Times New Roman" pitchFamily="18" charset="0"/>
              </a:rPr>
              <a:t>a</a:t>
            </a:r>
            <a:r>
              <a:rPr lang="en-US" sz="3000" b="0" baseline="0">
                <a:latin typeface="Times New Roman" pitchFamily="18" charset="0"/>
              </a:rPr>
              <a:t>. The points corresponding to these </a:t>
            </a:r>
            <a:r>
              <a:rPr lang="en-US" sz="3000" b="0" i="1" baseline="0">
                <a:latin typeface="Times New Roman" pitchFamily="18" charset="0"/>
              </a:rPr>
              <a:t>x</a:t>
            </a:r>
            <a:r>
              <a:rPr lang="en-US" sz="3000" b="0" baseline="0">
                <a:latin typeface="Times New Roman" pitchFamily="18" charset="0"/>
              </a:rPr>
              <a:t>-intercepts are the </a:t>
            </a:r>
            <a:r>
              <a:rPr lang="en-US" sz="3000" baseline="0">
                <a:latin typeface="Times New Roman" pitchFamily="18" charset="0"/>
              </a:rPr>
              <a:t>vertices</a:t>
            </a:r>
            <a:r>
              <a:rPr lang="en-US" sz="3000" b="0" baseline="0">
                <a:latin typeface="Times New Roman" pitchFamily="18" charset="0"/>
              </a:rPr>
              <a:t> of the hyperbola. </a:t>
            </a:r>
          </a:p>
        </p:txBody>
      </p:sp>
      <p:graphicFrame>
        <p:nvGraphicFramePr>
          <p:cNvPr id="4689925" name="Object 5" descr="Pink tissue paper"/>
          <p:cNvGraphicFramePr>
            <a:graphicFrameLocks noChangeAspect="1"/>
          </p:cNvGraphicFramePr>
          <p:nvPr/>
        </p:nvGraphicFramePr>
        <p:xfrm>
          <a:off x="3733800" y="1193800"/>
          <a:ext cx="17399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89932" name="Equation" r:id="rId5" imgW="1739880" imgH="939600" progId="Equation.DSMT4">
                  <p:embed/>
                </p:oleObj>
              </mc:Choice>
              <mc:Fallback>
                <p:oleObj name="Equation" r:id="rId5" imgW="1739880" imgH="9396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193800"/>
                        <a:ext cx="17399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3E543-419B-4BBA-93E2-68F2B3EA4551}" type="slidenum">
              <a:rPr lang="en-US"/>
              <a:pPr/>
              <a:t>6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6919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PARTS OF A HYPERBOLA</a:t>
            </a:r>
          </a:p>
        </p:txBody>
      </p:sp>
      <p:sp>
        <p:nvSpPr>
          <p:cNvPr id="4691974" name="Text Box 6" descr="Pink tissue paper"/>
          <p:cNvSpPr txBox="1">
            <a:spLocks noChangeArrowheads="1"/>
          </p:cNvSpPr>
          <p:nvPr/>
        </p:nvSpPr>
        <p:spPr bwMode="auto">
          <a:xfrm>
            <a:off x="457200" y="1219200"/>
            <a:ext cx="3124200" cy="344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3000" b="0" baseline="0">
                <a:latin typeface="Times New Roman" pitchFamily="18" charset="0"/>
              </a:rPr>
              <a:t>The line segment joining the two vertices is the </a:t>
            </a:r>
            <a:r>
              <a:rPr lang="en-US" sz="3000" baseline="0">
                <a:latin typeface="Times New Roman" pitchFamily="18" charset="0"/>
              </a:rPr>
              <a:t>transverse axis</a:t>
            </a:r>
            <a:r>
              <a:rPr lang="en-US" sz="3000" b="0" baseline="0">
                <a:latin typeface="Times New Roman" pitchFamily="18" charset="0"/>
              </a:rPr>
              <a:t>. The </a:t>
            </a:r>
            <a:r>
              <a:rPr lang="en-US" sz="3000" baseline="0">
                <a:latin typeface="Times New Roman" pitchFamily="18" charset="0"/>
              </a:rPr>
              <a:t>center</a:t>
            </a:r>
            <a:r>
              <a:rPr lang="en-US" sz="3000" b="0" baseline="0">
                <a:latin typeface="Times New Roman" pitchFamily="18" charset="0"/>
              </a:rPr>
              <a:t> is the midpoint of the transverse axis. The line segment joining  (0, –</a:t>
            </a:r>
            <a:r>
              <a:rPr lang="en-US" sz="3000" b="0" i="1" baseline="0">
                <a:latin typeface="Times New Roman" pitchFamily="18" charset="0"/>
              </a:rPr>
              <a:t>b</a:t>
            </a:r>
            <a:r>
              <a:rPr lang="en-US" sz="3000" b="0" baseline="0">
                <a:latin typeface="Times New Roman" pitchFamily="18" charset="0"/>
              </a:rPr>
              <a:t>) and (0, </a:t>
            </a:r>
            <a:r>
              <a:rPr lang="en-US" sz="3000" b="0" i="1" baseline="0">
                <a:latin typeface="Times New Roman" pitchFamily="18" charset="0"/>
              </a:rPr>
              <a:t>b</a:t>
            </a:r>
            <a:r>
              <a:rPr lang="en-US" sz="3000" b="0" baseline="0">
                <a:latin typeface="Times New Roman" pitchFamily="18" charset="0"/>
              </a:rPr>
              <a:t>) is the </a:t>
            </a:r>
            <a:r>
              <a:rPr lang="en-US" sz="3000" baseline="0">
                <a:latin typeface="Times New Roman" pitchFamily="18" charset="0"/>
              </a:rPr>
              <a:t>conjugate axis</a:t>
            </a:r>
            <a:r>
              <a:rPr lang="en-US" sz="3000" b="0" baseline="0">
                <a:latin typeface="Times New Roman" pitchFamily="18" charset="0"/>
              </a:rPr>
              <a:t>.</a:t>
            </a:r>
          </a:p>
        </p:txBody>
      </p:sp>
      <p:pic>
        <p:nvPicPr>
          <p:cNvPr id="4691976" name="Picture 8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438275"/>
            <a:ext cx="4800600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1CA37-2CCF-4CBD-86E8-4EC5358DCC68}" type="slidenum">
              <a:rPr lang="en-US"/>
              <a:pPr/>
              <a:t>7</a:t>
            </a:fld>
            <a:endParaRPr lang="en-CA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43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>
                <a:latin typeface="Arial Narrow" pitchFamily="34" charset="0"/>
              </a:rPr>
              <a:t>EQUATION OF A HYPERBOLA</a:t>
            </a:r>
          </a:p>
        </p:txBody>
      </p:sp>
      <p:sp>
        <p:nvSpPr>
          <p:cNvPr id="4743171" name="Text Box 3" descr="Pink tissue paper"/>
          <p:cNvSpPr txBox="1">
            <a:spLocks noChangeArrowheads="1"/>
          </p:cNvSpPr>
          <p:nvPr/>
        </p:nvSpPr>
        <p:spPr bwMode="auto">
          <a:xfrm>
            <a:off x="685800" y="1447800"/>
            <a:ext cx="80772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000" b="0" baseline="0">
                <a:latin typeface="Times New Roman" pitchFamily="18" charset="0"/>
              </a:rPr>
              <a:t>Similarly, an equation of a hyperbola with center (0, 0) and foci </a:t>
            </a:r>
            <a:r>
              <a:rPr lang="en-US" sz="3000" b="0" baseline="0">
                <a:latin typeface="Times" pitchFamily="18" charset="0"/>
              </a:rPr>
              <a:t>(0, –</a:t>
            </a:r>
            <a:r>
              <a:rPr lang="en-US" sz="3000" b="0" i="1" baseline="0">
                <a:latin typeface="Times" pitchFamily="18" charset="0"/>
              </a:rPr>
              <a:t>c</a:t>
            </a:r>
            <a:r>
              <a:rPr lang="en-US" sz="3000" b="0" baseline="0">
                <a:latin typeface="Times" pitchFamily="18" charset="0"/>
              </a:rPr>
              <a:t>) and (0, </a:t>
            </a:r>
            <a:r>
              <a:rPr lang="en-US" sz="3000" b="0" i="1" baseline="0">
                <a:latin typeface="Times" pitchFamily="18" charset="0"/>
              </a:rPr>
              <a:t>c</a:t>
            </a:r>
            <a:r>
              <a:rPr lang="en-US" sz="3000" b="0" baseline="0">
                <a:latin typeface="Times" pitchFamily="18" charset="0"/>
              </a:rPr>
              <a:t>)</a:t>
            </a:r>
            <a:r>
              <a:rPr lang="en-US" sz="3000" b="0" baseline="0">
                <a:latin typeface="Times New Roman" pitchFamily="18" charset="0"/>
              </a:rPr>
              <a:t> on the </a:t>
            </a:r>
            <a:r>
              <a:rPr lang="en-US" sz="3000" b="0" i="1" baseline="0">
                <a:latin typeface="Times New Roman" pitchFamily="18" charset="0"/>
              </a:rPr>
              <a:t>y</a:t>
            </a:r>
            <a:r>
              <a:rPr lang="en-US" sz="3000" b="0" baseline="0">
                <a:latin typeface="Times New Roman" pitchFamily="18" charset="0"/>
              </a:rPr>
              <a:t>-axis is given by:</a:t>
            </a:r>
          </a:p>
        </p:txBody>
      </p:sp>
      <p:graphicFrame>
        <p:nvGraphicFramePr>
          <p:cNvPr id="4743172" name="Object 4" descr="Pink tissue paper"/>
          <p:cNvGraphicFramePr>
            <a:graphicFrameLocks noChangeAspect="1"/>
          </p:cNvGraphicFramePr>
          <p:nvPr/>
        </p:nvGraphicFramePr>
        <p:xfrm>
          <a:off x="2641600" y="2641600"/>
          <a:ext cx="4673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3181" name="Equation" r:id="rId5" imgW="4673520" imgH="939600" progId="Equation.DSMT4">
                  <p:embed/>
                </p:oleObj>
              </mc:Choice>
              <mc:Fallback>
                <p:oleObj name="Equation" r:id="rId5" imgW="4673520" imgH="9396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1600" y="2641600"/>
                        <a:ext cx="46736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43173" name="Text Box 5" descr="Pink tissue paper"/>
          <p:cNvSpPr txBox="1">
            <a:spLocks noChangeArrowheads="1"/>
          </p:cNvSpPr>
          <p:nvPr/>
        </p:nvSpPr>
        <p:spPr bwMode="auto">
          <a:xfrm>
            <a:off x="685800" y="3886200"/>
            <a:ext cx="80772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000" b="0" baseline="0" dirty="0">
                <a:latin typeface="Times New Roman" pitchFamily="18" charset="0"/>
              </a:rPr>
              <a:t>Here the vertices are (0, </a:t>
            </a:r>
            <a:r>
              <a:rPr lang="en-US" sz="3000" b="0" baseline="0" dirty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000" b="0" baseline="0" dirty="0">
                <a:latin typeface="Times New Roman" pitchFamily="18" charset="0"/>
              </a:rPr>
              <a:t> </a:t>
            </a:r>
            <a:r>
              <a:rPr lang="en-US" sz="3000" b="0" i="1" baseline="0" dirty="0">
                <a:latin typeface="Times New Roman" pitchFamily="18" charset="0"/>
              </a:rPr>
              <a:t>a</a:t>
            </a:r>
            <a:r>
              <a:rPr lang="en-US" sz="3000" b="0" baseline="0" dirty="0">
                <a:latin typeface="Times New Roman" pitchFamily="18" charset="0"/>
              </a:rPr>
              <a:t>) and (0, </a:t>
            </a:r>
            <a:r>
              <a:rPr lang="en-US" sz="3000" b="0" i="1" baseline="0" dirty="0">
                <a:latin typeface="Times New Roman" pitchFamily="18" charset="0"/>
              </a:rPr>
              <a:t>a</a:t>
            </a:r>
            <a:r>
              <a:rPr lang="en-US" sz="3000" b="0" baseline="0" dirty="0">
                <a:latin typeface="Times New Roman" pitchFamily="18" charset="0"/>
              </a:rPr>
              <a:t>). The transverse axis of length 2</a:t>
            </a:r>
            <a:r>
              <a:rPr lang="en-US" sz="3000" b="0" i="1" baseline="0" dirty="0">
                <a:latin typeface="Times New Roman" pitchFamily="18" charset="0"/>
              </a:rPr>
              <a:t>a</a:t>
            </a:r>
            <a:r>
              <a:rPr lang="en-US" sz="3000" b="0" baseline="0" dirty="0">
                <a:latin typeface="Times New Roman" pitchFamily="18" charset="0"/>
              </a:rPr>
              <a:t> of the graph of the equation lies on the </a:t>
            </a:r>
            <a:r>
              <a:rPr lang="en-US" sz="3000" b="0" i="1" baseline="0" dirty="0">
                <a:latin typeface="Times New Roman" pitchFamily="18" charset="0"/>
              </a:rPr>
              <a:t>y</a:t>
            </a:r>
            <a:r>
              <a:rPr lang="en-US" sz="3000" b="0" baseline="0" dirty="0">
                <a:latin typeface="Times New Roman" pitchFamily="18" charset="0"/>
              </a:rPr>
              <a:t>-axis, and its conjugate axis is the segment joining the points (</a:t>
            </a:r>
            <a:r>
              <a:rPr lang="en-US" sz="3000" b="0" baseline="0" dirty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000" b="0" i="1" baseline="0" dirty="0">
                <a:latin typeface="Times New Roman" pitchFamily="18" charset="0"/>
              </a:rPr>
              <a:t>b</a:t>
            </a:r>
            <a:r>
              <a:rPr lang="en-US" sz="3000" b="0" baseline="0" dirty="0">
                <a:latin typeface="Times New Roman" pitchFamily="18" charset="0"/>
              </a:rPr>
              <a:t>, 0) and (0, </a:t>
            </a:r>
            <a:r>
              <a:rPr lang="en-US" sz="3000" b="0" i="1" baseline="0" dirty="0">
                <a:latin typeface="Times New Roman" pitchFamily="18" charset="0"/>
              </a:rPr>
              <a:t>b</a:t>
            </a:r>
            <a:r>
              <a:rPr lang="en-US" sz="3000" b="0" baseline="0" dirty="0">
                <a:latin typeface="Times New Roman" pitchFamily="18" charset="0"/>
              </a:rPr>
              <a:t>) of length 2</a:t>
            </a:r>
            <a:r>
              <a:rPr lang="en-US" sz="3000" b="0" i="1" baseline="0" dirty="0">
                <a:latin typeface="Times New Roman" pitchFamily="18" charset="0"/>
              </a:rPr>
              <a:t>b</a:t>
            </a:r>
            <a:r>
              <a:rPr lang="en-US" sz="3000" b="0" baseline="0" dirty="0">
                <a:latin typeface="Times New Roman" pitchFamily="18" charset="0"/>
              </a:rPr>
              <a:t> that lies on the </a:t>
            </a:r>
            <a:r>
              <a:rPr lang="en-US" sz="3000" b="0" i="1" baseline="0" dirty="0">
                <a:latin typeface="Times New Roman" pitchFamily="18" charset="0"/>
              </a:rPr>
              <a:t>x</a:t>
            </a:r>
            <a:r>
              <a:rPr lang="en-US" sz="3000" b="0" baseline="0" dirty="0">
                <a:latin typeface="Times New Roman" pitchFamily="18" charset="0"/>
              </a:rPr>
              <a:t>-axis</a:t>
            </a:r>
            <a:r>
              <a:rPr lang="en-US" sz="3000" b="0" baseline="0" dirty="0" smtClean="0">
                <a:latin typeface="Times New Roman" pitchFamily="18" charset="0"/>
              </a:rPr>
              <a:t>. [</a:t>
            </a:r>
            <a:r>
              <a:rPr lang="en-US" sz="3000" b="0" baseline="0" dirty="0" err="1" smtClean="0">
                <a:latin typeface="Times New Roman" pitchFamily="18" charset="0"/>
              </a:rPr>
              <a:t>conjugate~minor</a:t>
            </a:r>
            <a:r>
              <a:rPr lang="en-US" sz="3000" b="0" baseline="0" dirty="0" smtClean="0">
                <a:latin typeface="Times New Roman" pitchFamily="18" charset="0"/>
              </a:rPr>
              <a:t>]</a:t>
            </a:r>
            <a:endParaRPr lang="en-US" sz="3000" b="0" baseline="0" dirty="0"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38600" y="3200400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Recall that with ellipse c^2=a^2-b^2,</a:t>
            </a:r>
          </a:p>
          <a:p>
            <a:r>
              <a:rPr lang="en-US" dirty="0"/>
              <a:t>w</a:t>
            </a:r>
            <a:r>
              <a:rPr lang="en-US" dirty="0" smtClean="0"/>
              <a:t>hile here we have c^2=a^2+b^2.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05D1D-710C-47A4-9AAB-FB6AB14F793D}" type="slidenum">
              <a:rPr lang="en-US"/>
              <a:pPr/>
              <a:t>8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2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FACTS ABOUT HYPERBOLAS CENTERED AT (0, 0)</a:t>
            </a:r>
          </a:p>
        </p:txBody>
      </p:sp>
      <p:pic>
        <p:nvPicPr>
          <p:cNvPr id="4728837" name="Picture 5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843088"/>
            <a:ext cx="41243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28838" name="Picture 6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1524000"/>
            <a:ext cx="4229100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28839" name="Picture 7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3200"/>
            <a:ext cx="4257675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28840" name="Picture 8" descr="Pink tissue pap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43200"/>
            <a:ext cx="433387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9D3FC-1C09-43CC-9116-581C7D7C2B55}" type="slidenum">
              <a:rPr lang="en-US"/>
              <a:pPr/>
              <a:t>9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3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FACTS ABOUT HYPERBOLAS CENTERED AT (0, 0)</a:t>
            </a:r>
          </a:p>
        </p:txBody>
      </p:sp>
      <p:pic>
        <p:nvPicPr>
          <p:cNvPr id="4730883" name="Picture 3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814513"/>
            <a:ext cx="41243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30884" name="Picture 4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1495425"/>
            <a:ext cx="4229100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30887" name="Picture 7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62250"/>
            <a:ext cx="4371975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30888" name="Picture 8" descr="Pink tissue pap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790825"/>
            <a:ext cx="4124325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37E6A-4488-4384-81EB-97AD0B2F09B3}" type="slidenum">
              <a:rPr lang="en-US"/>
              <a:pPr/>
              <a:t>10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3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FACTS ABOUT HYPERBOLAS CENTERED AT (0, 0)</a:t>
            </a:r>
          </a:p>
        </p:txBody>
      </p:sp>
      <p:pic>
        <p:nvPicPr>
          <p:cNvPr id="4732935" name="Picture 7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66850"/>
            <a:ext cx="5048250" cy="52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32936" name="Picture 8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5" y="1857375"/>
            <a:ext cx="3667125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35B0F-79CE-4116-8AE2-A3591C8DFC2B}" type="slidenum">
              <a:rPr lang="en-US"/>
              <a:pPr/>
              <a:t>11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734985" name="Picture 9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325" y="2771775"/>
            <a:ext cx="4448175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3497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FACTS ABOUT HYPERBOLAS CENTERED AT (0, 0)</a:t>
            </a:r>
          </a:p>
        </p:txBody>
      </p:sp>
      <p:pic>
        <p:nvPicPr>
          <p:cNvPr id="4734979" name="Picture 3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947863"/>
            <a:ext cx="41243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34981" name="Picture 5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47975"/>
            <a:ext cx="4257675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34983" name="Picture 7" descr="Pink tissue pap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628775"/>
            <a:ext cx="4286250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A5030-5AFD-4AB9-887D-AF4A532FC4FD}" type="slidenum">
              <a:rPr lang="en-US"/>
              <a:pPr/>
              <a:t>12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3702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FACTS ABOUT HYPERBOLAS CENTERED AT (0, 0)</a:t>
            </a:r>
          </a:p>
        </p:txBody>
      </p:sp>
      <p:pic>
        <p:nvPicPr>
          <p:cNvPr id="4737027" name="Picture 3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814513"/>
            <a:ext cx="41243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37029" name="Picture 5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62250"/>
            <a:ext cx="4371975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37031" name="Picture 7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500188"/>
            <a:ext cx="4286250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37033" name="Picture 9" descr="Pink tissue pap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752725"/>
            <a:ext cx="4286250" cy="299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F52DD-5C38-4343-B055-3744EA914995}" type="slidenum">
              <a:rPr lang="en-US"/>
              <a:pPr/>
              <a:t>13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3907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FACTS ABOUT HYPERBOLAS CENTERED AT (0, 0)</a:t>
            </a:r>
          </a:p>
        </p:txBody>
      </p:sp>
      <p:pic>
        <p:nvPicPr>
          <p:cNvPr id="4739078" name="Picture 6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5105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39079" name="Picture 7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2733675"/>
            <a:ext cx="360997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00" y="54429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Conic </a:t>
            </a:r>
            <a:r>
              <a:rPr lang="en-US" dirty="0" err="1" smtClean="0">
                <a:latin typeface="Arial Narrow" pitchFamily="34" charset="0"/>
              </a:rPr>
              <a:t>abc’s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86114" y="838200"/>
            <a:ext cx="6781800" cy="542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We can think of first a circle. Here, both foci are coincident at the center.</a:t>
            </a:r>
          </a:p>
          <a:p>
            <a:endParaRPr lang="en-US" sz="3200" dirty="0"/>
          </a:p>
          <a:p>
            <a:r>
              <a:rPr lang="en-US" sz="3200" dirty="0" smtClean="0"/>
              <a:t>As we separate the foci, making them distinct and unequal, the circle takes on some ellipticity. </a:t>
            </a:r>
          </a:p>
          <a:p>
            <a:endParaRPr lang="en-US" sz="3200" dirty="0"/>
          </a:p>
          <a:p>
            <a:r>
              <a:rPr lang="en-US" sz="3200" dirty="0" smtClean="0"/>
              <a:t>As the foci approach the vertices, the ellipticity becomes extreme and the result is a thin disk.</a:t>
            </a:r>
            <a:endParaRPr lang="en-US" sz="3200" dirty="0"/>
          </a:p>
          <a:p>
            <a:r>
              <a:rPr lang="en-US" sz="3200" dirty="0" smtClean="0"/>
              <a:t>Finally,</a:t>
            </a:r>
            <a:r>
              <a:rPr lang="en-US" sz="3200" baseline="0" dirty="0" smtClean="0"/>
              <a:t> </a:t>
            </a:r>
            <a:r>
              <a:rPr lang="en-US" baseline="0" dirty="0" smtClean="0"/>
              <a:t>as the foci cross to the other side (away from the center) of the vertices, the result is that the ellipse has been exploded into a double-branched hyperbola.</a:t>
            </a:r>
          </a:p>
          <a:p>
            <a:endParaRPr lang="en-US" baseline="0" dirty="0"/>
          </a:p>
          <a:p>
            <a:r>
              <a:rPr lang="en-US" baseline="0" dirty="0" smtClean="0"/>
              <a:t>This evidently describes the nature of the a, b, c relationships in ellipses and hyperbolas.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D4CDB-442C-4956-91F9-0ED447BC0BC7}" type="slidenum">
              <a:rPr lang="en-US"/>
              <a:pPr/>
              <a:t>15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745225" name="Picture 9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3" y="919163"/>
            <a:ext cx="2066925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4521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4745219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Determining the Orientation of a Hyperbola</a:t>
            </a:r>
          </a:p>
        </p:txBody>
      </p:sp>
      <p:sp>
        <p:nvSpPr>
          <p:cNvPr id="4745220" name="Text Box 4" descr="Pink tissue paper"/>
          <p:cNvSpPr txBox="1">
            <a:spLocks noChangeArrowheads="1"/>
          </p:cNvSpPr>
          <p:nvPr/>
        </p:nvSpPr>
        <p:spPr bwMode="auto">
          <a:xfrm>
            <a:off x="647700" y="928688"/>
            <a:ext cx="7924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200" b="0" baseline="0">
                <a:latin typeface="Times New Roman" pitchFamily="18" charset="0"/>
              </a:rPr>
              <a:t>Does the hyperbola                         have its transverse axis on the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-axis or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-axis?</a:t>
            </a:r>
          </a:p>
        </p:txBody>
      </p:sp>
      <p:sp>
        <p:nvSpPr>
          <p:cNvPr id="4745222" name="Text Box 6" descr="Pink tissue paper"/>
          <p:cNvSpPr txBox="1">
            <a:spLocks noChangeArrowheads="1"/>
          </p:cNvSpPr>
          <p:nvPr/>
        </p:nvSpPr>
        <p:spPr bwMode="auto">
          <a:xfrm>
            <a:off x="609600" y="25146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4745223" name="Text Box 7" descr="Pink tissue paper"/>
          <p:cNvSpPr txBox="1">
            <a:spLocks noChangeArrowheads="1"/>
          </p:cNvSpPr>
          <p:nvPr/>
        </p:nvSpPr>
        <p:spPr bwMode="auto">
          <a:xfrm>
            <a:off x="660400" y="3048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The orientation (left–right branches or up–down branches) of a hyperbola is determined</a:t>
            </a:r>
          </a:p>
          <a:p>
            <a:r>
              <a:rPr lang="en-US" sz="3200" b="0" i="1" baseline="0">
                <a:latin typeface="Times New Roman" pitchFamily="18" charset="0"/>
              </a:rPr>
              <a:t>by noting where the minus sign occurs in the standard equation</a:t>
            </a:r>
            <a:r>
              <a:rPr lang="en-US" sz="3200" b="0" baseline="0">
                <a:latin typeface="Times New Roman" pitchFamily="18" charset="0"/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n-US" sz="3200" b="0" baseline="0">
                <a:latin typeface="Times New Roman" pitchFamily="18" charset="0"/>
              </a:rPr>
              <a:t>In the equation in this example, the minus sign precedes the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-term, so the transverse axis is on the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-axis.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056" y="1106424"/>
            <a:ext cx="5961888" cy="46451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5638800"/>
            <a:ext cx="39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Perhaps think “travels the vertices,” for</a:t>
            </a:r>
            <a:r>
              <a:rPr lang="en-US" baseline="0" dirty="0" smtClean="0"/>
              <a:t> transverse axis.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05400" y="5410200"/>
            <a:ext cx="365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transverse axis is the line of symmetry of a single branch (and in this regard it is likened to the major axis of an ellipse, which also contains the vertices [and foci]).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561A4-08D7-4A56-9A67-5E5525B2EA45}" type="slidenum">
              <a:rPr lang="en-US"/>
              <a:pPr/>
              <a:t>17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47267" name="Rectangle 3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747268" name="Rectangle 4"/>
          <p:cNvSpPr>
            <a:spLocks noChangeArrowheads="1"/>
          </p:cNvSpPr>
          <p:nvPr/>
        </p:nvSpPr>
        <p:spPr bwMode="auto">
          <a:xfrm>
            <a:off x="2817813" y="252413"/>
            <a:ext cx="60213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Vertices and Foci from the Equation of a Hyperbola</a:t>
            </a:r>
          </a:p>
        </p:txBody>
      </p:sp>
      <p:sp>
        <p:nvSpPr>
          <p:cNvPr id="4747269" name="Text Box 5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7924800" cy="6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Find the vertices and foci for the hyperbola</a:t>
            </a:r>
          </a:p>
          <a:p>
            <a:pPr algn="ctr"/>
            <a:r>
              <a:rPr lang="en-US" sz="3200" b="0" baseline="0">
                <a:latin typeface="Times New Roman" pitchFamily="18" charset="0"/>
              </a:rPr>
              <a:t>28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– 36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63.</a:t>
            </a:r>
          </a:p>
        </p:txBody>
      </p:sp>
      <p:sp>
        <p:nvSpPr>
          <p:cNvPr id="4747270" name="Text Box 6" descr="Pink tissue paper"/>
          <p:cNvSpPr txBox="1">
            <a:spLocks noChangeArrowheads="1"/>
          </p:cNvSpPr>
          <p:nvPr/>
        </p:nvSpPr>
        <p:spPr bwMode="auto">
          <a:xfrm>
            <a:off x="609600" y="22098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4747271" name="Text Box 7" descr="Pink tissue paper"/>
          <p:cNvSpPr txBox="1">
            <a:spLocks noChangeArrowheads="1"/>
          </p:cNvSpPr>
          <p:nvPr/>
        </p:nvSpPr>
        <p:spPr bwMode="auto">
          <a:xfrm>
            <a:off x="660400" y="2667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First, convert the equation to the standard form.</a:t>
            </a:r>
          </a:p>
        </p:txBody>
      </p:sp>
      <p:pic>
        <p:nvPicPr>
          <p:cNvPr id="4747272" name="Picture 8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400425"/>
            <a:ext cx="3095625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47273" name="Picture 9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886200"/>
            <a:ext cx="2286000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CF26A-347E-4F9F-851D-FEEEB2C86D3A}" type="slidenum">
              <a:rPr lang="en-US"/>
              <a:pPr/>
              <a:t>18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4931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749315" name="Rectangle 3"/>
          <p:cNvSpPr>
            <a:spLocks noChangeArrowheads="1"/>
          </p:cNvSpPr>
          <p:nvPr/>
        </p:nvSpPr>
        <p:spPr bwMode="auto">
          <a:xfrm>
            <a:off x="2817813" y="252413"/>
            <a:ext cx="60213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Vertices and Foci from the Equation of a Hyperbola</a:t>
            </a:r>
          </a:p>
        </p:txBody>
      </p:sp>
      <p:sp>
        <p:nvSpPr>
          <p:cNvPr id="4749317" name="Text Box 5" descr="Pink tissue paper"/>
          <p:cNvSpPr txBox="1">
            <a:spLocks noChangeArrowheads="1"/>
          </p:cNvSpPr>
          <p:nvPr/>
        </p:nvSpPr>
        <p:spPr bwMode="auto">
          <a:xfrm>
            <a:off x="609600" y="10668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749318" name="Text Box 6" descr="Pink tissue paper"/>
          <p:cNvSpPr txBox="1">
            <a:spLocks noChangeArrowheads="1"/>
          </p:cNvSpPr>
          <p:nvPr/>
        </p:nvSpPr>
        <p:spPr bwMode="auto">
          <a:xfrm>
            <a:off x="660400" y="16002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Since the coefficient of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is negative, the transverse axis lies on the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-axis.</a:t>
            </a:r>
          </a:p>
        </p:txBody>
      </p:sp>
      <p:pic>
        <p:nvPicPr>
          <p:cNvPr id="4749321" name="Picture 9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263" y="2667000"/>
            <a:ext cx="120967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49322" name="Picture 10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733675"/>
            <a:ext cx="11525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49323" name="Picture 11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25" y="3810000"/>
            <a:ext cx="2200275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49324" name="Text Box 12" descr="Pink tissue paper"/>
          <p:cNvSpPr txBox="1">
            <a:spLocks noChangeArrowheads="1"/>
          </p:cNvSpPr>
          <p:nvPr/>
        </p:nvSpPr>
        <p:spPr bwMode="auto">
          <a:xfrm>
            <a:off x="3944938" y="2862263"/>
            <a:ext cx="863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and</a:t>
            </a:r>
          </a:p>
        </p:txBody>
      </p:sp>
      <p:sp>
        <p:nvSpPr>
          <p:cNvPr id="4749325" name="Text Box 13" descr="Pink tissue paper"/>
          <p:cNvSpPr txBox="1">
            <a:spLocks noChangeArrowheads="1"/>
          </p:cNvSpPr>
          <p:nvPr/>
        </p:nvSpPr>
        <p:spPr bwMode="auto">
          <a:xfrm>
            <a:off x="1643063" y="3867150"/>
            <a:ext cx="247173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and therefore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4A417-898C-4E28-A527-C5CD456DC9EA}" type="slidenum">
              <a:rPr lang="en-US"/>
              <a:pPr/>
              <a:t>19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751372" name="Picture 12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3343275"/>
            <a:ext cx="153352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5136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4751363" name="Rectangle 3"/>
          <p:cNvSpPr>
            <a:spLocks noChangeArrowheads="1"/>
          </p:cNvSpPr>
          <p:nvPr/>
        </p:nvSpPr>
        <p:spPr bwMode="auto">
          <a:xfrm>
            <a:off x="2817813" y="252413"/>
            <a:ext cx="6021387" cy="76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Vertices and Foci from the Equation of a Hyperbola</a:t>
            </a:r>
          </a:p>
        </p:txBody>
      </p:sp>
      <p:sp>
        <p:nvSpPr>
          <p:cNvPr id="4751364" name="Text Box 4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751365" name="Text Box 5" descr="Pink tissue paper"/>
          <p:cNvSpPr txBox="1">
            <a:spLocks noChangeArrowheads="1"/>
          </p:cNvSpPr>
          <p:nvPr/>
        </p:nvSpPr>
        <p:spPr bwMode="auto">
          <a:xfrm>
            <a:off x="660400" y="19431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200" b="0" baseline="0">
                <a:latin typeface="Times New Roman" pitchFamily="18" charset="0"/>
              </a:rPr>
              <a:t>Since we require </a:t>
            </a:r>
            <a:r>
              <a:rPr lang="en-US" sz="3200" b="0" i="1" baseline="0">
                <a:latin typeface="Times New Roman" pitchFamily="18" charset="0"/>
              </a:rPr>
              <a:t>a </a:t>
            </a:r>
            <a:r>
              <a:rPr lang="en-US" sz="3200" b="0" baseline="0">
                <a:latin typeface="Times New Roman" pitchFamily="18" charset="0"/>
              </a:rPr>
              <a:t>&gt; 0 and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 &gt; 0,             and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i="1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b="0" baseline="0">
                <a:latin typeface="Times New Roman" pitchFamily="18" charset="0"/>
              </a:rPr>
              <a:t>= 2. The vertices of the hyperbola are          and                 .  The foci of the hyperbola are (0, 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="0" baseline="0">
                <a:latin typeface="Times New Roman" pitchFamily="18" charset="0"/>
              </a:rPr>
              <a:t>2) and (0, 2).</a:t>
            </a:r>
          </a:p>
        </p:txBody>
      </p:sp>
      <p:pic>
        <p:nvPicPr>
          <p:cNvPr id="4751371" name="Picture 11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925" y="1924050"/>
            <a:ext cx="104775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51373" name="Picture 13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238" y="2633663"/>
            <a:ext cx="9906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04" y="1083564"/>
            <a:ext cx="5879592" cy="46908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3200" y="3581400"/>
            <a:ext cx="175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 expected, the vertices and foci are included in the transverse axis.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24600" y="1600200"/>
            <a:ext cx="259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Ironically, the hyperbola is actually “simpler” than the parabola, since there</a:t>
            </a:r>
            <a:r>
              <a:rPr lang="en-US" baseline="0" dirty="0" smtClean="0"/>
              <a:t> </a:t>
            </a:r>
            <a:r>
              <a:rPr lang="en-US" sz="1600" baseline="0" dirty="0" smtClean="0"/>
              <a:t>isn’t an open up direction to worry about.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42854-F155-4091-B49E-F4C56485DE01}" type="slidenum">
              <a:rPr lang="en-US"/>
              <a:pPr/>
              <a:t>21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5341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753411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Equation of a Hyperbola</a:t>
            </a:r>
          </a:p>
        </p:txBody>
      </p:sp>
      <p:sp>
        <p:nvSpPr>
          <p:cNvPr id="4753412" name="Text Box 4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8191500" cy="6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Find the standard form of the equation of a hyperbola with vertices (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±</a:t>
            </a:r>
            <a:r>
              <a:rPr lang="en-US" sz="3200" b="0" baseline="0">
                <a:latin typeface="Times New Roman" pitchFamily="18" charset="0"/>
              </a:rPr>
              <a:t>4, 0)  and foci (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±</a:t>
            </a:r>
            <a:r>
              <a:rPr lang="en-US" sz="3200" b="0" baseline="0">
                <a:latin typeface="Times New Roman" pitchFamily="18" charset="0"/>
              </a:rPr>
              <a:t>5, 0).</a:t>
            </a:r>
          </a:p>
        </p:txBody>
      </p:sp>
      <p:sp>
        <p:nvSpPr>
          <p:cNvPr id="4753413" name="Text Box 5" descr="Pink tissue paper"/>
          <p:cNvSpPr txBox="1">
            <a:spLocks noChangeArrowheads="1"/>
          </p:cNvSpPr>
          <p:nvPr/>
        </p:nvSpPr>
        <p:spPr bwMode="auto">
          <a:xfrm>
            <a:off x="609600" y="244475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4753414" name="Text Box 6" descr="Pink tissue paper"/>
          <p:cNvSpPr txBox="1">
            <a:spLocks noChangeArrowheads="1"/>
          </p:cNvSpPr>
          <p:nvPr/>
        </p:nvSpPr>
        <p:spPr bwMode="auto">
          <a:xfrm>
            <a:off x="660400" y="2895600"/>
            <a:ext cx="817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Since the foci of the hyperbola are on the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-axis, the transverse axis lies on the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-axis. </a:t>
            </a:r>
          </a:p>
          <a:p>
            <a:pPr>
              <a:spcBef>
                <a:spcPct val="50000"/>
              </a:spcBef>
            </a:pPr>
            <a:r>
              <a:rPr lang="en-US" sz="3200" b="0" baseline="0">
                <a:latin typeface="Times New Roman" pitchFamily="18" charset="0"/>
              </a:rPr>
              <a:t>The center of the hyperbola is midway between the foci, at (0, 0). The standard form of such a hyperbola is</a:t>
            </a:r>
          </a:p>
        </p:txBody>
      </p:sp>
      <p:pic>
        <p:nvPicPr>
          <p:cNvPr id="4753417" name="Picture 9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288" y="5295900"/>
            <a:ext cx="2257425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D1A41-E039-4DF3-9833-42F365893FC2}" type="slidenum">
              <a:rPr lang="en-US"/>
              <a:pPr/>
              <a:t>22</a:t>
            </a:fld>
            <a:endParaRPr lang="en-CA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755464" name="Picture 8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13" y="5519738"/>
            <a:ext cx="2286000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5545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4755459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Equation of a Hyperbola</a:t>
            </a:r>
          </a:p>
        </p:txBody>
      </p:sp>
      <p:sp>
        <p:nvSpPr>
          <p:cNvPr id="4755461" name="Text Box 5" descr="Pink tissue paper"/>
          <p:cNvSpPr txBox="1">
            <a:spLocks noChangeArrowheads="1"/>
          </p:cNvSpPr>
          <p:nvPr/>
        </p:nvSpPr>
        <p:spPr bwMode="auto">
          <a:xfrm>
            <a:off x="609600" y="99695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755462" name="Text Box 6" descr="Pink tissue paper"/>
          <p:cNvSpPr txBox="1">
            <a:spLocks noChangeArrowheads="1"/>
          </p:cNvSpPr>
          <p:nvPr/>
        </p:nvSpPr>
        <p:spPr bwMode="auto">
          <a:xfrm>
            <a:off x="609600" y="1447800"/>
            <a:ext cx="817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The distance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between the center (0, 0) to either vertex, (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="0" baseline="0">
                <a:latin typeface="Times New Roman" pitchFamily="18" charset="0"/>
              </a:rPr>
              <a:t>4, 0) or (4, 0) is 4; so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= 4 and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b="0" baseline="0">
                <a:latin typeface="Times New Roman" pitchFamily="18" charset="0"/>
              </a:rPr>
              <a:t>=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b="0" baseline="0">
                <a:latin typeface="Times New Roman" pitchFamily="18" charset="0"/>
              </a:rPr>
              <a:t>16. </a:t>
            </a:r>
          </a:p>
          <a:p>
            <a:pPr>
              <a:spcBef>
                <a:spcPct val="50000"/>
              </a:spcBef>
            </a:pPr>
            <a:r>
              <a:rPr lang="en-US" sz="3200" b="0" baseline="0">
                <a:latin typeface="Times New Roman" pitchFamily="18" charset="0"/>
              </a:rPr>
              <a:t>The distance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 between the center to either focus, (5, 0) or (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="0" baseline="0">
                <a:latin typeface="Times New Roman" pitchFamily="18" charset="0"/>
              </a:rPr>
              <a:t>5, 0) is 5; so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 = 5 and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25.</a:t>
            </a:r>
          </a:p>
          <a:p>
            <a:pPr>
              <a:spcBef>
                <a:spcPct val="50000"/>
              </a:spcBef>
            </a:pPr>
            <a:r>
              <a:rPr lang="en-US" sz="3200" b="0" baseline="0">
                <a:latin typeface="Times New Roman" pitchFamily="18" charset="0"/>
              </a:rPr>
              <a:t>Use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–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: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25 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US" sz="3200" b="0" baseline="0">
                <a:latin typeface="Times New Roman" pitchFamily="18" charset="0"/>
              </a:rPr>
              <a:t> 16 = 9.</a:t>
            </a:r>
          </a:p>
          <a:p>
            <a:pPr>
              <a:spcBef>
                <a:spcPct val="50000"/>
              </a:spcBef>
            </a:pPr>
            <a:r>
              <a:rPr lang="en-US" sz="3200" b="0" baseline="0">
                <a:latin typeface="Times New Roman" pitchFamily="18" charset="0"/>
              </a:rPr>
              <a:t>Substitute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b="0" baseline="0">
                <a:latin typeface="Times New Roman" pitchFamily="18" charset="0"/>
              </a:rPr>
              <a:t>=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b="0" baseline="0">
                <a:latin typeface="Times New Roman" pitchFamily="18" charset="0"/>
              </a:rPr>
              <a:t>16 and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9 into the standard </a:t>
            </a:r>
          </a:p>
          <a:p>
            <a:pPr>
              <a:spcBef>
                <a:spcPct val="30000"/>
              </a:spcBef>
            </a:pPr>
            <a:r>
              <a:rPr lang="en-US" sz="3200" b="0" baseline="0">
                <a:latin typeface="Times New Roman" pitchFamily="18" charset="0"/>
              </a:rPr>
              <a:t>form to get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216" y="1124712"/>
            <a:ext cx="5687568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8FCC0-13D8-4D74-98CD-BC2C62CE4970}" type="slidenum">
              <a:rPr lang="en-US"/>
              <a:pPr/>
              <a:t>24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696072" name="Picture 8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3" y="4086225"/>
            <a:ext cx="509587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96071" name="Picture 7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713" y="1800225"/>
            <a:ext cx="2105025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9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THE ASYMPTOTES OF A HYPERBOLA WITH CENTER (0, 0)</a:t>
            </a:r>
          </a:p>
        </p:txBody>
      </p:sp>
      <p:sp>
        <p:nvSpPr>
          <p:cNvPr id="4696068" name="Text Box 4" descr="Pink tissue paper"/>
          <p:cNvSpPr txBox="1">
            <a:spLocks noChangeArrowheads="1"/>
          </p:cNvSpPr>
          <p:nvPr/>
        </p:nvSpPr>
        <p:spPr bwMode="auto">
          <a:xfrm>
            <a:off x="609600" y="2057400"/>
            <a:ext cx="81534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06400" indent="-4064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9779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5494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209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6924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149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06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064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2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1. </a:t>
            </a:r>
            <a:r>
              <a:rPr lang="en-US" sz="3200" b="0" baseline="0">
                <a:latin typeface="Times New Roman" pitchFamily="18" charset="0"/>
              </a:rPr>
              <a:t>The graph of the hyperbola                         has</a:t>
            </a:r>
          </a:p>
          <a:p>
            <a:pPr>
              <a:spcBef>
                <a:spcPct val="50000"/>
              </a:spcBef>
            </a:pPr>
            <a:r>
              <a:rPr lang="en-US" sz="3200" b="0" baseline="0">
                <a:latin typeface="Times New Roman" pitchFamily="18" charset="0"/>
              </a:rPr>
              <a:t>	transverse axis along the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-axis and has the following two asymptotes: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8D5D8-3908-44A7-8446-A79919B83762}" type="slidenum">
              <a:rPr lang="en-US"/>
              <a:pPr/>
              <a:t>25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61604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THE ASYMPTOTES OF A HYPERBOLA WITH CENTER (0, 0)</a:t>
            </a:r>
          </a:p>
        </p:txBody>
      </p:sp>
      <p:sp>
        <p:nvSpPr>
          <p:cNvPr id="4761605" name="Text Box 5" descr="Pink tissue paper"/>
          <p:cNvSpPr txBox="1">
            <a:spLocks noChangeArrowheads="1"/>
          </p:cNvSpPr>
          <p:nvPr/>
        </p:nvSpPr>
        <p:spPr bwMode="auto">
          <a:xfrm>
            <a:off x="609600" y="2057400"/>
            <a:ext cx="81534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06400" indent="-4064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9779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5494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209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6924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149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06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064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2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2. </a:t>
            </a:r>
            <a:r>
              <a:rPr lang="en-US" sz="3200" b="0" baseline="0">
                <a:latin typeface="Times New Roman" pitchFamily="18" charset="0"/>
              </a:rPr>
              <a:t>The graph of the hyperbola                         has</a:t>
            </a:r>
          </a:p>
          <a:p>
            <a:pPr>
              <a:spcBef>
                <a:spcPct val="50000"/>
              </a:spcBef>
            </a:pPr>
            <a:r>
              <a:rPr lang="en-US" sz="3200" b="0" baseline="0">
                <a:latin typeface="Times New Roman" pitchFamily="18" charset="0"/>
              </a:rPr>
              <a:t>	transverse axis along the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-axis and has the following two asymptotes:</a:t>
            </a:r>
          </a:p>
        </p:txBody>
      </p:sp>
      <p:pic>
        <p:nvPicPr>
          <p:cNvPr id="4761606" name="Picture 6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0" y="4191000"/>
            <a:ext cx="520065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61607" name="Picture 7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75" y="1800225"/>
            <a:ext cx="207645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2D122-67D5-4A7C-B52C-87DDA632F51A}" type="slidenum">
              <a:rPr lang="en-US"/>
              <a:pPr/>
              <a:t>26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6365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763651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Equation of a Hyperbola</a:t>
            </a:r>
          </a:p>
        </p:txBody>
      </p:sp>
      <p:sp>
        <p:nvSpPr>
          <p:cNvPr id="4763652" name="Text Box 4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8191500" cy="6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Determine the asymptotes of each hyperbola.</a:t>
            </a:r>
          </a:p>
        </p:txBody>
      </p:sp>
      <p:sp>
        <p:nvSpPr>
          <p:cNvPr id="4763653" name="Text Box 5" descr="Pink tissue paper"/>
          <p:cNvSpPr txBox="1">
            <a:spLocks noChangeArrowheads="1"/>
          </p:cNvSpPr>
          <p:nvPr/>
        </p:nvSpPr>
        <p:spPr bwMode="auto">
          <a:xfrm>
            <a:off x="609600" y="282575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4763654" name="Text Box 6" descr="Pink tissue paper"/>
          <p:cNvSpPr txBox="1">
            <a:spLocks noChangeArrowheads="1"/>
          </p:cNvSpPr>
          <p:nvPr/>
        </p:nvSpPr>
        <p:spPr bwMode="auto">
          <a:xfrm>
            <a:off x="660400" y="3276600"/>
            <a:ext cx="817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a. </a:t>
            </a:r>
            <a:r>
              <a:rPr lang="en-US" sz="3200" b="0" baseline="0">
                <a:latin typeface="Times New Roman" pitchFamily="18" charset="0"/>
              </a:rPr>
              <a:t>The hyperbola is of the form                        so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= 2 and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 = 3.</a:t>
            </a:r>
          </a:p>
          <a:p>
            <a:pPr>
              <a:spcBef>
                <a:spcPct val="50000"/>
              </a:spcBef>
            </a:pPr>
            <a:r>
              <a:rPr lang="en-US" sz="3200" b="0" baseline="0">
                <a:latin typeface="Times New Roman" pitchFamily="18" charset="0"/>
              </a:rPr>
              <a:t>	Substituting these values into               and </a:t>
            </a:r>
          </a:p>
          <a:p>
            <a:pPr>
              <a:spcBef>
                <a:spcPct val="50000"/>
              </a:spcBef>
            </a:pPr>
            <a:r>
              <a:rPr lang="en-US" sz="3200" b="0" baseline="0">
                <a:latin typeface="Times New Roman" pitchFamily="18" charset="0"/>
              </a:rPr>
              <a:t>	                  we get the asymptotes</a:t>
            </a:r>
          </a:p>
        </p:txBody>
      </p:sp>
      <p:pic>
        <p:nvPicPr>
          <p:cNvPr id="4763656" name="Picture 8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828800"/>
            <a:ext cx="5934075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63657" name="Picture 9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5" y="2981325"/>
            <a:ext cx="2124075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63658" name="Picture 10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0" y="4267200"/>
            <a:ext cx="11811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63659" name="Picture 11" descr="Pink tissue pap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5048250"/>
            <a:ext cx="169545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63660" name="Picture 12" descr="Pink tissue pape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5743575"/>
            <a:ext cx="4371975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AE94C-621C-4E4F-9AB9-4E9573363BC1}" type="slidenum">
              <a:rPr lang="en-US"/>
              <a:pPr/>
              <a:t>27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6569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4765699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the Equation of a Hyperbola</a:t>
            </a:r>
          </a:p>
        </p:txBody>
      </p:sp>
      <p:sp>
        <p:nvSpPr>
          <p:cNvPr id="4765701" name="Text Box 5" descr="Pink tissue paper"/>
          <p:cNvSpPr txBox="1">
            <a:spLocks noChangeArrowheads="1"/>
          </p:cNvSpPr>
          <p:nvPr/>
        </p:nvSpPr>
        <p:spPr bwMode="auto">
          <a:xfrm>
            <a:off x="609600" y="107315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765702" name="Text Box 6" descr="Pink tissue paper"/>
          <p:cNvSpPr txBox="1">
            <a:spLocks noChangeArrowheads="1"/>
          </p:cNvSpPr>
          <p:nvPr/>
        </p:nvSpPr>
        <p:spPr bwMode="auto">
          <a:xfrm>
            <a:off x="660400" y="1666875"/>
            <a:ext cx="817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b. </a:t>
            </a:r>
            <a:r>
              <a:rPr lang="en-US" sz="3200" b="0" baseline="0">
                <a:latin typeface="Times New Roman" pitchFamily="18" charset="0"/>
              </a:rPr>
              <a:t>The hyperbola has the form                        so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= 3 and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 = 4.</a:t>
            </a:r>
          </a:p>
          <a:p>
            <a:pPr>
              <a:spcBef>
                <a:spcPct val="50000"/>
              </a:spcBef>
            </a:pPr>
            <a:r>
              <a:rPr lang="en-US" sz="3200" b="0" baseline="0">
                <a:latin typeface="Times New Roman" pitchFamily="18" charset="0"/>
              </a:rPr>
              <a:t>	Substituting these values into               and </a:t>
            </a:r>
          </a:p>
          <a:p>
            <a:pPr>
              <a:spcBef>
                <a:spcPct val="50000"/>
              </a:spcBef>
            </a:pPr>
            <a:r>
              <a:rPr lang="en-US" sz="3200" b="0" baseline="0">
                <a:latin typeface="Times New Roman" pitchFamily="18" charset="0"/>
              </a:rPr>
              <a:t>	                  we get the asymptotes</a:t>
            </a:r>
          </a:p>
        </p:txBody>
      </p:sp>
      <p:pic>
        <p:nvPicPr>
          <p:cNvPr id="4765708" name="Picture 12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75" y="1404938"/>
            <a:ext cx="215265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65709" name="Picture 13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2776538"/>
            <a:ext cx="126682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65710" name="Picture 14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3562350"/>
            <a:ext cx="1638300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65711" name="Picture 15" descr="Pink tissue pap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419600"/>
            <a:ext cx="43910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780" y="1194381"/>
            <a:ext cx="5806440" cy="488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780" y="1291771"/>
            <a:ext cx="5806440" cy="488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Note                              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768" y="1280886"/>
            <a:ext cx="5998464" cy="483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31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192" y="1065276"/>
            <a:ext cx="6071616" cy="472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32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192" y="1202436"/>
            <a:ext cx="6071616" cy="445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A584A-02F6-4F65-AD56-FDCB3E71281C}" type="slidenum">
              <a:rPr lang="en-US"/>
              <a:pPr/>
              <a:t>33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5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PROCEDURE FOR GRAPHING A HYPERBOLA CENTERED AT (0, 0)</a:t>
            </a:r>
          </a:p>
        </p:txBody>
      </p:sp>
      <p:sp>
        <p:nvSpPr>
          <p:cNvPr id="4757508" name="Text Box 4" descr="Pink tissue paper"/>
          <p:cNvSpPr txBox="1">
            <a:spLocks noChangeArrowheads="1"/>
          </p:cNvSpPr>
          <p:nvPr/>
        </p:nvSpPr>
        <p:spPr bwMode="auto">
          <a:xfrm>
            <a:off x="609600" y="1447800"/>
            <a:ext cx="81534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 New Roman" pitchFamily="18" charset="0"/>
              </a:rPr>
              <a:t>Step 1</a:t>
            </a:r>
            <a:r>
              <a:rPr lang="en-US" sz="3200" b="0" baseline="0">
                <a:latin typeface="Times New Roman" pitchFamily="18" charset="0"/>
              </a:rPr>
              <a:t> </a:t>
            </a:r>
            <a:r>
              <a:rPr lang="en-US" sz="3200" baseline="0">
                <a:latin typeface="Times New Roman" pitchFamily="18" charset="0"/>
              </a:rPr>
              <a:t>Write the equation in standard form.</a:t>
            </a:r>
          </a:p>
          <a:p>
            <a:r>
              <a:rPr lang="en-US" sz="3200" b="0" baseline="0">
                <a:latin typeface="Times New Roman" pitchFamily="18" charset="0"/>
              </a:rPr>
              <a:t>Determine transverse axis and the orientation of the hyperbola.</a:t>
            </a:r>
          </a:p>
          <a:p>
            <a:pPr>
              <a:spcBef>
                <a:spcPct val="50000"/>
              </a:spcBef>
            </a:pPr>
            <a:r>
              <a:rPr lang="en-US" sz="3200" baseline="0">
                <a:latin typeface="Times New Roman" pitchFamily="18" charset="0"/>
              </a:rPr>
              <a:t>Step 2</a:t>
            </a:r>
            <a:r>
              <a:rPr lang="en-US" sz="3200" b="0" baseline="0">
                <a:latin typeface="Times New Roman" pitchFamily="18" charset="0"/>
              </a:rPr>
              <a:t> </a:t>
            </a:r>
            <a:r>
              <a:rPr lang="en-US" sz="3200" baseline="0">
                <a:latin typeface="Times New Roman" pitchFamily="18" charset="0"/>
              </a:rPr>
              <a:t>Locate vertices</a:t>
            </a:r>
            <a:r>
              <a:rPr lang="en-US" sz="3200" b="0" baseline="0">
                <a:latin typeface="Times New Roman" pitchFamily="18" charset="0"/>
              </a:rPr>
              <a:t> and the endpoints of</a:t>
            </a:r>
          </a:p>
          <a:p>
            <a:r>
              <a:rPr lang="en-US" sz="3200" b="0" baseline="0">
                <a:latin typeface="Times New Roman" pitchFamily="18" charset="0"/>
              </a:rPr>
              <a:t>the conjugate axis.</a:t>
            </a:r>
          </a:p>
          <a:p>
            <a:pPr>
              <a:spcBef>
                <a:spcPct val="50000"/>
              </a:spcBef>
            </a:pPr>
            <a:r>
              <a:rPr lang="en-US" sz="3200" baseline="0">
                <a:latin typeface="Times New Roman" pitchFamily="18" charset="0"/>
              </a:rPr>
              <a:t>Step 3</a:t>
            </a:r>
            <a:r>
              <a:rPr lang="en-US" sz="3200" b="0" baseline="0">
                <a:latin typeface="Times New Roman" pitchFamily="18" charset="0"/>
              </a:rPr>
              <a:t> Lightly sketch the fundamental rectangle by drawing dashed lines parallel to the coordinate axes through the points in Step 2.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9BC59-18CE-448E-8DA6-F97EA2F60BC4}" type="slidenum">
              <a:rPr lang="en-US"/>
              <a:pPr/>
              <a:t>34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697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PROCEDURE FOR GRAPHING A HYPERBOLA CENTERED AT (0, 0)</a:t>
            </a:r>
          </a:p>
        </p:txBody>
      </p:sp>
      <p:sp>
        <p:nvSpPr>
          <p:cNvPr id="4769795" name="Text Box 3" descr="Pink tissue paper"/>
          <p:cNvSpPr txBox="1">
            <a:spLocks noChangeArrowheads="1"/>
          </p:cNvSpPr>
          <p:nvPr/>
        </p:nvSpPr>
        <p:spPr bwMode="auto">
          <a:xfrm>
            <a:off x="609600" y="1447800"/>
            <a:ext cx="81534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 New Roman" pitchFamily="18" charset="0"/>
              </a:rPr>
              <a:t>Step 4</a:t>
            </a:r>
            <a:r>
              <a:rPr lang="en-US" sz="3200" b="0" baseline="0">
                <a:latin typeface="Times New Roman" pitchFamily="18" charset="0"/>
              </a:rPr>
              <a:t> </a:t>
            </a:r>
            <a:r>
              <a:rPr lang="en-US" sz="3200" baseline="0">
                <a:latin typeface="Times New Roman" pitchFamily="18" charset="0"/>
              </a:rPr>
              <a:t>Sketch the asymptotes.</a:t>
            </a:r>
            <a:r>
              <a:rPr lang="en-US" sz="3200" b="0" baseline="0">
                <a:latin typeface="Times New Roman" pitchFamily="18" charset="0"/>
              </a:rPr>
              <a:t> Extend the</a:t>
            </a:r>
          </a:p>
          <a:p>
            <a:r>
              <a:rPr lang="en-US" sz="3200" b="0" baseline="0">
                <a:latin typeface="Times New Roman" pitchFamily="18" charset="0"/>
              </a:rPr>
              <a:t>diagonals of the fundamental rectangle.These are the asymptotes.</a:t>
            </a:r>
          </a:p>
          <a:p>
            <a:pPr>
              <a:spcBef>
                <a:spcPct val="50000"/>
              </a:spcBef>
            </a:pPr>
            <a:r>
              <a:rPr lang="en-US" sz="3200" baseline="0">
                <a:latin typeface="Times New Roman" pitchFamily="18" charset="0"/>
              </a:rPr>
              <a:t>Step 5</a:t>
            </a:r>
            <a:r>
              <a:rPr lang="en-US" sz="3200" b="0" baseline="0">
                <a:latin typeface="Times New Roman" pitchFamily="18" charset="0"/>
              </a:rPr>
              <a:t> </a:t>
            </a:r>
            <a:r>
              <a:rPr lang="en-US" sz="3200" baseline="0">
                <a:latin typeface="Times New Roman" pitchFamily="18" charset="0"/>
              </a:rPr>
              <a:t>Sketch the graph.</a:t>
            </a:r>
            <a:r>
              <a:rPr lang="en-US" sz="3200" b="0" baseline="0">
                <a:latin typeface="Times New Roman" pitchFamily="18" charset="0"/>
              </a:rPr>
              <a:t> Draw both branches</a:t>
            </a:r>
          </a:p>
          <a:p>
            <a:r>
              <a:rPr lang="en-US" sz="3200" b="0" baseline="0">
                <a:latin typeface="Times New Roman" pitchFamily="18" charset="0"/>
              </a:rPr>
              <a:t>of the hyperbola through the vertices, approaching the asymptotes. The foci are located on the transverse axis,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 units from the center, where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+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2CFA4-B9BF-416E-AFC5-5D9896FFB532}" type="slidenum">
              <a:rPr lang="en-US"/>
              <a:pPr/>
              <a:t>35</a:t>
            </a:fld>
            <a:endParaRPr lang="en-CA"/>
          </a:p>
        </p:txBody>
      </p:sp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0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010400" cy="12192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MAIN PROPERTIES OF HYPERBOLAS CENTERED AT (</a:t>
            </a:r>
            <a:r>
              <a:rPr lang="en-US" i="1"/>
              <a:t>h</a:t>
            </a:r>
            <a:r>
              <a:rPr lang="en-US"/>
              <a:t>, </a:t>
            </a:r>
            <a:r>
              <a:rPr lang="en-US" i="1"/>
              <a:t>k</a:t>
            </a:r>
            <a:r>
              <a:rPr lang="en-US">
                <a:latin typeface="Arial Narrow" pitchFamily="34" charset="0"/>
              </a:rPr>
              <a:t>)</a:t>
            </a:r>
          </a:p>
        </p:txBody>
      </p:sp>
      <p:graphicFrame>
        <p:nvGraphicFramePr>
          <p:cNvPr id="4700208" name="Group 48"/>
          <p:cNvGraphicFramePr>
            <a:graphicFrameLocks noGrp="1"/>
          </p:cNvGraphicFramePr>
          <p:nvPr/>
        </p:nvGraphicFramePr>
        <p:xfrm>
          <a:off x="762000" y="1600200"/>
          <a:ext cx="8077200" cy="5038155"/>
        </p:xfrm>
        <a:graphic>
          <a:graphicData uri="http://schemas.openxmlformats.org/drawingml/2006/table">
            <a:tbl>
              <a:tblPr/>
              <a:tblGrid>
                <a:gridCol w="4724400"/>
                <a:gridCol w="3352800"/>
              </a:tblGrid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Standard Equation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DB7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DB7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&gt; 0,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&gt; 0</a:t>
                      </a:r>
                      <a:endParaRPr kumimoji="0" lang="en-US" sz="3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Equation of transverse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Length of transverse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Equation of conjugate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Length of conjugate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Center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700196" name="Object 36" descr="Pink tissue paper"/>
          <p:cNvGraphicFramePr>
            <a:graphicFrameLocks noChangeAspect="1"/>
          </p:cNvGraphicFramePr>
          <p:nvPr/>
        </p:nvGraphicFramePr>
        <p:xfrm>
          <a:off x="5016500" y="1651000"/>
          <a:ext cx="37338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0215" name="Equation" r:id="rId4" imgW="3733560" imgH="1104840" progId="Equation.DSMT4">
                  <p:embed/>
                </p:oleObj>
              </mc:Choice>
              <mc:Fallback>
                <p:oleObj name="Equation" r:id="rId4" imgW="3733560" imgH="1104840" progId="Equation.DSMT4">
                  <p:embed/>
                  <p:pic>
                    <p:nvPicPr>
                      <p:cNvPr id="0" name="Object 3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0" y="1651000"/>
                        <a:ext cx="37338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D64C4-9E5B-4DFC-85AA-F216F7B14AEE}" type="slidenum">
              <a:rPr lang="en-US"/>
              <a:pPr/>
              <a:t>36</a:t>
            </a:fld>
            <a:endParaRPr lang="en-CA"/>
          </a:p>
        </p:txBody>
      </p:sp>
      <p:sp>
        <p:nvSpPr>
          <p:cNvPr id="3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graphicFrame>
        <p:nvGraphicFramePr>
          <p:cNvPr id="4702250" name="Group 42"/>
          <p:cNvGraphicFramePr>
            <a:graphicFrameLocks noGrp="1"/>
          </p:cNvGraphicFramePr>
          <p:nvPr/>
        </p:nvGraphicFramePr>
        <p:xfrm>
          <a:off x="609600" y="1911350"/>
          <a:ext cx="8153400" cy="4261994"/>
        </p:xfrm>
        <a:graphic>
          <a:graphicData uri="http://schemas.openxmlformats.org/drawingml/2006/table">
            <a:tbl>
              <a:tblPr/>
              <a:tblGrid>
                <a:gridCol w="4724400"/>
                <a:gridCol w="3429000"/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Vertices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Times New Roman" pitchFamily="18" charset="0"/>
                        </a:rPr>
                        <a:t>−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a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), 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+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a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Endpoints of conjugate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Times New Roman" pitchFamily="18" charset="0"/>
                        </a:rPr>
                        <a:t>−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b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), 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+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b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Foci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Times New Roman" pitchFamily="18" charset="0"/>
                        </a:rPr>
                        <a:t>−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c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), 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+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c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Equation involving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and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3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+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3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3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Asymptotes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3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3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702239" name="Object 31" descr="Pink tissue paper"/>
          <p:cNvGraphicFramePr>
            <a:graphicFrameLocks noChangeAspect="1"/>
          </p:cNvGraphicFramePr>
          <p:nvPr/>
        </p:nvGraphicFramePr>
        <p:xfrm>
          <a:off x="5670550" y="5099050"/>
          <a:ext cx="29464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2257" name="Equation" r:id="rId4" imgW="2946240" imgH="952200" progId="Equation.DSMT4">
                  <p:embed/>
                </p:oleObj>
              </mc:Choice>
              <mc:Fallback>
                <p:oleObj name="Equation" r:id="rId4" imgW="2946240" imgH="952200" progId="Equation.DSMT4">
                  <p:embed/>
                  <p:pic>
                    <p:nvPicPr>
                      <p:cNvPr id="0" name="Object 3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0550" y="5099050"/>
                        <a:ext cx="29464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02240" name="Rectangle 32"/>
          <p:cNvSpPr>
            <a:spLocks noChangeArrowheads="1"/>
          </p:cNvSpPr>
          <p:nvPr/>
        </p:nvSpPr>
        <p:spPr bwMode="auto">
          <a:xfrm>
            <a:off x="1066800" y="457200"/>
            <a:ext cx="7010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600" b="0" baseline="0">
                <a:solidFill>
                  <a:srgbClr val="007DB7"/>
                </a:solidFill>
                <a:latin typeface="Arial Narrow" pitchFamily="34" charset="0"/>
              </a:rPr>
              <a:t>MAIN PROPERTIES OF HYPERBOLAS CENTERED AT (</a:t>
            </a:r>
            <a:r>
              <a:rPr lang="en-US" sz="3600" b="0" i="1" baseline="0">
                <a:solidFill>
                  <a:srgbClr val="007DB7"/>
                </a:solidFill>
                <a:latin typeface="Times New Roman" pitchFamily="18" charset="0"/>
              </a:rPr>
              <a:t>h</a:t>
            </a:r>
            <a:r>
              <a:rPr lang="en-US" sz="3600" b="0" baseline="0">
                <a:solidFill>
                  <a:srgbClr val="007DB7"/>
                </a:solidFill>
                <a:latin typeface="Times New Roman" pitchFamily="18" charset="0"/>
              </a:rPr>
              <a:t>, </a:t>
            </a:r>
            <a:r>
              <a:rPr lang="en-US" sz="3600" b="0" i="1" baseline="0">
                <a:solidFill>
                  <a:srgbClr val="007DB7"/>
                </a:solidFill>
                <a:latin typeface="Times New Roman" pitchFamily="18" charset="0"/>
              </a:rPr>
              <a:t>k</a:t>
            </a:r>
            <a:r>
              <a:rPr lang="en-US" sz="3600" b="0" baseline="0">
                <a:solidFill>
                  <a:srgbClr val="007DB7"/>
                </a:solidFill>
                <a:latin typeface="Arial Narrow" pitchFamily="34" charset="0"/>
              </a:rPr>
              <a:t>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AABC0-74EA-47D9-9632-CB8BB039C6D1}" type="slidenum">
              <a:rPr lang="en-US"/>
              <a:pPr/>
              <a:t>37</a:t>
            </a:fld>
            <a:endParaRPr lang="en-CA"/>
          </a:p>
        </p:txBody>
      </p:sp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graphicFrame>
        <p:nvGraphicFramePr>
          <p:cNvPr id="4704296" name="Group 40"/>
          <p:cNvGraphicFramePr>
            <a:graphicFrameLocks noGrp="1"/>
          </p:cNvGraphicFramePr>
          <p:nvPr/>
        </p:nvGraphicFramePr>
        <p:xfrm>
          <a:off x="457200" y="1600200"/>
          <a:ext cx="8382000" cy="5038155"/>
        </p:xfrm>
        <a:graphic>
          <a:graphicData uri="http://schemas.openxmlformats.org/drawingml/2006/table">
            <a:tbl>
              <a:tblPr/>
              <a:tblGrid>
                <a:gridCol w="4945063"/>
                <a:gridCol w="3436937"/>
              </a:tblGrid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Standard Equation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&gt; 0,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&gt; 0</a:t>
                      </a:r>
                      <a:endParaRPr kumimoji="0" lang="en-US" sz="3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Equation of transverse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Length of transverse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Equation of conjugate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Length of conjugate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Center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704292" name="Object 36" descr="Pink tissue paper"/>
          <p:cNvGraphicFramePr>
            <a:graphicFrameLocks noChangeAspect="1"/>
          </p:cNvGraphicFramePr>
          <p:nvPr/>
        </p:nvGraphicFramePr>
        <p:xfrm>
          <a:off x="5092700" y="1651000"/>
          <a:ext cx="37338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4303" name="Equation" r:id="rId4" imgW="3733560" imgH="1104840" progId="Equation.DSMT4">
                  <p:embed/>
                </p:oleObj>
              </mc:Choice>
              <mc:Fallback>
                <p:oleObj name="Equation" r:id="rId4" imgW="3733560" imgH="1104840" progId="Equation.DSMT4">
                  <p:embed/>
                  <p:pic>
                    <p:nvPicPr>
                      <p:cNvPr id="0" name="Object 3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2700" y="1651000"/>
                        <a:ext cx="37338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04294" name="Rectangle 38"/>
          <p:cNvSpPr>
            <a:spLocks noChangeArrowheads="1"/>
          </p:cNvSpPr>
          <p:nvPr/>
        </p:nvSpPr>
        <p:spPr bwMode="auto">
          <a:xfrm>
            <a:off x="1066800" y="381000"/>
            <a:ext cx="7010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600" b="0" baseline="0">
                <a:solidFill>
                  <a:srgbClr val="007DB7"/>
                </a:solidFill>
                <a:latin typeface="Arial Narrow" pitchFamily="34" charset="0"/>
              </a:rPr>
              <a:t>MAIN PROPERTIES OF HYPERBOLAS CENTERED AT (</a:t>
            </a:r>
            <a:r>
              <a:rPr lang="en-US" sz="3600" b="0" i="1" baseline="0">
                <a:solidFill>
                  <a:srgbClr val="007DB7"/>
                </a:solidFill>
                <a:latin typeface="Times New Roman" pitchFamily="18" charset="0"/>
              </a:rPr>
              <a:t>h</a:t>
            </a:r>
            <a:r>
              <a:rPr lang="en-US" sz="3600" b="0" baseline="0">
                <a:solidFill>
                  <a:srgbClr val="007DB7"/>
                </a:solidFill>
                <a:latin typeface="Times New Roman" pitchFamily="18" charset="0"/>
              </a:rPr>
              <a:t>, </a:t>
            </a:r>
            <a:r>
              <a:rPr lang="en-US" sz="3600" b="0" i="1" baseline="0">
                <a:solidFill>
                  <a:srgbClr val="007DB7"/>
                </a:solidFill>
                <a:latin typeface="Times New Roman" pitchFamily="18" charset="0"/>
              </a:rPr>
              <a:t>k</a:t>
            </a:r>
            <a:r>
              <a:rPr lang="en-US" sz="3600" b="0" baseline="0">
                <a:solidFill>
                  <a:srgbClr val="007DB7"/>
                </a:solidFill>
                <a:latin typeface="Arial Narrow" pitchFamily="34" charset="0"/>
              </a:rPr>
              <a:t>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CAEFD-7BE0-401C-8485-2688366B79E2}" type="slidenum">
              <a:rPr lang="en-US"/>
              <a:pPr/>
              <a:t>38</a:t>
            </a:fld>
            <a:endParaRPr lang="en-CA"/>
          </a:p>
        </p:txBody>
      </p:sp>
      <p:sp>
        <p:nvSpPr>
          <p:cNvPr id="3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graphicFrame>
        <p:nvGraphicFramePr>
          <p:cNvPr id="4706345" name="Group 41"/>
          <p:cNvGraphicFramePr>
            <a:graphicFrameLocks noGrp="1"/>
          </p:cNvGraphicFramePr>
          <p:nvPr/>
        </p:nvGraphicFramePr>
        <p:xfrm>
          <a:off x="457200" y="1752600"/>
          <a:ext cx="8382000" cy="4603306"/>
        </p:xfrm>
        <a:graphic>
          <a:graphicData uri="http://schemas.openxmlformats.org/drawingml/2006/table">
            <a:tbl>
              <a:tblPr/>
              <a:tblGrid>
                <a:gridCol w="4572000"/>
                <a:gridCol w="3810000"/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Vertices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MS PGothic" pitchFamily="34" charset="-128"/>
                        </a:rPr>
                        <a:t>–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a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), 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+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a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Endpoints of conjugate axis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MS PGothic" pitchFamily="34" charset="-128"/>
                        </a:rPr>
                        <a:t>–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b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), 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+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b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Foci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MS PGothic" pitchFamily="34" charset="-128"/>
                        </a:rPr>
                        <a:t>–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c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), (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 </a:t>
                      </a:r>
                      <a:r>
                        <a:rPr kumimoji="0" lang="en-US" altLang="ja-JP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+ </a:t>
                      </a:r>
                      <a:r>
                        <a:rPr kumimoji="0" lang="en-US" altLang="ja-JP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</a:rPr>
                        <a:t>c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Equation involving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and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3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=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3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+ </a:t>
                      </a:r>
                      <a:r>
                        <a:rPr kumimoji="0" 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3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3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Asymptotes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3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rgbClr val="CC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3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706335" name="Object 31" descr="Pink tissue paper"/>
          <p:cNvGraphicFramePr>
            <a:graphicFrameLocks noChangeAspect="1"/>
          </p:cNvGraphicFramePr>
          <p:nvPr/>
        </p:nvGraphicFramePr>
        <p:xfrm>
          <a:off x="5594350" y="5226050"/>
          <a:ext cx="29464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6352" name="Equation" r:id="rId4" imgW="2946240" imgH="952200" progId="Equation.DSMT4">
                  <p:embed/>
                </p:oleObj>
              </mc:Choice>
              <mc:Fallback>
                <p:oleObj name="Equation" r:id="rId4" imgW="2946240" imgH="952200" progId="Equation.DSMT4">
                  <p:embed/>
                  <p:pic>
                    <p:nvPicPr>
                      <p:cNvPr id="0" name="Object 3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4350" y="5226050"/>
                        <a:ext cx="29464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06337" name="Rectangle 33"/>
          <p:cNvSpPr>
            <a:spLocks noChangeArrowheads="1"/>
          </p:cNvSpPr>
          <p:nvPr/>
        </p:nvSpPr>
        <p:spPr bwMode="auto">
          <a:xfrm>
            <a:off x="1066800" y="381000"/>
            <a:ext cx="7010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600" b="0" baseline="0">
                <a:solidFill>
                  <a:srgbClr val="007DB7"/>
                </a:solidFill>
                <a:latin typeface="Arial Narrow" pitchFamily="34" charset="0"/>
              </a:rPr>
              <a:t>MAIN PROPERTIES OF HYPERBOLAS CENTERED AT (</a:t>
            </a:r>
            <a:r>
              <a:rPr lang="en-US" sz="3600" b="0" i="1" baseline="0">
                <a:solidFill>
                  <a:srgbClr val="007DB7"/>
                </a:solidFill>
                <a:latin typeface="Times New Roman" pitchFamily="18" charset="0"/>
              </a:rPr>
              <a:t>h</a:t>
            </a:r>
            <a:r>
              <a:rPr lang="en-US" sz="3600" b="0" baseline="0">
                <a:solidFill>
                  <a:srgbClr val="007DB7"/>
                </a:solidFill>
                <a:latin typeface="Times New Roman" pitchFamily="18" charset="0"/>
              </a:rPr>
              <a:t>, </a:t>
            </a:r>
            <a:r>
              <a:rPr lang="en-US" sz="3600" b="0" i="1" baseline="0">
                <a:solidFill>
                  <a:srgbClr val="007DB7"/>
                </a:solidFill>
                <a:latin typeface="Times New Roman" pitchFamily="18" charset="0"/>
              </a:rPr>
              <a:t>k</a:t>
            </a:r>
            <a:r>
              <a:rPr lang="en-US" sz="3600" b="0" baseline="0">
                <a:solidFill>
                  <a:srgbClr val="007DB7"/>
                </a:solidFill>
                <a:latin typeface="Arial Narrow" pitchFamily="34" charset="0"/>
              </a:rPr>
              <a:t>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A92C0-7E9B-43BB-99BA-E0E31418F4F1}" type="slidenum">
              <a:rPr lang="en-US"/>
              <a:pPr/>
              <a:t>39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0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534400" cy="1143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PROCEDURE FOR SKETCHING THE GRAPH OF A HYPERBOLA CETNERED AT (</a:t>
            </a:r>
            <a:r>
              <a:rPr lang="en-US" i="1"/>
              <a:t>h</a:t>
            </a:r>
            <a:r>
              <a:rPr lang="en-US"/>
              <a:t>, </a:t>
            </a:r>
            <a:r>
              <a:rPr lang="en-US" i="1"/>
              <a:t>k</a:t>
            </a:r>
            <a:r>
              <a:rPr lang="en-US">
                <a:latin typeface="Arial Narrow" pitchFamily="34" charset="0"/>
              </a:rPr>
              <a:t>)</a:t>
            </a:r>
          </a:p>
        </p:txBody>
      </p:sp>
      <p:sp>
        <p:nvSpPr>
          <p:cNvPr id="4708356" name="Text Box 4" descr="Pink tissue paper"/>
          <p:cNvSpPr txBox="1">
            <a:spLocks noChangeArrowheads="1"/>
          </p:cNvSpPr>
          <p:nvPr/>
        </p:nvSpPr>
        <p:spPr bwMode="auto">
          <a:xfrm>
            <a:off x="685800" y="1676400"/>
            <a:ext cx="8077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4859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1</a:t>
            </a:r>
            <a:r>
              <a:rPr lang="en-US" sz="3200" b="0" baseline="0">
                <a:latin typeface="Times New Roman" pitchFamily="18" charset="0"/>
              </a:rPr>
              <a:t>	Plot the center (</a:t>
            </a:r>
            <a:r>
              <a:rPr lang="en-US" sz="3200" b="0" i="1" baseline="0">
                <a:latin typeface="Times New Roman" pitchFamily="18" charset="0"/>
              </a:rPr>
              <a:t>h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k</a:t>
            </a:r>
            <a:r>
              <a:rPr lang="en-US" sz="3200" b="0" baseline="0">
                <a:latin typeface="Times New Roman" pitchFamily="18" charset="0"/>
              </a:rPr>
              <a:t>), and draw horizontal and vertical dashed lines through the center.</a:t>
            </a:r>
          </a:p>
        </p:txBody>
      </p:sp>
      <p:sp>
        <p:nvSpPr>
          <p:cNvPr id="4708357" name="Text Box 5" descr="Pink tissue paper"/>
          <p:cNvSpPr txBox="1">
            <a:spLocks noChangeArrowheads="1"/>
          </p:cNvSpPr>
          <p:nvPr/>
        </p:nvSpPr>
        <p:spPr bwMode="auto">
          <a:xfrm>
            <a:off x="685800" y="3429000"/>
            <a:ext cx="80772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4859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2</a:t>
            </a:r>
            <a:r>
              <a:rPr lang="en-US" sz="3200" b="0" baseline="0">
                <a:latin typeface="Times New Roman" pitchFamily="18" charset="0"/>
              </a:rPr>
              <a:t>	Locate the vertices and the endpoints of the conjugate axis. Lightly sketch the fundamental rectangle, with sides parallel to the coordinate axes, through these points.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6A5FE-F4AD-4EFC-8A58-FA288E687D68}" type="slidenum">
              <a:rPr lang="en-US"/>
              <a:pPr/>
              <a:t>40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10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534400" cy="1143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PROCEDURE FOR SKETCHING THE GRAPH OF A HYPERBOLA CETNERED AT (</a:t>
            </a:r>
            <a:r>
              <a:rPr lang="en-US" i="1">
                <a:latin typeface="Arial Narrow" pitchFamily="34" charset="0"/>
              </a:rPr>
              <a:t>h</a:t>
            </a:r>
            <a:r>
              <a:rPr lang="en-US">
                <a:latin typeface="Arial Narrow" pitchFamily="34" charset="0"/>
              </a:rPr>
              <a:t>, </a:t>
            </a:r>
            <a:r>
              <a:rPr lang="en-US" i="1">
                <a:latin typeface="Arial Narrow" pitchFamily="34" charset="0"/>
              </a:rPr>
              <a:t>k</a:t>
            </a:r>
            <a:r>
              <a:rPr lang="en-US">
                <a:latin typeface="Arial Narrow" pitchFamily="34" charset="0"/>
              </a:rPr>
              <a:t>)</a:t>
            </a:r>
          </a:p>
        </p:txBody>
      </p:sp>
      <p:sp>
        <p:nvSpPr>
          <p:cNvPr id="4710404" name="Text Box 4" descr="Pink tissue paper"/>
          <p:cNvSpPr txBox="1">
            <a:spLocks noChangeArrowheads="1"/>
          </p:cNvSpPr>
          <p:nvPr/>
        </p:nvSpPr>
        <p:spPr bwMode="auto">
          <a:xfrm>
            <a:off x="685800" y="1676400"/>
            <a:ext cx="8077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4859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3</a:t>
            </a:r>
            <a:r>
              <a:rPr lang="en-US" sz="3200" b="0" baseline="0">
                <a:latin typeface="Times New Roman" pitchFamily="18" charset="0"/>
              </a:rPr>
              <a:t>	Sketch dashed lines through opposite vertices of the fundamental rectangle. These are the asymptotes.</a:t>
            </a:r>
          </a:p>
        </p:txBody>
      </p:sp>
      <p:sp>
        <p:nvSpPr>
          <p:cNvPr id="4710405" name="Text Box 5" descr="Pink tissue paper"/>
          <p:cNvSpPr txBox="1">
            <a:spLocks noChangeArrowheads="1"/>
          </p:cNvSpPr>
          <p:nvPr/>
        </p:nvSpPr>
        <p:spPr bwMode="auto">
          <a:xfrm>
            <a:off x="685800" y="3276600"/>
            <a:ext cx="8077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4859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4</a:t>
            </a:r>
            <a:r>
              <a:rPr lang="en-US" sz="3200" b="0" baseline="0">
                <a:latin typeface="Times New Roman" pitchFamily="18" charset="0"/>
              </a:rPr>
              <a:t>	Draw both branches of the hyperbola, through the vertices and approaching the asymptotes.</a:t>
            </a:r>
          </a:p>
        </p:txBody>
      </p:sp>
      <p:sp>
        <p:nvSpPr>
          <p:cNvPr id="4710406" name="Text Box 6" descr="Pink tissue paper"/>
          <p:cNvSpPr txBox="1">
            <a:spLocks noChangeArrowheads="1"/>
          </p:cNvSpPr>
          <p:nvPr/>
        </p:nvSpPr>
        <p:spPr bwMode="auto">
          <a:xfrm>
            <a:off x="685800" y="4724400"/>
            <a:ext cx="8077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4859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5</a:t>
            </a:r>
            <a:r>
              <a:rPr lang="en-US" sz="3200" b="0" baseline="0">
                <a:latin typeface="Times New Roman" pitchFamily="18" charset="0"/>
              </a:rPr>
              <a:t>	The foci are located on the transverse axis,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 baseline="0">
                <a:latin typeface="Times New Roman" pitchFamily="18" charset="0"/>
              </a:rPr>
              <a:t> units from the center, where     </a:t>
            </a:r>
            <a:r>
              <a:rPr lang="en-US" sz="3200" b="0" i="1" baseline="0">
                <a:latin typeface="Times New Roman" pitchFamily="18" charset="0"/>
              </a:rPr>
              <a:t>c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+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DE4D51-F69E-4635-B85C-0F8FADE47E0E}" type="slidenum">
              <a:rPr lang="en-US" smtClean="0"/>
              <a:pPr/>
              <a:t>41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sp>
        <p:nvSpPr>
          <p:cNvPr id="471245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7</a:t>
            </a:r>
          </a:p>
        </p:txBody>
      </p:sp>
      <p:sp>
        <p:nvSpPr>
          <p:cNvPr id="4712451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Graphing a Hyperbola</a:t>
            </a:r>
          </a:p>
        </p:txBody>
      </p:sp>
      <p:sp>
        <p:nvSpPr>
          <p:cNvPr id="4712452" name="Text Box 4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7924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Show that 9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– 16</a:t>
            </a:r>
            <a:r>
              <a:rPr lang="en-US" altLang="ja-JP" sz="3200" b="0" i="1" baseline="0">
                <a:latin typeface="Times New Roman" pitchFamily="18" charset="0"/>
                <a:ea typeface="MS PGothic" pitchFamily="34" charset="-128"/>
              </a:rPr>
              <a:t>y</a:t>
            </a:r>
            <a:r>
              <a:rPr lang="en-US" altLang="ja-JP" sz="3200" b="0">
                <a:latin typeface="Times New Roman" pitchFamily="18" charset="0"/>
                <a:ea typeface="MS PGothic" pitchFamily="34" charset="-128"/>
              </a:rPr>
              <a:t>2</a:t>
            </a:r>
            <a:r>
              <a:rPr lang="en-US" altLang="ja-JP" sz="3200" b="0" baseline="0">
                <a:latin typeface="Times New Roman" pitchFamily="18" charset="0"/>
                <a:ea typeface="MS PGothic" pitchFamily="34" charset="-128"/>
              </a:rPr>
              <a:t> + 18</a:t>
            </a:r>
            <a:r>
              <a:rPr lang="en-US" altLang="ja-JP" sz="3200" b="0" i="1" baseline="0">
                <a:latin typeface="Times New Roman" pitchFamily="18" charset="0"/>
                <a:ea typeface="MS PGothic" pitchFamily="34" charset="-128"/>
              </a:rPr>
              <a:t>x</a:t>
            </a:r>
            <a:r>
              <a:rPr lang="en-US" altLang="ja-JP" sz="3200" b="0" baseline="0">
                <a:latin typeface="Times New Roman" pitchFamily="18" charset="0"/>
                <a:ea typeface="MS PGothic" pitchFamily="34" charset="-128"/>
              </a:rPr>
              <a:t> + 64</a:t>
            </a:r>
            <a:r>
              <a:rPr lang="en-US" altLang="ja-JP" sz="3200" b="0" i="1" baseline="0">
                <a:latin typeface="Times New Roman" pitchFamily="18" charset="0"/>
                <a:ea typeface="MS PGothic" pitchFamily="34" charset="-128"/>
              </a:rPr>
              <a:t>y</a:t>
            </a:r>
            <a:r>
              <a:rPr lang="en-US" altLang="ja-JP" sz="3200" b="0" baseline="0">
                <a:latin typeface="Times New Roman" pitchFamily="18" charset="0"/>
                <a:ea typeface="MS PGothic" pitchFamily="34" charset="-128"/>
              </a:rPr>
              <a:t> </a:t>
            </a:r>
            <a:r>
              <a:rPr lang="en-US" altLang="ja-JP" sz="3200" b="0" baseline="0">
                <a:latin typeface="Arial"/>
                <a:ea typeface="MS PGothic" pitchFamily="34" charset="-128"/>
              </a:rPr>
              <a:t>–</a:t>
            </a:r>
            <a:r>
              <a:rPr lang="en-US" altLang="ja-JP" sz="3200" b="0" baseline="0">
                <a:latin typeface="Times New Roman" pitchFamily="18" charset="0"/>
                <a:ea typeface="MS PGothic" pitchFamily="34" charset="-128"/>
              </a:rPr>
              <a:t>199 = 0 is an equation of a hyperbola, and then graph the hyperbola.</a:t>
            </a:r>
            <a:endParaRPr lang="en-US" sz="3200" b="0" baseline="0">
              <a:latin typeface="Times New Roman" pitchFamily="18" charset="0"/>
            </a:endParaRPr>
          </a:p>
        </p:txBody>
      </p:sp>
      <p:grpSp>
        <p:nvGrpSpPr>
          <p:cNvPr id="4712453" name="Group 5"/>
          <p:cNvGrpSpPr>
            <a:grpSpLocks/>
          </p:cNvGrpSpPr>
          <p:nvPr/>
        </p:nvGrpSpPr>
        <p:grpSpPr bwMode="auto">
          <a:xfrm>
            <a:off x="609600" y="2514600"/>
            <a:ext cx="7975600" cy="1143000"/>
            <a:chOff x="384" y="1728"/>
            <a:chExt cx="5024" cy="720"/>
          </a:xfrm>
        </p:grpSpPr>
        <p:sp>
          <p:nvSpPr>
            <p:cNvPr id="4712454" name="Text Box 6" descr="Pink tissue paper"/>
            <p:cNvSpPr txBox="1">
              <a:spLocks noChangeArrowheads="1"/>
            </p:cNvSpPr>
            <p:nvPr/>
          </p:nvSpPr>
          <p:spPr bwMode="auto">
            <a:xfrm>
              <a:off x="384" y="1728"/>
              <a:ext cx="2256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4712455" name="Text Box 7" descr="Pink tissue paper"/>
            <p:cNvSpPr txBox="1">
              <a:spLocks noChangeArrowheads="1"/>
            </p:cNvSpPr>
            <p:nvPr/>
          </p:nvSpPr>
          <p:spPr bwMode="auto">
            <a:xfrm>
              <a:off x="416" y="2064"/>
              <a:ext cx="4992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371600" indent="-13716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0066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781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1496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7211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783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6355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927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5499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Complete the squares on </a:t>
              </a:r>
              <a:r>
                <a:rPr lang="en-US" sz="3200" b="0" i="1" baseline="0">
                  <a:latin typeface="Times New Roman" pitchFamily="18" charset="0"/>
                </a:rPr>
                <a:t>x</a:t>
              </a:r>
              <a:r>
                <a:rPr lang="en-US" sz="3200" b="0" baseline="0">
                  <a:latin typeface="Times New Roman" pitchFamily="18" charset="0"/>
                </a:rPr>
                <a:t> and </a:t>
              </a:r>
              <a:r>
                <a:rPr lang="en-US" sz="3200" b="0" i="1" baseline="0">
                  <a:latin typeface="Times New Roman" pitchFamily="18" charset="0"/>
                </a:rPr>
                <a:t>y</a:t>
              </a:r>
              <a:r>
                <a:rPr lang="en-US" sz="3200" b="0" baseline="0">
                  <a:latin typeface="Times New Roman" pitchFamily="18" charset="0"/>
                </a:rPr>
                <a:t>.</a:t>
              </a:r>
            </a:p>
          </p:txBody>
        </p:sp>
      </p:grpSp>
      <p:graphicFrame>
        <p:nvGraphicFramePr>
          <p:cNvPr id="4712456" name="Object 8" descr="Pink tissue paper"/>
          <p:cNvGraphicFramePr>
            <a:graphicFrameLocks noChangeAspect="1"/>
          </p:cNvGraphicFramePr>
          <p:nvPr/>
        </p:nvGraphicFramePr>
        <p:xfrm>
          <a:off x="965200" y="3619500"/>
          <a:ext cx="7443788" cy="299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464" name="Equation" r:id="rId5" imgW="7441920" imgH="2997000" progId="Equation.DSMT4">
                  <p:embed/>
                </p:oleObj>
              </mc:Choice>
              <mc:Fallback>
                <p:oleObj name="Equation" r:id="rId5" imgW="7441920" imgH="29970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5200" y="3619500"/>
                        <a:ext cx="7443788" cy="299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B5E4DF-D0B0-4C33-9E1E-2B0DBAA3E451}" type="slidenum">
              <a:rPr lang="en-US"/>
              <a:pPr/>
              <a:t>42</a:t>
            </a:fld>
            <a:endParaRPr lang="en-CA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1449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7</a:t>
            </a:r>
          </a:p>
        </p:txBody>
      </p:sp>
      <p:sp>
        <p:nvSpPr>
          <p:cNvPr id="4714499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Graphing a Hyperbola</a:t>
            </a:r>
          </a:p>
        </p:txBody>
      </p:sp>
      <p:sp>
        <p:nvSpPr>
          <p:cNvPr id="4714500" name="Text Box 4" descr="Pink tissue paper"/>
          <p:cNvSpPr txBox="1">
            <a:spLocks noChangeArrowheads="1"/>
          </p:cNvSpPr>
          <p:nvPr/>
        </p:nvSpPr>
        <p:spPr bwMode="auto">
          <a:xfrm>
            <a:off x="609600" y="9144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714501" name="Text Box 5" descr="Pink tissue paper"/>
          <p:cNvSpPr txBox="1">
            <a:spLocks noChangeArrowheads="1"/>
          </p:cNvSpPr>
          <p:nvPr/>
        </p:nvSpPr>
        <p:spPr bwMode="auto">
          <a:xfrm>
            <a:off x="609600" y="33528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Steps 1-2</a:t>
            </a:r>
            <a:r>
              <a:rPr lang="en-US" sz="3200" b="0" baseline="0">
                <a:latin typeface="Times New Roman" pitchFamily="18" charset="0"/>
              </a:rPr>
              <a:t>	</a:t>
            </a:r>
            <a:r>
              <a:rPr lang="en-US" sz="3200" baseline="0">
                <a:latin typeface="Times New Roman" pitchFamily="18" charset="0"/>
              </a:rPr>
              <a:t>Locate the vertices.</a:t>
            </a:r>
            <a:endParaRPr lang="en-US" sz="3200" b="0" baseline="0">
              <a:latin typeface="Times New Roman" pitchFamily="18" charset="0"/>
            </a:endParaRPr>
          </a:p>
        </p:txBody>
      </p:sp>
      <p:graphicFrame>
        <p:nvGraphicFramePr>
          <p:cNvPr id="4714502" name="Object 6" descr="Pink tissue paper"/>
          <p:cNvGraphicFramePr>
            <a:graphicFrameLocks noChangeAspect="1"/>
          </p:cNvGraphicFramePr>
          <p:nvPr/>
        </p:nvGraphicFramePr>
        <p:xfrm>
          <a:off x="2444750" y="1397000"/>
          <a:ext cx="4483100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4514" name="Equation" r:id="rId5" imgW="4483080" imgH="1879560" progId="Equation.DSMT4">
                  <p:embed/>
                </p:oleObj>
              </mc:Choice>
              <mc:Fallback>
                <p:oleObj name="Equation" r:id="rId5" imgW="4483080" imgH="187956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750" y="1397000"/>
                        <a:ext cx="4483100" cy="187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4503" name="Text Box 7" descr="Pink tissue paper"/>
          <p:cNvSpPr txBox="1">
            <a:spLocks noChangeArrowheads="1"/>
          </p:cNvSpPr>
          <p:nvPr/>
        </p:nvSpPr>
        <p:spPr bwMode="auto">
          <a:xfrm>
            <a:off x="1219200" y="3886200"/>
            <a:ext cx="7467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Center (–1, 2);  </a:t>
            </a:r>
            <a:r>
              <a:rPr lang="en-US" sz="3200" b="0" i="1" baseline="0">
                <a:latin typeface="Times New Roman" pitchFamily="18" charset="0"/>
              </a:rPr>
              <a:t>a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16, </a:t>
            </a:r>
            <a:r>
              <a:rPr lang="en-US" sz="3200" b="0" i="1" baseline="0">
                <a:solidFill>
                  <a:srgbClr val="EC008D"/>
                </a:solidFill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 =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4</a:t>
            </a:r>
            <a:r>
              <a:rPr lang="en-US" sz="3200" b="0" baseline="0">
                <a:latin typeface="Times New Roman" pitchFamily="18" charset="0"/>
              </a:rPr>
              <a:t>; 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= 9, </a:t>
            </a:r>
            <a:r>
              <a:rPr lang="en-US" sz="3200" b="0" i="1" baseline="0">
                <a:latin typeface="Times New Roman" pitchFamily="18" charset="0"/>
              </a:rPr>
              <a:t>b</a:t>
            </a:r>
            <a:r>
              <a:rPr lang="en-US" sz="3200" b="0" baseline="0">
                <a:latin typeface="Times New Roman" pitchFamily="18" charset="0"/>
              </a:rPr>
              <a:t> = 3</a:t>
            </a:r>
          </a:p>
        </p:txBody>
      </p:sp>
      <p:sp>
        <p:nvSpPr>
          <p:cNvPr id="4714504" name="Text Box 8" descr="Pink tissue paper"/>
          <p:cNvSpPr txBox="1">
            <a:spLocks noChangeArrowheads="1"/>
          </p:cNvSpPr>
          <p:nvPr/>
        </p:nvSpPr>
        <p:spPr bwMode="auto">
          <a:xfrm>
            <a:off x="1219200" y="4419600"/>
            <a:ext cx="7315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(</a:t>
            </a:r>
            <a:r>
              <a:rPr lang="en-US" sz="3200" b="0" i="1" baseline="0">
                <a:latin typeface="Times New Roman" pitchFamily="18" charset="0"/>
              </a:rPr>
              <a:t>h</a:t>
            </a:r>
            <a:r>
              <a:rPr lang="en-US" sz="3200" b="0" baseline="0">
                <a:latin typeface="Times New Roman" pitchFamily="18" charset="0"/>
              </a:rPr>
              <a:t> – </a:t>
            </a:r>
            <a:r>
              <a:rPr lang="en-US" sz="3200" b="0" i="1" baseline="0">
                <a:solidFill>
                  <a:srgbClr val="EC008D"/>
                </a:solidFill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k</a:t>
            </a:r>
            <a:r>
              <a:rPr lang="en-US" sz="3200" b="0" baseline="0">
                <a:latin typeface="Times New Roman" pitchFamily="18" charset="0"/>
              </a:rPr>
              <a:t>) = (–1–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4</a:t>
            </a:r>
            <a:r>
              <a:rPr lang="en-US" sz="3200" b="0" baseline="0">
                <a:latin typeface="Times New Roman" pitchFamily="18" charset="0"/>
              </a:rPr>
              <a:t>, 2) = (–5, 2) </a:t>
            </a:r>
          </a:p>
        </p:txBody>
      </p:sp>
      <p:sp>
        <p:nvSpPr>
          <p:cNvPr id="4714505" name="Text Box 9" descr="Pink tissue paper"/>
          <p:cNvSpPr txBox="1">
            <a:spLocks noChangeArrowheads="1"/>
          </p:cNvSpPr>
          <p:nvPr/>
        </p:nvSpPr>
        <p:spPr bwMode="auto">
          <a:xfrm>
            <a:off x="1219200" y="5029200"/>
            <a:ext cx="7315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(</a:t>
            </a:r>
            <a:r>
              <a:rPr lang="en-US" sz="3200" b="0" i="1" baseline="0">
                <a:latin typeface="Times New Roman" pitchFamily="18" charset="0"/>
              </a:rPr>
              <a:t>h</a:t>
            </a:r>
            <a:r>
              <a:rPr lang="en-US" sz="3200" b="0" baseline="0">
                <a:latin typeface="Times New Roman" pitchFamily="18" charset="0"/>
              </a:rPr>
              <a:t> + </a:t>
            </a:r>
            <a:r>
              <a:rPr lang="en-US" sz="3200" b="0" i="1" baseline="0">
                <a:solidFill>
                  <a:srgbClr val="EC008D"/>
                </a:solidFill>
                <a:latin typeface="Times New Roman" pitchFamily="18" charset="0"/>
              </a:rPr>
              <a:t>a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k</a:t>
            </a:r>
            <a:r>
              <a:rPr lang="en-US" sz="3200" b="0" baseline="0">
                <a:latin typeface="Times New Roman" pitchFamily="18" charset="0"/>
              </a:rPr>
              <a:t>) = (–1+ </a:t>
            </a:r>
            <a:r>
              <a:rPr lang="en-US" sz="3200" b="0" baseline="0">
                <a:solidFill>
                  <a:srgbClr val="EC008D"/>
                </a:solidFill>
                <a:latin typeface="Times New Roman" pitchFamily="18" charset="0"/>
              </a:rPr>
              <a:t>4</a:t>
            </a:r>
            <a:r>
              <a:rPr lang="en-US" sz="3200" b="0" baseline="0">
                <a:latin typeface="Times New Roman" pitchFamily="18" charset="0"/>
              </a:rPr>
              <a:t>, 2) = (3, 2) </a:t>
            </a:r>
          </a:p>
        </p:txBody>
      </p:sp>
      <p:sp>
        <p:nvSpPr>
          <p:cNvPr id="4714506" name="Text Box 10" descr="Pink tissue paper"/>
          <p:cNvSpPr txBox="1">
            <a:spLocks noChangeArrowheads="1"/>
          </p:cNvSpPr>
          <p:nvPr/>
        </p:nvSpPr>
        <p:spPr bwMode="auto">
          <a:xfrm>
            <a:off x="1219200" y="6096000"/>
            <a:ext cx="7315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="0" baseline="0">
                <a:latin typeface="Times New Roman" pitchFamily="18" charset="0"/>
              </a:rPr>
              <a:t>Vertices: (3, –1), (3, 5), (–5, 5), (–5, –1) </a:t>
            </a:r>
          </a:p>
        </p:txBody>
      </p:sp>
      <p:sp>
        <p:nvSpPr>
          <p:cNvPr id="4714507" name="Text Box 11" descr="Pink tissue paper"/>
          <p:cNvSpPr txBox="1">
            <a:spLocks noChangeArrowheads="1"/>
          </p:cNvSpPr>
          <p:nvPr/>
        </p:nvSpPr>
        <p:spPr bwMode="auto">
          <a:xfrm>
            <a:off x="1219200" y="5562600"/>
            <a:ext cx="6019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Draw the fundamental rectangle.</a:t>
            </a:r>
            <a:endParaRPr lang="en-US" sz="3200" b="0" baseline="0"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BAA82-16EB-42B4-81E5-8EF7FC85072D}" type="slidenum">
              <a:rPr lang="en-US"/>
              <a:pPr/>
              <a:t>43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1654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7</a:t>
            </a:r>
          </a:p>
        </p:txBody>
      </p:sp>
      <p:sp>
        <p:nvSpPr>
          <p:cNvPr id="4716547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Graphing a Hyperbola</a:t>
            </a:r>
          </a:p>
        </p:txBody>
      </p:sp>
      <p:sp>
        <p:nvSpPr>
          <p:cNvPr id="4716548" name="Text Box 4" descr="Pink tissue paper"/>
          <p:cNvSpPr txBox="1">
            <a:spLocks noChangeArrowheads="1"/>
          </p:cNvSpPr>
          <p:nvPr/>
        </p:nvSpPr>
        <p:spPr bwMode="auto">
          <a:xfrm>
            <a:off x="609600" y="9144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4716549" name="Text Box 5" descr="Pink tissue paper"/>
          <p:cNvSpPr txBox="1">
            <a:spLocks noChangeArrowheads="1"/>
          </p:cNvSpPr>
          <p:nvPr/>
        </p:nvSpPr>
        <p:spPr bwMode="auto">
          <a:xfrm>
            <a:off x="533400" y="1371600"/>
            <a:ext cx="7924800" cy="157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3</a:t>
            </a:r>
            <a:r>
              <a:rPr lang="en-US" sz="3200" b="0" baseline="0">
                <a:latin typeface="Times New Roman" pitchFamily="18" charset="0"/>
              </a:rPr>
              <a:t>	</a:t>
            </a:r>
            <a:r>
              <a:rPr lang="en-US" sz="3200" baseline="0">
                <a:latin typeface="Times New Roman" pitchFamily="18" charset="0"/>
              </a:rPr>
              <a:t>Sketch the asymptotes.</a:t>
            </a:r>
            <a:r>
              <a:rPr lang="en-US" sz="3200" b="0" baseline="0">
                <a:latin typeface="Times New Roman" pitchFamily="18" charset="0"/>
              </a:rPr>
              <a:t> Extend the diagonals of the rectangle obtained in Step 2 to sketch the asymptotes:</a:t>
            </a:r>
          </a:p>
        </p:txBody>
      </p:sp>
      <p:graphicFrame>
        <p:nvGraphicFramePr>
          <p:cNvPr id="4716550" name="Object 6" descr="Pink tissue paper"/>
          <p:cNvGraphicFramePr>
            <a:graphicFrameLocks noChangeAspect="1"/>
          </p:cNvGraphicFramePr>
          <p:nvPr/>
        </p:nvGraphicFramePr>
        <p:xfrm>
          <a:off x="1992313" y="3016250"/>
          <a:ext cx="6389687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558" name="Equation" r:id="rId5" imgW="6387840" imgH="952200" progId="Equation.DSMT4">
                  <p:embed/>
                </p:oleObj>
              </mc:Choice>
              <mc:Fallback>
                <p:oleObj name="Equation" r:id="rId5" imgW="6387840" imgH="9522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313" y="3016250"/>
                        <a:ext cx="6389687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6551" name="Text Box 7" descr="Pink tissue paper"/>
          <p:cNvSpPr txBox="1">
            <a:spLocks noChangeArrowheads="1"/>
          </p:cNvSpPr>
          <p:nvPr/>
        </p:nvSpPr>
        <p:spPr bwMode="auto">
          <a:xfrm>
            <a:off x="533400" y="4038600"/>
            <a:ext cx="7924800" cy="248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371600" indent="-13716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Step 4</a:t>
            </a:r>
            <a:r>
              <a:rPr lang="en-US" sz="3200" b="0" baseline="0">
                <a:latin typeface="Times New Roman" pitchFamily="18" charset="0"/>
              </a:rPr>
              <a:t>	</a:t>
            </a:r>
            <a:r>
              <a:rPr lang="en-US" sz="3200" baseline="0">
                <a:latin typeface="Times New Roman" pitchFamily="18" charset="0"/>
              </a:rPr>
              <a:t>Sketch the graph.</a:t>
            </a:r>
            <a:r>
              <a:rPr lang="en-US" sz="3200" b="0" baseline="0">
                <a:latin typeface="Times New Roman" pitchFamily="18" charset="0"/>
              </a:rPr>
              <a:t> Draw two branches opening left and right, starting from the vertices (–5, 2) and (3, 2) and approaching the asymptotes.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F3167-C4AE-4F0D-A246-1109D6FB0EF8}" type="slidenum">
              <a:rPr lang="en-US"/>
              <a:pPr/>
              <a:t>44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718598" name="Picture 6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23925"/>
            <a:ext cx="6124575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859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7</a:t>
            </a:r>
          </a:p>
        </p:txBody>
      </p:sp>
      <p:sp>
        <p:nvSpPr>
          <p:cNvPr id="4718595" name="Rectangle 3"/>
          <p:cNvSpPr>
            <a:spLocks noChangeArrowheads="1"/>
          </p:cNvSpPr>
          <p:nvPr/>
        </p:nvSpPr>
        <p:spPr bwMode="auto">
          <a:xfrm>
            <a:off x="2817813" y="379413"/>
            <a:ext cx="6021387" cy="5349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Graphing a Hyperbola</a:t>
            </a:r>
          </a:p>
        </p:txBody>
      </p:sp>
      <p:sp>
        <p:nvSpPr>
          <p:cNvPr id="4718596" name="Text Box 4" descr="Pink tissue paper"/>
          <p:cNvSpPr txBox="1">
            <a:spLocks noChangeArrowheads="1"/>
          </p:cNvSpPr>
          <p:nvPr/>
        </p:nvSpPr>
        <p:spPr bwMode="auto">
          <a:xfrm>
            <a:off x="609600" y="9144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45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" y="1270000"/>
            <a:ext cx="6035040" cy="507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46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744" y="1472184"/>
            <a:ext cx="6382512" cy="391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47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20" y="1227782"/>
            <a:ext cx="6537960" cy="51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4BB122-E6A1-42B2-848E-DA26F6392A2B}" type="slidenum">
              <a:rPr lang="en-US"/>
              <a:pPr/>
              <a:t>48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206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53400" cy="609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APPLICATIONS OF HYPERBOLAS</a:t>
            </a:r>
          </a:p>
        </p:txBody>
      </p:sp>
      <p:sp>
        <p:nvSpPr>
          <p:cNvPr id="4720644" name="Text Box 4" descr="Pink tissue paper"/>
          <p:cNvSpPr txBox="1">
            <a:spLocks noChangeArrowheads="1"/>
          </p:cNvSpPr>
          <p:nvPr/>
        </p:nvSpPr>
        <p:spPr bwMode="auto">
          <a:xfrm>
            <a:off x="609600" y="1600200"/>
            <a:ext cx="838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" pitchFamily="18" charset="0"/>
              </a:rPr>
              <a:t>1.</a:t>
            </a:r>
            <a:r>
              <a:rPr lang="en-US" sz="3200" b="0" baseline="0">
                <a:latin typeface="Times" pitchFamily="18" charset="0"/>
              </a:rPr>
              <a:t>	Comets that do not move in elliptical orbits around the sun almost always move in hyperbolic orbits. </a:t>
            </a:r>
          </a:p>
        </p:txBody>
      </p:sp>
      <p:sp>
        <p:nvSpPr>
          <p:cNvPr id="4720645" name="Text Box 5" descr="Pink tissue paper"/>
          <p:cNvSpPr txBox="1">
            <a:spLocks noChangeArrowheads="1"/>
          </p:cNvSpPr>
          <p:nvPr/>
        </p:nvSpPr>
        <p:spPr bwMode="auto">
          <a:xfrm>
            <a:off x="609600" y="3505200"/>
            <a:ext cx="83820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" pitchFamily="18" charset="0"/>
              </a:rPr>
              <a:t>2.</a:t>
            </a:r>
            <a:r>
              <a:rPr lang="en-US" sz="3200" b="0" baseline="0">
                <a:latin typeface="Times" pitchFamily="18" charset="0"/>
              </a:rPr>
              <a:t>	Boyle’s Law states that if a perfect gas is kept at a constant temperature, then its pressure </a:t>
            </a:r>
            <a:r>
              <a:rPr lang="en-US" sz="3200" b="0" i="1" baseline="0">
                <a:latin typeface="Times" pitchFamily="18" charset="0"/>
              </a:rPr>
              <a:t>P</a:t>
            </a:r>
            <a:r>
              <a:rPr lang="en-US" sz="3200" b="0" baseline="0">
                <a:latin typeface="Times" pitchFamily="18" charset="0"/>
              </a:rPr>
              <a:t> and volume </a:t>
            </a:r>
            <a:r>
              <a:rPr lang="en-US" sz="3200" b="0" i="1" baseline="0">
                <a:latin typeface="Times" pitchFamily="18" charset="0"/>
              </a:rPr>
              <a:t>V</a:t>
            </a:r>
            <a:r>
              <a:rPr lang="en-US" sz="3200" b="0" baseline="0">
                <a:latin typeface="Times" pitchFamily="18" charset="0"/>
              </a:rPr>
              <a:t> are related by the equation      </a:t>
            </a:r>
            <a:r>
              <a:rPr lang="en-US" sz="3200" b="0" i="1" baseline="0">
                <a:latin typeface="Times" pitchFamily="18" charset="0"/>
              </a:rPr>
              <a:t>PV</a:t>
            </a:r>
            <a:r>
              <a:rPr lang="en-US" sz="3200" b="0" baseline="0">
                <a:latin typeface="Times" pitchFamily="18" charset="0"/>
              </a:rPr>
              <a:t> = </a:t>
            </a:r>
            <a:r>
              <a:rPr lang="en-US" sz="3200" b="0" i="1" baseline="0">
                <a:latin typeface="Times" pitchFamily="18" charset="0"/>
              </a:rPr>
              <a:t>c</a:t>
            </a:r>
            <a:r>
              <a:rPr lang="en-US" sz="3200" b="0" baseline="0">
                <a:latin typeface="Times" pitchFamily="18" charset="0"/>
              </a:rPr>
              <a:t>, where </a:t>
            </a:r>
            <a:r>
              <a:rPr lang="en-US" sz="3200" b="0" i="1" baseline="0">
                <a:latin typeface="Times" pitchFamily="18" charset="0"/>
              </a:rPr>
              <a:t>c</a:t>
            </a:r>
            <a:r>
              <a:rPr lang="en-US" sz="3200" b="0" baseline="0">
                <a:latin typeface="Times" pitchFamily="18" charset="0"/>
              </a:rPr>
              <a:t> is constant. The graph of this equation is a hyperbola.</a:t>
            </a:r>
            <a:endParaRPr lang="en-US" sz="3200" b="0" baseline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894B8-625F-4856-9199-A685C4E8449E}" type="slidenum">
              <a:rPr lang="en-US"/>
              <a:pPr/>
              <a:t>49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771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53400" cy="609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APPLICATIONS OF HYPERBOLAS</a:t>
            </a:r>
          </a:p>
        </p:txBody>
      </p:sp>
      <p:sp>
        <p:nvSpPr>
          <p:cNvPr id="4771843" name="Text Box 3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83820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Arial" charset="0"/>
              <a:buNone/>
            </a:pPr>
            <a:r>
              <a:rPr lang="en-US" sz="3200" baseline="0">
                <a:latin typeface="Times" pitchFamily="18" charset="0"/>
              </a:rPr>
              <a:t>3.</a:t>
            </a:r>
            <a:r>
              <a:rPr lang="en-US" sz="3200" b="0" baseline="0">
                <a:latin typeface="Times" pitchFamily="18" charset="0"/>
              </a:rPr>
              <a:t> The hyperbola has the reflecting property that a ray of light from a source at one focus of a hyperbolic mirror (a mirror with hyperbolic cross sections) is reflected along the line through the other focus.</a:t>
            </a:r>
          </a:p>
        </p:txBody>
      </p:sp>
      <p:sp>
        <p:nvSpPr>
          <p:cNvPr id="4771845" name="Text Box 5" descr="Pink tissue paper"/>
          <p:cNvSpPr txBox="1">
            <a:spLocks noChangeArrowheads="1"/>
          </p:cNvSpPr>
          <p:nvPr/>
        </p:nvSpPr>
        <p:spPr bwMode="auto">
          <a:xfrm>
            <a:off x="609600" y="4191000"/>
            <a:ext cx="8382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aseline="0">
                <a:latin typeface="Times" pitchFamily="18" charset="0"/>
              </a:rPr>
              <a:t>4.</a:t>
            </a:r>
            <a:r>
              <a:rPr lang="en-US" sz="3000" b="0" baseline="0">
                <a:latin typeface="Times" pitchFamily="18" charset="0"/>
              </a:rPr>
              <a:t>	The definition of a hyperbola forms the basis of several important navigational systems, such as LORAN (Long Range Navigation).</a:t>
            </a:r>
            <a:endParaRPr lang="en-US" sz="3000" b="0" baseline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8679-0082-4C6A-ADE6-7C07CF3A14D5}" type="slidenum">
              <a:rPr lang="en-US"/>
              <a:pPr/>
              <a:t>50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4724739" name="Picture 3" descr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6400800" cy="584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24740" name="Text Box 4" descr="Pink tissue paper"/>
          <p:cNvSpPr txBox="1">
            <a:spLocks noChangeArrowheads="1"/>
          </p:cNvSpPr>
          <p:nvPr/>
        </p:nvSpPr>
        <p:spPr bwMode="auto">
          <a:xfrm>
            <a:off x="5943600" y="1524000"/>
            <a:ext cx="30480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Arial" charset="0"/>
              <a:buNone/>
            </a:pPr>
            <a:r>
              <a:rPr lang="en-US" sz="3200" b="0" baseline="0">
                <a:latin typeface="Times" pitchFamily="18" charset="0"/>
              </a:rPr>
              <a:t>The reflecting properties of the parabola and hyperbola are combined into</a:t>
            </a:r>
          </a:p>
        </p:txBody>
      </p:sp>
      <p:sp>
        <p:nvSpPr>
          <p:cNvPr id="4724741" name="Text Box 5" descr="Pink tissue paper"/>
          <p:cNvSpPr txBox="1">
            <a:spLocks noChangeArrowheads="1"/>
          </p:cNvSpPr>
          <p:nvPr/>
        </p:nvSpPr>
        <p:spPr bwMode="auto">
          <a:xfrm>
            <a:off x="3886200" y="3962400"/>
            <a:ext cx="50292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Arial" charset="0"/>
              <a:buNone/>
            </a:pPr>
            <a:r>
              <a:rPr lang="en-US" sz="3200" b="0" baseline="0">
                <a:latin typeface="Times" pitchFamily="18" charset="0"/>
              </a:rPr>
              <a:t>one design for a reflecting telescope. The parallel rays from a star are finally focused at the eyepiece at </a:t>
            </a:r>
            <a:r>
              <a:rPr lang="en-US" sz="3200" b="0" i="1" baseline="0">
                <a:latin typeface="Times" pitchFamily="18" charset="0"/>
              </a:rPr>
              <a:t>F</a:t>
            </a:r>
            <a:r>
              <a:rPr lang="en-US" sz="3200" b="0" baseline="-25000">
                <a:latin typeface="Times" pitchFamily="18" charset="0"/>
              </a:rPr>
              <a:t>2</a:t>
            </a:r>
            <a:r>
              <a:rPr lang="en-US" sz="3200" b="0" baseline="0">
                <a:latin typeface="Times" pitchFamily="18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51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80" y="1273629"/>
            <a:ext cx="6263640" cy="534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52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04" y="1220724"/>
            <a:ext cx="5879592" cy="441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30408</TotalTime>
  <Words>2297</Words>
  <Application>Microsoft Office PowerPoint</Application>
  <PresentationFormat>Letter Paper (8.5x11 in)</PresentationFormat>
  <Paragraphs>378</Paragraphs>
  <Slides>52</Slides>
  <Notes>52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Blends</vt:lpstr>
      <vt:lpstr>Equation</vt:lpstr>
      <vt:lpstr>PowerPoint Presentation</vt:lpstr>
      <vt:lpstr>The Hyperbola</vt:lpstr>
      <vt:lpstr>HYPERBOLA</vt:lpstr>
      <vt:lpstr>HYPERBOLA</vt:lpstr>
      <vt:lpstr>EQUATION OF A HYPERBOLA</vt:lpstr>
      <vt:lpstr>PARTS OF A HYPERBOLA</vt:lpstr>
      <vt:lpstr>EQUATION OF A HYPERBOLA</vt:lpstr>
      <vt:lpstr>MAIN FACTS ABOUT HYPERBOLAS CENTERED AT (0, 0)</vt:lpstr>
      <vt:lpstr>MAIN FACTS ABOUT HYPERBOLAS CENTERED AT (0, 0)</vt:lpstr>
      <vt:lpstr>MAIN FACTS ABOUT HYPERBOLAS CENTERED AT (0, 0)</vt:lpstr>
      <vt:lpstr>MAIN FACTS ABOUT HYPERBOLAS CENTERED AT (0, 0)</vt:lpstr>
      <vt:lpstr>MAIN FACTS ABOUT HYPERBOLAS CENTERED AT (0, 0)</vt:lpstr>
      <vt:lpstr>MAIN FACTS ABOUT HYPERBOLAS CENTERED AT (0, 0)</vt:lpstr>
      <vt:lpstr>Conic abc’s</vt:lpstr>
      <vt:lpstr>PowerPoint Presentation</vt:lpstr>
      <vt:lpstr>Practice Problem</vt:lpstr>
      <vt:lpstr>PowerPoint Presentation</vt:lpstr>
      <vt:lpstr>PowerPoint Presentation</vt:lpstr>
      <vt:lpstr>PowerPoint Presentation</vt:lpstr>
      <vt:lpstr>Practice Problem</vt:lpstr>
      <vt:lpstr>PowerPoint Presentation</vt:lpstr>
      <vt:lpstr>PowerPoint Presentation</vt:lpstr>
      <vt:lpstr>Practice Problem</vt:lpstr>
      <vt:lpstr>THE ASYMPTOTES OF A HYPERBOLA WITH CENTER (0, 0)</vt:lpstr>
      <vt:lpstr>THE ASYMPTOTES OF A HYPERBOLA WITH CENTER (0, 0)</vt:lpstr>
      <vt:lpstr>PowerPoint Presentation</vt:lpstr>
      <vt:lpstr>PowerPoint Presentation</vt:lpstr>
      <vt:lpstr>Practice Problem</vt:lpstr>
      <vt:lpstr>Practice Problem</vt:lpstr>
      <vt:lpstr>Note                              </vt:lpstr>
      <vt:lpstr>Practice Problem</vt:lpstr>
      <vt:lpstr>Practice Problem</vt:lpstr>
      <vt:lpstr>PROCEDURE FOR GRAPHING A HYPERBOLA CENTERED AT (0, 0)</vt:lpstr>
      <vt:lpstr>PROCEDURE FOR GRAPHING A HYPERBOLA CENTERED AT (0, 0)</vt:lpstr>
      <vt:lpstr>MAIN PROPERTIES OF HYPERBOLAS CENTERED AT (h, k)</vt:lpstr>
      <vt:lpstr>PowerPoint Presentation</vt:lpstr>
      <vt:lpstr>PowerPoint Presentation</vt:lpstr>
      <vt:lpstr>PowerPoint Presentation</vt:lpstr>
      <vt:lpstr>PROCEDURE FOR SKETCHING THE GRAPH OF A HYPERBOLA CETNERED AT (h, k)</vt:lpstr>
      <vt:lpstr>PROCEDURE FOR SKETCHING THE GRAPH OF A HYPERBOLA CETNERED AT (h, k)</vt:lpstr>
      <vt:lpstr>PowerPoint Presentation</vt:lpstr>
      <vt:lpstr>PowerPoint Presentation</vt:lpstr>
      <vt:lpstr>PowerPoint Presentation</vt:lpstr>
      <vt:lpstr>PowerPoint Presentation</vt:lpstr>
      <vt:lpstr>Practice Problem</vt:lpstr>
      <vt:lpstr>Practice Problem</vt:lpstr>
      <vt:lpstr>Practice Problem</vt:lpstr>
      <vt:lpstr>APPLICATIONS OF HYPERBOLAS</vt:lpstr>
      <vt:lpstr>APPLICATIONS OF HYPERBOLAS</vt:lpstr>
      <vt:lpstr>PowerPoint Presentation</vt:lpstr>
      <vt:lpstr>Practice Problem</vt:lpstr>
      <vt:lpstr>Practice Problem</vt:lpstr>
    </vt:vector>
  </TitlesOfParts>
  <Company>© 2010 Pearson Education, Inc.  All rights reserved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9.4</dc:title>
  <dc:subject>The Hyperbola</dc:subject>
  <dc:creator>Accumedia jbooze@accumediaps.com</dc:creator>
  <cp:lastModifiedBy>milligan</cp:lastModifiedBy>
  <cp:revision>1917</cp:revision>
  <cp:lastPrinted>2001-11-04T00:51:13Z</cp:lastPrinted>
  <dcterms:created xsi:type="dcterms:W3CDTF">2005-02-25T19:46:41Z</dcterms:created>
  <dcterms:modified xsi:type="dcterms:W3CDTF">2010-12-11T21:46:20Z</dcterms:modified>
</cp:coreProperties>
</file>