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7"/>
  </p:notesMasterIdLst>
  <p:handoutMasterIdLst>
    <p:handoutMasterId r:id="rId38"/>
  </p:handoutMasterIdLst>
  <p:sldIdLst>
    <p:sldId id="813" r:id="rId2"/>
    <p:sldId id="814" r:id="rId3"/>
    <p:sldId id="858" r:id="rId4"/>
    <p:sldId id="883" r:id="rId5"/>
    <p:sldId id="859" r:id="rId6"/>
    <p:sldId id="860" r:id="rId7"/>
    <p:sldId id="884" r:id="rId8"/>
    <p:sldId id="874" r:id="rId9"/>
    <p:sldId id="875" r:id="rId10"/>
    <p:sldId id="876" r:id="rId11"/>
    <p:sldId id="877" r:id="rId12"/>
    <p:sldId id="885" r:id="rId13"/>
    <p:sldId id="861" r:id="rId14"/>
    <p:sldId id="879" r:id="rId15"/>
    <p:sldId id="881" r:id="rId16"/>
    <p:sldId id="886" r:id="rId17"/>
    <p:sldId id="887" r:id="rId18"/>
    <p:sldId id="878" r:id="rId19"/>
    <p:sldId id="862" r:id="rId20"/>
    <p:sldId id="888" r:id="rId21"/>
    <p:sldId id="882" r:id="rId22"/>
    <p:sldId id="863" r:id="rId23"/>
    <p:sldId id="889" r:id="rId24"/>
    <p:sldId id="864" r:id="rId25"/>
    <p:sldId id="865" r:id="rId26"/>
    <p:sldId id="866" r:id="rId27"/>
    <p:sldId id="867" r:id="rId28"/>
    <p:sldId id="890" r:id="rId29"/>
    <p:sldId id="868" r:id="rId30"/>
    <p:sldId id="869" r:id="rId31"/>
    <p:sldId id="870" r:id="rId32"/>
    <p:sldId id="871" r:id="rId33"/>
    <p:sldId id="872" r:id="rId34"/>
    <p:sldId id="873" r:id="rId35"/>
    <p:sldId id="891" r:id="rId36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FAF2DA"/>
    <a:srgbClr val="EC008D"/>
    <a:srgbClr val="00A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75" d="100"/>
          <a:sy n="75" d="100"/>
        </p:scale>
        <p:origin x="-1002" y="12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96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4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fld id="{25FEDF17-F655-4EE3-AA16-EA6D9697EDE6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654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fld id="{7157AC61-6314-4F07-9B53-2BAE291B0BE3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6096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4E3AF3-DDFD-4C22-A1FE-8389AB1585D3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F5976F-4D13-4100-8666-FB6A4156E920}" type="slidenum">
              <a:rPr lang="en-CA"/>
              <a:pPr/>
              <a:t>2</a:t>
            </a:fld>
            <a:endParaRPr lang="en-CA"/>
          </a:p>
        </p:txBody>
      </p:sp>
      <p:sp>
        <p:nvSpPr>
          <p:cNvPr id="161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7F5F5C-1228-49F8-8590-83B67255B461}" type="slidenum">
              <a:rPr lang="en-CA"/>
              <a:pPr/>
              <a:t>3</a:t>
            </a:fld>
            <a:endParaRPr lang="en-CA"/>
          </a:p>
        </p:txBody>
      </p:sp>
      <p:sp>
        <p:nvSpPr>
          <p:cNvPr id="171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4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BE6814-23D5-432F-91A8-3E4E6B5065B0}" type="slidenum">
              <a:rPr lang="en-CA"/>
              <a:pPr/>
              <a:t>5</a:t>
            </a:fld>
            <a:endParaRPr lang="en-CA"/>
          </a:p>
        </p:txBody>
      </p:sp>
      <p:sp>
        <p:nvSpPr>
          <p:cNvPr id="171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F98FF6-FD72-4C23-B736-DF39FBB421E2}" type="slidenum">
              <a:rPr lang="en-CA"/>
              <a:pPr/>
              <a:t>6</a:t>
            </a:fld>
            <a:endParaRPr lang="en-CA"/>
          </a:p>
        </p:txBody>
      </p:sp>
      <p:sp>
        <p:nvSpPr>
          <p:cNvPr id="171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7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DA244B-0E7A-4BB8-BC63-91786ECD9679}" type="slidenum">
              <a:rPr lang="en-CA"/>
              <a:pPr/>
              <a:t>8</a:t>
            </a:fld>
            <a:endParaRPr lang="en-CA"/>
          </a:p>
        </p:txBody>
      </p:sp>
      <p:sp>
        <p:nvSpPr>
          <p:cNvPr id="1746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AFA77E-C024-4422-8374-DCD9F2E859D4}" type="slidenum">
              <a:rPr lang="en-CA"/>
              <a:pPr/>
              <a:t>9</a:t>
            </a:fld>
            <a:endParaRPr lang="en-CA"/>
          </a:p>
        </p:txBody>
      </p:sp>
      <p:sp>
        <p:nvSpPr>
          <p:cNvPr id="1748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7F246-9095-46C3-8C2F-8CAF80106E58}" type="slidenum">
              <a:rPr lang="en-CA"/>
              <a:pPr/>
              <a:t>10</a:t>
            </a:fld>
            <a:endParaRPr lang="en-CA"/>
          </a:p>
        </p:txBody>
      </p:sp>
      <p:sp>
        <p:nvSpPr>
          <p:cNvPr id="175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E5415D-FE0B-48A0-B1A7-0AA733FFE391}" type="slidenum">
              <a:rPr lang="en-CA"/>
              <a:pPr/>
              <a:t>11</a:t>
            </a:fld>
            <a:endParaRPr lang="en-CA"/>
          </a:p>
        </p:txBody>
      </p:sp>
      <p:sp>
        <p:nvSpPr>
          <p:cNvPr id="175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12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93F6FD-F8C0-4F6D-A486-2E32EB6EFE9A}" type="slidenum">
              <a:rPr lang="en-CA"/>
              <a:pPr/>
              <a:t>13</a:t>
            </a:fld>
            <a:endParaRPr lang="en-CA"/>
          </a:p>
        </p:txBody>
      </p:sp>
      <p:sp>
        <p:nvSpPr>
          <p:cNvPr id="172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01B46B-AC45-412B-93BB-ACC2C4DFCDA3}" type="slidenum">
              <a:rPr lang="en-CA"/>
              <a:pPr/>
              <a:t>14</a:t>
            </a:fld>
            <a:endParaRPr lang="en-CA"/>
          </a:p>
        </p:txBody>
      </p:sp>
      <p:sp>
        <p:nvSpPr>
          <p:cNvPr id="1757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B7452-69C2-45F3-B910-6B081DD74650}" type="slidenum">
              <a:rPr lang="en-CA"/>
              <a:pPr/>
              <a:t>15</a:t>
            </a:fld>
            <a:endParaRPr lang="en-CA"/>
          </a:p>
        </p:txBody>
      </p:sp>
      <p:sp>
        <p:nvSpPr>
          <p:cNvPr id="176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16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17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42B465-480E-457C-80FE-30F22939B836}" type="slidenum">
              <a:rPr lang="en-CA"/>
              <a:pPr/>
              <a:t>18</a:t>
            </a:fld>
            <a:endParaRPr lang="en-CA"/>
          </a:p>
        </p:txBody>
      </p:sp>
      <p:sp>
        <p:nvSpPr>
          <p:cNvPr id="1755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155B36-8379-4405-BB6F-AA4C928025FD}" type="slidenum">
              <a:rPr lang="en-CA"/>
              <a:pPr/>
              <a:t>19</a:t>
            </a:fld>
            <a:endParaRPr lang="en-CA"/>
          </a:p>
        </p:txBody>
      </p:sp>
      <p:sp>
        <p:nvSpPr>
          <p:cNvPr id="172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20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636C59-9A24-4E91-90B3-DAE22BF57F47}" type="slidenum">
              <a:rPr lang="en-CA"/>
              <a:pPr/>
              <a:t>21</a:t>
            </a:fld>
            <a:endParaRPr lang="en-CA"/>
          </a:p>
        </p:txBody>
      </p:sp>
      <p:sp>
        <p:nvSpPr>
          <p:cNvPr id="1763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3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D163F5-3BE6-43A3-8BAB-5C6352B40C90}" type="slidenum">
              <a:rPr lang="en-CA"/>
              <a:pPr/>
              <a:t>22</a:t>
            </a:fld>
            <a:endParaRPr lang="en-CA"/>
          </a:p>
        </p:txBody>
      </p:sp>
      <p:sp>
        <p:nvSpPr>
          <p:cNvPr id="172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23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173D82-CE55-411F-A2C7-82DB89F966E6}" type="slidenum">
              <a:rPr lang="en-CA"/>
              <a:pPr/>
              <a:t>24</a:t>
            </a:fld>
            <a:endParaRPr lang="en-CA"/>
          </a:p>
        </p:txBody>
      </p:sp>
      <p:sp>
        <p:nvSpPr>
          <p:cNvPr id="1726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35489A-02FB-46FB-AC4B-44260DC4130F}" type="slidenum">
              <a:rPr lang="en-CA"/>
              <a:pPr/>
              <a:t>25</a:t>
            </a:fld>
            <a:endParaRPr lang="en-CA"/>
          </a:p>
        </p:txBody>
      </p:sp>
      <p:sp>
        <p:nvSpPr>
          <p:cNvPr id="172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7E061F-FA8C-4937-91B0-64DB4558D8BC}" type="slidenum">
              <a:rPr lang="en-CA"/>
              <a:pPr/>
              <a:t>26</a:t>
            </a:fld>
            <a:endParaRPr lang="en-CA"/>
          </a:p>
        </p:txBody>
      </p:sp>
      <p:sp>
        <p:nvSpPr>
          <p:cNvPr id="1730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61C6EB-CB25-4F9D-A421-29B4BB7E979E}" type="slidenum">
              <a:rPr lang="en-CA"/>
              <a:pPr/>
              <a:t>27</a:t>
            </a:fld>
            <a:endParaRPr lang="en-CA"/>
          </a:p>
        </p:txBody>
      </p:sp>
      <p:sp>
        <p:nvSpPr>
          <p:cNvPr id="1732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28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EF26D7-21C3-4EC8-A6B7-3452EF30048F}" type="slidenum">
              <a:rPr lang="en-CA"/>
              <a:pPr/>
              <a:t>29</a:t>
            </a:fld>
            <a:endParaRPr lang="en-CA"/>
          </a:p>
        </p:txBody>
      </p:sp>
      <p:sp>
        <p:nvSpPr>
          <p:cNvPr id="1734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91D299-0BD3-42B9-92FB-57C66141443D}" type="slidenum">
              <a:rPr lang="en-CA"/>
              <a:pPr/>
              <a:t>30</a:t>
            </a:fld>
            <a:endParaRPr lang="en-CA"/>
          </a:p>
        </p:txBody>
      </p:sp>
      <p:sp>
        <p:nvSpPr>
          <p:cNvPr id="173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7FB475-1F6B-4C94-BD79-2729AA63F591}" type="slidenum">
              <a:rPr lang="en-CA"/>
              <a:pPr/>
              <a:t>31</a:t>
            </a:fld>
            <a:endParaRPr lang="en-CA"/>
          </a:p>
        </p:txBody>
      </p:sp>
      <p:sp>
        <p:nvSpPr>
          <p:cNvPr id="1738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8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664C4D-0B59-4F3F-8878-91C66A623833}" type="slidenum">
              <a:rPr lang="en-CA"/>
              <a:pPr/>
              <a:t>32</a:t>
            </a:fld>
            <a:endParaRPr lang="en-CA"/>
          </a:p>
        </p:txBody>
      </p:sp>
      <p:sp>
        <p:nvSpPr>
          <p:cNvPr id="174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779137-BF18-4A0A-B635-6660E2ABC451}" type="slidenum">
              <a:rPr lang="en-CA"/>
              <a:pPr/>
              <a:t>33</a:t>
            </a:fld>
            <a:endParaRPr lang="en-CA"/>
          </a:p>
        </p:txBody>
      </p:sp>
      <p:sp>
        <p:nvSpPr>
          <p:cNvPr id="174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F1C81B-EDDA-4CD1-8560-1BA804A642DE}" type="slidenum">
              <a:rPr lang="en-CA"/>
              <a:pPr/>
              <a:t>34</a:t>
            </a:fld>
            <a:endParaRPr lang="en-CA"/>
          </a:p>
        </p:txBody>
      </p:sp>
      <p:sp>
        <p:nvSpPr>
          <p:cNvPr id="1744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35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04389BD-A0CF-4745-AE90-D24B115B3750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945CAB6-D266-42AE-AD03-10C5BE88782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69542309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0EE892D-B816-4F6F-9631-43684B6EF97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99739848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6038715-2474-443F-8955-002E1EA8F30D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4879864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5732287-247A-4032-8966-6FAAFC3B4BF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79789868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26159BD-9C4A-42D6-A074-90FDB90D5D7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92793508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20BD22-D7E3-48F4-B4FE-9E98BCA3AF6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93571461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84AC0C8-A16D-4191-89C3-B7A224FB7A5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442550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C91F17-1E0E-4BFD-9380-825EB8B8E4D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9220535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4A68628-45A0-45A8-8B54-52AFFF0AC77F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56509165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61D5608-804B-4A8D-996F-23BA13143E6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66203666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967AEC9-5EE2-4C9C-B8E1-41BCF7C713D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247792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 baseline="0">
                <a:solidFill>
                  <a:srgbClr val="007DB7"/>
                </a:solidFill>
              </a:defRPr>
            </a:lvl1pPr>
          </a:lstStyle>
          <a:p>
            <a:fld id="{DE6DCEE8-D391-46AA-8D32-0C5EF8DC41C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0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30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33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38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jpeg"/><Relationship Id="rId5" Type="http://schemas.openxmlformats.org/officeDocument/2006/relationships/image" Target="../media/image45.wmf"/><Relationship Id="rId10" Type="http://schemas.openxmlformats.org/officeDocument/2006/relationships/image" Target="../media/image47.wmf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2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notesSlide" Target="../notesSlides/notesSlide33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52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90555-916A-4ED0-A636-21C99E5E9296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aseline="0"/>
              <a:t>© 2010 Pearson Education, Inc.  </a:t>
            </a:r>
          </a:p>
          <a:p>
            <a:r>
              <a:rPr lang="en-US" sz="110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aseline="0"/>
              <a:t>Chapter 10</a:t>
            </a:r>
          </a:p>
          <a:p>
            <a:pPr algn="ctr"/>
            <a:endParaRPr lang="en-US" sz="3600" baseline="0"/>
          </a:p>
          <a:p>
            <a:pPr algn="ctr"/>
            <a:r>
              <a:rPr lang="en-US" sz="3600" baseline="0">
                <a:solidFill>
                  <a:srgbClr val="007DB7"/>
                </a:solidFill>
              </a:rPr>
              <a:t>Further Topics</a:t>
            </a:r>
          </a:p>
          <a:p>
            <a:pPr algn="ctr"/>
            <a:r>
              <a:rPr lang="en-US" sz="3600" baseline="0">
                <a:solidFill>
                  <a:srgbClr val="007DB7"/>
                </a:solidFill>
              </a:rPr>
              <a:t>in Algebra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9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3621E936-175B-4222-BAD9-06A2B967EE21}" type="slidenum">
              <a:rPr lang="en-US"/>
              <a:pPr/>
              <a:t>2</a:t>
            </a:fld>
            <a:endParaRPr lang="en-CA"/>
          </a:p>
        </p:txBody>
      </p:sp>
      <p:sp>
        <p:nvSpPr>
          <p:cNvPr id="161280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560638" y="9525"/>
            <a:ext cx="6845300" cy="1143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4000">
                <a:solidFill>
                  <a:schemeClr val="tx1"/>
                </a:solidFill>
                <a:latin typeface="Arial Narrow" pitchFamily="34" charset="0"/>
              </a:rPr>
              <a:t>Sequences and Series</a:t>
            </a:r>
          </a:p>
        </p:txBody>
      </p:sp>
      <p:sp>
        <p:nvSpPr>
          <p:cNvPr id="1612803" name="Text Box 3" descr="Pink tissue paper"/>
          <p:cNvSpPr txBox="1">
            <a:spLocks noChangeArrowheads="1"/>
          </p:cNvSpPr>
          <p:nvPr/>
        </p:nvSpPr>
        <p:spPr bwMode="auto">
          <a:xfrm>
            <a:off x="228600" y="166688"/>
            <a:ext cx="2289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aseline="0">
                <a:solidFill>
                  <a:schemeClr val="bg1"/>
                </a:solidFill>
                <a:latin typeface="Arial Narrow" pitchFamily="34" charset="0"/>
              </a:rPr>
              <a:t>SECTION 10.1</a:t>
            </a:r>
          </a:p>
        </p:txBody>
      </p:sp>
      <p:sp>
        <p:nvSpPr>
          <p:cNvPr id="1612804" name="Rectangle 4"/>
          <p:cNvSpPr>
            <a:spLocks noChangeAspect="1" noChangeArrowheads="1"/>
          </p:cNvSpPr>
          <p:nvPr/>
        </p:nvSpPr>
        <p:spPr bwMode="auto">
          <a:xfrm>
            <a:off x="633413" y="20986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612805" name="Rectangle 5"/>
          <p:cNvSpPr>
            <a:spLocks noChangeAspect="1" noChangeArrowheads="1"/>
          </p:cNvSpPr>
          <p:nvPr/>
        </p:nvSpPr>
        <p:spPr bwMode="auto">
          <a:xfrm>
            <a:off x="635000" y="32512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12806" name="Rectangle 6"/>
          <p:cNvSpPr>
            <a:spLocks noChangeAspect="1" noChangeArrowheads="1"/>
          </p:cNvSpPr>
          <p:nvPr/>
        </p:nvSpPr>
        <p:spPr bwMode="auto">
          <a:xfrm>
            <a:off x="635000" y="38481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612808" name="Rectangle 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965325"/>
            <a:ext cx="7505700" cy="3749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3600">
                <a:latin typeface="Arial Narrow" pitchFamily="34" charset="0"/>
              </a:rPr>
              <a:t>Use sequence notation and find specific and general terms in a sequence.</a:t>
            </a:r>
          </a:p>
          <a:p>
            <a:pPr marL="0" indent="0"/>
            <a:r>
              <a:rPr lang="en-US" sz="3600">
                <a:latin typeface="Arial Narrow" pitchFamily="34" charset="0"/>
              </a:rPr>
              <a:t>Use factorial notation.</a:t>
            </a:r>
          </a:p>
          <a:p>
            <a:pPr marL="0" indent="0"/>
            <a:r>
              <a:rPr lang="en-US" sz="3600">
                <a:latin typeface="Arial Narrow" pitchFamily="34" charset="0"/>
              </a:rPr>
              <a:t>Use summation notation to write partial sums of a series.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834B5-C856-42F9-9AB1-393485979F1F}" type="slidenum">
              <a:rPr lang="en-US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13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DEFINITION OF A SEQUENCE</a:t>
            </a:r>
          </a:p>
        </p:txBody>
      </p:sp>
      <p:sp>
        <p:nvSpPr>
          <p:cNvPr id="1713156" name="Text Box 4" descr="Pink tissue paper"/>
          <p:cNvSpPr txBox="1">
            <a:spLocks noChangeArrowheads="1"/>
          </p:cNvSpPr>
          <p:nvPr/>
        </p:nvSpPr>
        <p:spPr bwMode="auto">
          <a:xfrm>
            <a:off x="914400" y="1371600"/>
            <a:ext cx="75438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An </a:t>
            </a:r>
            <a:r>
              <a:rPr lang="en-US" sz="3200" b="1" baseline="0">
                <a:latin typeface="Times" pitchFamily="18" charset="0"/>
              </a:rPr>
              <a:t>infinite sequence</a:t>
            </a:r>
            <a:r>
              <a:rPr lang="en-US" sz="3200" baseline="0">
                <a:latin typeface="Times" pitchFamily="18" charset="0"/>
              </a:rPr>
              <a:t> is a function whose domain is the set of positive integers. The function values, written as</a:t>
            </a:r>
          </a:p>
          <a:p>
            <a:endParaRPr lang="en-US" sz="3200" baseline="0">
              <a:latin typeface="Times" pitchFamily="18" charset="0"/>
            </a:endParaRPr>
          </a:p>
          <a:p>
            <a:r>
              <a:rPr lang="en-US" sz="3200" baseline="0">
                <a:latin typeface="Times" pitchFamily="18" charset="0"/>
              </a:rPr>
              <a:t>		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4</a:t>
            </a:r>
            <a:r>
              <a:rPr lang="en-US" sz="3200" baseline="0">
                <a:latin typeface="Times" pitchFamily="18" charset="0"/>
              </a:rPr>
              <a:t>, … 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i="1" baseline="0">
                <a:latin typeface="Times" pitchFamily="18" charset="0"/>
              </a:rPr>
              <a:t>, …,</a:t>
            </a:r>
          </a:p>
          <a:p>
            <a:endParaRPr lang="en-US" sz="3200" i="1" baseline="0">
              <a:latin typeface="Times" pitchFamily="18" charset="0"/>
            </a:endParaRPr>
          </a:p>
          <a:p>
            <a:r>
              <a:rPr lang="en-US" sz="3200" baseline="0">
                <a:latin typeface="Times" pitchFamily="18" charset="0"/>
              </a:rPr>
              <a:t>are called the </a:t>
            </a:r>
            <a:r>
              <a:rPr lang="en-US" sz="3200" b="1" baseline="0">
                <a:latin typeface="Times" pitchFamily="18" charset="0"/>
              </a:rPr>
              <a:t>terms </a:t>
            </a:r>
            <a:r>
              <a:rPr lang="en-US" sz="3200" baseline="0">
                <a:latin typeface="Times" pitchFamily="18" charset="0"/>
              </a:rPr>
              <a:t>of the sequence. The</a:t>
            </a:r>
            <a:r>
              <a:rPr lang="en-US" sz="3200" i="1" baseline="0">
                <a:latin typeface="Times" pitchFamily="18" charset="0"/>
              </a:rPr>
              <a:t> </a:t>
            </a:r>
            <a:r>
              <a:rPr lang="en-US" sz="3200" b="1" i="1" baseline="0">
                <a:latin typeface="Times" pitchFamily="18" charset="0"/>
              </a:rPr>
              <a:t>n</a:t>
            </a:r>
            <a:r>
              <a:rPr lang="en-US" sz="3200" b="1" baseline="0">
                <a:latin typeface="Times" pitchFamily="18" charset="0"/>
              </a:rPr>
              <a:t>th term</a:t>
            </a:r>
            <a:r>
              <a:rPr lang="en-US" sz="3200" baseline="0">
                <a:latin typeface="Times" pitchFamily="18" charset="0"/>
              </a:rPr>
              <a:t>,</a:t>
            </a:r>
            <a:r>
              <a:rPr lang="en-US" sz="3200" b="1" baseline="0">
                <a:latin typeface="Times" pitchFamily="18" charset="0"/>
              </a:rPr>
              <a:t>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, is called the </a:t>
            </a:r>
            <a:r>
              <a:rPr lang="en-US" sz="3200" b="1" baseline="0">
                <a:latin typeface="Times" pitchFamily="18" charset="0"/>
              </a:rPr>
              <a:t>general term</a:t>
            </a:r>
            <a:r>
              <a:rPr lang="en-US" sz="3200" baseline="0">
                <a:latin typeface="Times" pitchFamily="18" charset="0"/>
              </a:rPr>
              <a:t> of the sequence.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44" y="2162556"/>
            <a:ext cx="6382512" cy="253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5BECC-FF90-493A-806B-8F581ED1D692}" type="slidenum">
              <a:rPr lang="en-US"/>
              <a:pPr/>
              <a:t>5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15202" name="Rectangle 2"/>
          <p:cNvSpPr>
            <a:spLocks noChangeArrowheads="1"/>
          </p:cNvSpPr>
          <p:nvPr/>
        </p:nvSpPr>
        <p:spPr bwMode="auto">
          <a:xfrm>
            <a:off x="3810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1715203" name="Rectangle 3"/>
          <p:cNvSpPr>
            <a:spLocks noChangeArrowheads="1"/>
          </p:cNvSpPr>
          <p:nvPr/>
        </p:nvSpPr>
        <p:spPr bwMode="auto">
          <a:xfrm>
            <a:off x="2589213" y="228600"/>
            <a:ext cx="63261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Writing the First Several Terms of a Sequence</a:t>
            </a:r>
          </a:p>
        </p:txBody>
      </p:sp>
      <p:sp>
        <p:nvSpPr>
          <p:cNvPr id="1715204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Write the first six terms of the sequence defined by:</a:t>
            </a:r>
          </a:p>
        </p:txBody>
      </p:sp>
      <p:graphicFrame>
        <p:nvGraphicFramePr>
          <p:cNvPr id="1715205" name="Object 5" descr="Pink tissue paper"/>
          <p:cNvGraphicFramePr>
            <a:graphicFrameLocks noChangeAspect="1"/>
          </p:cNvGraphicFramePr>
          <p:nvPr/>
        </p:nvGraphicFramePr>
        <p:xfrm>
          <a:off x="2895600" y="1981200"/>
          <a:ext cx="2590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5217" name="Equation" r:id="rId5" imgW="2590560" imgH="1066680" progId="Equation.DSMT4">
                  <p:embed/>
                </p:oleObj>
              </mc:Choice>
              <mc:Fallback>
                <p:oleObj name="Equation" r:id="rId5" imgW="2590560" imgH="106668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981200"/>
                        <a:ext cx="2590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5206" name="Object 6" descr="Pink tissue paper"/>
          <p:cNvGraphicFramePr>
            <a:graphicFrameLocks noChangeAspect="1"/>
          </p:cNvGraphicFramePr>
          <p:nvPr/>
        </p:nvGraphicFramePr>
        <p:xfrm>
          <a:off x="1555750" y="4121150"/>
          <a:ext cx="4699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5218" name="Equation" r:id="rId7" imgW="4698720" imgH="1066680" progId="Equation.DSMT4">
                  <p:embed/>
                </p:oleObj>
              </mc:Choice>
              <mc:Fallback>
                <p:oleObj name="Equation" r:id="rId7" imgW="4698720" imgH="106668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4121150"/>
                        <a:ext cx="4699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5207" name="Object 7" descr="Pink tissue paper"/>
          <p:cNvGraphicFramePr>
            <a:graphicFrameLocks noChangeAspect="1"/>
          </p:cNvGraphicFramePr>
          <p:nvPr/>
        </p:nvGraphicFramePr>
        <p:xfrm>
          <a:off x="1541463" y="5340350"/>
          <a:ext cx="548798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5219" name="Equation" r:id="rId9" imgW="5486400" imgH="1066680" progId="Equation.DSMT4">
                  <p:embed/>
                </p:oleObj>
              </mc:Choice>
              <mc:Fallback>
                <p:oleObj name="Equation" r:id="rId9" imgW="5486400" imgH="106668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1463" y="5340350"/>
                        <a:ext cx="5487987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15208" name="Group 8"/>
          <p:cNvGrpSpPr>
            <a:grpSpLocks/>
          </p:cNvGrpSpPr>
          <p:nvPr/>
        </p:nvGrpSpPr>
        <p:grpSpPr bwMode="auto">
          <a:xfrm>
            <a:off x="609600" y="2895600"/>
            <a:ext cx="7975600" cy="1143000"/>
            <a:chOff x="384" y="1728"/>
            <a:chExt cx="5024" cy="720"/>
          </a:xfrm>
        </p:grpSpPr>
        <p:sp>
          <p:nvSpPr>
            <p:cNvPr id="1715209" name="Text Box 9" descr="Pink tissue paper"/>
            <p:cNvSpPr txBox="1">
              <a:spLocks noChangeArrowheads="1"/>
            </p:cNvSpPr>
            <p:nvPr/>
          </p:nvSpPr>
          <p:spPr bwMode="auto">
            <a:xfrm>
              <a:off x="384" y="1728"/>
              <a:ext cx="2256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1715210" name="Text Box 10" descr="Pink tissue paper"/>
            <p:cNvSpPr txBox="1">
              <a:spLocks noChangeArrowheads="1"/>
            </p:cNvSpPr>
            <p:nvPr/>
          </p:nvSpPr>
          <p:spPr bwMode="auto">
            <a:xfrm>
              <a:off x="416" y="2064"/>
              <a:ext cx="499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0066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781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1496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7211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78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635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92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549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Replace </a:t>
              </a:r>
              <a:r>
                <a:rPr lang="en-US" sz="3200" i="1" baseline="0">
                  <a:latin typeface="Times New Roman" pitchFamily="18" charset="0"/>
                </a:rPr>
                <a:t>n </a:t>
              </a:r>
              <a:r>
                <a:rPr lang="en-US" sz="3200" baseline="0">
                  <a:latin typeface="Times New Roman" pitchFamily="18" charset="0"/>
                </a:rPr>
                <a:t>with each integer from 1 to 6.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C8793-CEDF-49EF-BBE3-B71B570DE251}" type="slidenum">
              <a:rPr lang="en-US"/>
              <a:pPr/>
              <a:t>6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17250" name="Rectangle 2"/>
          <p:cNvSpPr>
            <a:spLocks noChangeArrowheads="1"/>
          </p:cNvSpPr>
          <p:nvPr/>
        </p:nvSpPr>
        <p:spPr bwMode="auto">
          <a:xfrm>
            <a:off x="3810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1717252" name="Text Box 4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1717253" name="Object 5" descr="Pink tissue paper"/>
          <p:cNvGraphicFramePr>
            <a:graphicFrameLocks noChangeAspect="1"/>
          </p:cNvGraphicFramePr>
          <p:nvPr/>
        </p:nvGraphicFramePr>
        <p:xfrm>
          <a:off x="1579563" y="1524000"/>
          <a:ext cx="513238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7266" name="Equation" r:id="rId5" imgW="5130720" imgH="1066680" progId="Equation.DSMT4">
                  <p:embed/>
                </p:oleObj>
              </mc:Choice>
              <mc:Fallback>
                <p:oleObj name="Equation" r:id="rId5" imgW="5130720" imgH="106668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3" y="1524000"/>
                        <a:ext cx="5132387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7254" name="Object 6" descr="Pink tissue paper"/>
          <p:cNvGraphicFramePr>
            <a:graphicFrameLocks noChangeAspect="1"/>
          </p:cNvGraphicFramePr>
          <p:nvPr/>
        </p:nvGraphicFramePr>
        <p:xfrm>
          <a:off x="1619250" y="2743200"/>
          <a:ext cx="55006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7267" name="Equation" r:id="rId7" imgW="5499000" imgH="1066680" progId="Equation.DSMT4">
                  <p:embed/>
                </p:oleObj>
              </mc:Choice>
              <mc:Fallback>
                <p:oleObj name="Equation" r:id="rId7" imgW="5499000" imgH="106668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743200"/>
                        <a:ext cx="55006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7255" name="Object 7" descr="Pink tissue paper"/>
          <p:cNvGraphicFramePr>
            <a:graphicFrameLocks noChangeAspect="1"/>
          </p:cNvGraphicFramePr>
          <p:nvPr/>
        </p:nvGraphicFramePr>
        <p:xfrm>
          <a:off x="1611313" y="5397500"/>
          <a:ext cx="548798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7268" name="Equation" r:id="rId9" imgW="5486400" imgH="1066680" progId="Equation.DSMT4">
                  <p:embed/>
                </p:oleObj>
              </mc:Choice>
              <mc:Fallback>
                <p:oleObj name="Equation" r:id="rId9" imgW="5486400" imgH="106668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313" y="5397500"/>
                        <a:ext cx="5487987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7256" name="Object 8" descr="Pink tissue paper"/>
          <p:cNvGraphicFramePr>
            <a:graphicFrameLocks noChangeAspect="1"/>
          </p:cNvGraphicFramePr>
          <p:nvPr/>
        </p:nvGraphicFramePr>
        <p:xfrm>
          <a:off x="1612900" y="4108450"/>
          <a:ext cx="51577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7269" name="Equation" r:id="rId11" imgW="5155920" imgH="1066680" progId="Equation.DSMT4">
                  <p:embed/>
                </p:oleObj>
              </mc:Choice>
              <mc:Fallback>
                <p:oleObj name="Equation" r:id="rId11" imgW="5155920" imgH="106668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4108450"/>
                        <a:ext cx="51577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7257" name="Rectangle 9"/>
          <p:cNvSpPr>
            <a:spLocks noChangeArrowheads="1"/>
          </p:cNvSpPr>
          <p:nvPr/>
        </p:nvSpPr>
        <p:spPr bwMode="auto">
          <a:xfrm>
            <a:off x="2589213" y="228600"/>
            <a:ext cx="61737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Writing the First Several Terms of a Sequence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928" y="1490472"/>
            <a:ext cx="5724144" cy="387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27635-10CD-4EE1-AB34-F21E18798554}" type="slidenum">
              <a:rPr lang="en-US"/>
              <a:pPr/>
              <a:t>8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45922" name="Rectangle 2"/>
          <p:cNvSpPr>
            <a:spLocks noChangeArrowheads="1"/>
          </p:cNvSpPr>
          <p:nvPr/>
        </p:nvSpPr>
        <p:spPr bwMode="auto">
          <a:xfrm>
            <a:off x="3810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1745923" name="Rectangle 3"/>
          <p:cNvSpPr>
            <a:spLocks noChangeArrowheads="1"/>
          </p:cNvSpPr>
          <p:nvPr/>
        </p:nvSpPr>
        <p:spPr bwMode="auto">
          <a:xfrm>
            <a:off x="2589213" y="228600"/>
            <a:ext cx="62499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a General Term of a Sequence from a Pattern</a:t>
            </a:r>
          </a:p>
        </p:txBody>
      </p:sp>
      <p:sp>
        <p:nvSpPr>
          <p:cNvPr id="1745924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Write the general term </a:t>
            </a:r>
            <a:r>
              <a:rPr lang="en-US" sz="3200" i="1" baseline="0">
                <a:latin typeface="Times New Roman" pitchFamily="18" charset="0"/>
              </a:rPr>
              <a:t>a</a:t>
            </a:r>
            <a:r>
              <a:rPr lang="en-US" sz="3200" i="1" baseline="-25000">
                <a:latin typeface="Times New Roman" pitchFamily="18" charset="0"/>
              </a:rPr>
              <a:t>n</a:t>
            </a:r>
            <a:r>
              <a:rPr lang="en-US" sz="3200" baseline="0">
                <a:latin typeface="Times New Roman" pitchFamily="18" charset="0"/>
              </a:rPr>
              <a:t> for a sequence whose first five terms are given.</a:t>
            </a:r>
          </a:p>
        </p:txBody>
      </p:sp>
      <p:sp>
        <p:nvSpPr>
          <p:cNvPr id="1745929" name="Text Box 9" descr="Pink tissue paper"/>
          <p:cNvSpPr txBox="1">
            <a:spLocks noChangeArrowheads="1"/>
          </p:cNvSpPr>
          <p:nvPr/>
        </p:nvSpPr>
        <p:spPr bwMode="auto">
          <a:xfrm>
            <a:off x="609600" y="31242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1745930" name="Text Box 10" descr="Pink tissue paper"/>
          <p:cNvSpPr txBox="1">
            <a:spLocks noChangeArrowheads="1"/>
          </p:cNvSpPr>
          <p:nvPr/>
        </p:nvSpPr>
        <p:spPr bwMode="auto">
          <a:xfrm>
            <a:off x="660400" y="36576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Write the position number of the term above each term of the sequence and look for a pattern that connects the term to the position number of the term.</a:t>
            </a:r>
          </a:p>
        </p:txBody>
      </p:sp>
      <p:pic>
        <p:nvPicPr>
          <p:cNvPr id="1745931" name="Picture 11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057400"/>
            <a:ext cx="770572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15C2A-106D-462F-BCCF-72E9225A1DBA}" type="slidenum">
              <a:rPr lang="en-US"/>
              <a:pPr/>
              <a:t>9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47970" name="Rectangle 2"/>
          <p:cNvSpPr>
            <a:spLocks noChangeArrowheads="1"/>
          </p:cNvSpPr>
          <p:nvPr/>
        </p:nvSpPr>
        <p:spPr bwMode="auto">
          <a:xfrm>
            <a:off x="3810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1747971" name="Rectangle 3"/>
          <p:cNvSpPr>
            <a:spLocks noChangeArrowheads="1"/>
          </p:cNvSpPr>
          <p:nvPr/>
        </p:nvSpPr>
        <p:spPr bwMode="auto">
          <a:xfrm>
            <a:off x="2589213" y="228600"/>
            <a:ext cx="62499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a General Term of a Sequence from a Pattern</a:t>
            </a:r>
          </a:p>
        </p:txBody>
      </p:sp>
      <p:sp>
        <p:nvSpPr>
          <p:cNvPr id="1747973" name="Text Box 5" descr="Pink tissue paper"/>
          <p:cNvSpPr txBox="1">
            <a:spLocks noChangeArrowheads="1"/>
          </p:cNvSpPr>
          <p:nvPr/>
        </p:nvSpPr>
        <p:spPr bwMode="auto">
          <a:xfrm>
            <a:off x="609600" y="10668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1747974" name="Text Box 6" descr="Pink tissue paper"/>
          <p:cNvSpPr txBox="1">
            <a:spLocks noChangeArrowheads="1"/>
          </p:cNvSpPr>
          <p:nvPr/>
        </p:nvSpPr>
        <p:spPr bwMode="auto">
          <a:xfrm>
            <a:off x="660400" y="1914525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1" baseline="0">
                <a:latin typeface="Times New Roman" pitchFamily="18" charset="0"/>
              </a:rPr>
              <a:t>a.</a:t>
            </a:r>
          </a:p>
        </p:txBody>
      </p:sp>
      <p:sp>
        <p:nvSpPr>
          <p:cNvPr id="1747976" name="Text Box 8" descr="Pink tissue paper"/>
          <p:cNvSpPr txBox="1">
            <a:spLocks noChangeArrowheads="1"/>
          </p:cNvSpPr>
          <p:nvPr/>
        </p:nvSpPr>
        <p:spPr bwMode="auto">
          <a:xfrm>
            <a:off x="660400" y="35052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i="1" baseline="0">
                <a:latin typeface="Times New Roman" pitchFamily="18" charset="0"/>
              </a:rPr>
              <a:t>Apparent pattern</a:t>
            </a:r>
            <a:r>
              <a:rPr lang="en-US" sz="3200" baseline="0">
                <a:latin typeface="Times New Roman" pitchFamily="18" charset="0"/>
              </a:rPr>
              <a:t>: Here 1 = </a:t>
            </a:r>
            <a:r>
              <a:rPr lang="en-US" sz="3200" baseline="0">
                <a:solidFill>
                  <a:srgbClr val="EC008D"/>
                </a:solidFill>
                <a:latin typeface="Times New Roman" pitchFamily="18" charset="0"/>
              </a:rPr>
              <a:t>1</a:t>
            </a:r>
            <a:r>
              <a:rPr lang="en-US" sz="3200">
                <a:latin typeface="Times New Roman" pitchFamily="18" charset="0"/>
              </a:rPr>
              <a:t>2</a:t>
            </a:r>
            <a:r>
              <a:rPr lang="en-US" sz="3200" baseline="0">
                <a:latin typeface="Times New Roman" pitchFamily="18" charset="0"/>
              </a:rPr>
              <a:t>, 4 = </a:t>
            </a:r>
            <a:r>
              <a:rPr lang="en-US" sz="3200" baseline="0">
                <a:solidFill>
                  <a:srgbClr val="EC008D"/>
                </a:solidFill>
                <a:latin typeface="Times New Roman" pitchFamily="18" charset="0"/>
              </a:rPr>
              <a:t>2</a:t>
            </a:r>
            <a:r>
              <a:rPr lang="en-US" sz="3200">
                <a:latin typeface="Times New Roman" pitchFamily="18" charset="0"/>
              </a:rPr>
              <a:t>2</a:t>
            </a:r>
            <a:r>
              <a:rPr lang="en-US" sz="3200" baseline="0">
                <a:latin typeface="Times New Roman" pitchFamily="18" charset="0"/>
              </a:rPr>
              <a:t>, 9 = </a:t>
            </a:r>
            <a:r>
              <a:rPr lang="en-US" sz="3200" baseline="0">
                <a:solidFill>
                  <a:srgbClr val="EC008D"/>
                </a:solidFill>
                <a:latin typeface="Times New Roman" pitchFamily="18" charset="0"/>
              </a:rPr>
              <a:t>3</a:t>
            </a:r>
            <a:r>
              <a:rPr lang="en-US" sz="3200">
                <a:latin typeface="Times New Roman" pitchFamily="18" charset="0"/>
              </a:rPr>
              <a:t>2</a:t>
            </a:r>
            <a:r>
              <a:rPr lang="en-US" sz="3200" baseline="0">
                <a:latin typeface="Times New Roman" pitchFamily="18" charset="0"/>
              </a:rPr>
              <a:t>, 16 = </a:t>
            </a:r>
            <a:r>
              <a:rPr lang="en-US" sz="3200" baseline="0">
                <a:solidFill>
                  <a:srgbClr val="EC008D"/>
                </a:solidFill>
                <a:latin typeface="Times New Roman" pitchFamily="18" charset="0"/>
              </a:rPr>
              <a:t>4</a:t>
            </a:r>
            <a:r>
              <a:rPr lang="en-US" sz="3200">
                <a:latin typeface="Times New Roman" pitchFamily="18" charset="0"/>
              </a:rPr>
              <a:t>2</a:t>
            </a:r>
            <a:r>
              <a:rPr lang="en-US" sz="3200" baseline="0">
                <a:latin typeface="Times New Roman" pitchFamily="18" charset="0"/>
              </a:rPr>
              <a:t>, and 25 =</a:t>
            </a:r>
            <a:r>
              <a:rPr lang="en-US" sz="3200" baseline="0">
                <a:solidFill>
                  <a:srgbClr val="EC008D"/>
                </a:solidFill>
                <a:latin typeface="Times New Roman" pitchFamily="18" charset="0"/>
              </a:rPr>
              <a:t>5</a:t>
            </a:r>
            <a:r>
              <a:rPr lang="en-US" sz="3200">
                <a:latin typeface="Times New Roman" pitchFamily="18" charset="0"/>
              </a:rPr>
              <a:t>2</a:t>
            </a:r>
            <a:r>
              <a:rPr lang="en-US" sz="3200" baseline="0">
                <a:latin typeface="Times New Roman" pitchFamily="18" charset="0"/>
              </a:rPr>
              <a:t>. Each term is the square of the position number of that term. This suggests </a:t>
            </a:r>
            <a:r>
              <a:rPr lang="en-US" sz="3200" i="1" baseline="0">
                <a:latin typeface="Times New Roman" pitchFamily="18" charset="0"/>
              </a:rPr>
              <a:t>a</a:t>
            </a:r>
            <a:r>
              <a:rPr lang="en-US" sz="3200" i="1" baseline="-25000">
                <a:latin typeface="Times New Roman" pitchFamily="18" charset="0"/>
              </a:rPr>
              <a:t>n</a:t>
            </a:r>
            <a:r>
              <a:rPr lang="en-US" sz="3200" i="1" baseline="0">
                <a:latin typeface="Times New Roman" pitchFamily="18" charset="0"/>
              </a:rPr>
              <a:t> = n</a:t>
            </a:r>
            <a:r>
              <a:rPr lang="en-US" sz="3200">
                <a:latin typeface="Times New Roman" pitchFamily="18" charset="0"/>
              </a:rPr>
              <a:t>2</a:t>
            </a:r>
            <a:r>
              <a:rPr lang="en-US" sz="3200" baseline="0">
                <a:latin typeface="Times New Roman" pitchFamily="18" charset="0"/>
              </a:rPr>
              <a:t>.</a:t>
            </a:r>
          </a:p>
        </p:txBody>
      </p:sp>
      <p:pic>
        <p:nvPicPr>
          <p:cNvPr id="1747977" name="Picture 9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105025"/>
            <a:ext cx="65532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27E4D-3AC6-498C-BC03-B3791A647354}" type="slidenum">
              <a:rPr lang="en-US"/>
              <a:pPr/>
              <a:t>10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50018" name="Rectangle 2"/>
          <p:cNvSpPr>
            <a:spLocks noChangeArrowheads="1"/>
          </p:cNvSpPr>
          <p:nvPr/>
        </p:nvSpPr>
        <p:spPr bwMode="auto">
          <a:xfrm>
            <a:off x="3810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1750019" name="Rectangle 3"/>
          <p:cNvSpPr>
            <a:spLocks noChangeArrowheads="1"/>
          </p:cNvSpPr>
          <p:nvPr/>
        </p:nvSpPr>
        <p:spPr bwMode="auto">
          <a:xfrm>
            <a:off x="2589213" y="228600"/>
            <a:ext cx="62499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a General Term of a Sequence from a Pattern</a:t>
            </a:r>
          </a:p>
        </p:txBody>
      </p:sp>
      <p:sp>
        <p:nvSpPr>
          <p:cNvPr id="1750020" name="Text Box 4" descr="Pink tissue paper"/>
          <p:cNvSpPr txBox="1">
            <a:spLocks noChangeArrowheads="1"/>
          </p:cNvSpPr>
          <p:nvPr/>
        </p:nvSpPr>
        <p:spPr bwMode="auto">
          <a:xfrm>
            <a:off x="609600" y="10668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1750021" name="Text Box 5" descr="Pink tissue paper"/>
          <p:cNvSpPr txBox="1">
            <a:spLocks noChangeArrowheads="1"/>
          </p:cNvSpPr>
          <p:nvPr/>
        </p:nvSpPr>
        <p:spPr bwMode="auto">
          <a:xfrm>
            <a:off x="660400" y="17526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1" baseline="0">
                <a:latin typeface="Times New Roman" pitchFamily="18" charset="0"/>
              </a:rPr>
              <a:t>b.</a:t>
            </a:r>
          </a:p>
        </p:txBody>
      </p:sp>
      <p:sp>
        <p:nvSpPr>
          <p:cNvPr id="1750022" name="Text Box 6" descr="Pink tissue paper"/>
          <p:cNvSpPr txBox="1">
            <a:spLocks noChangeArrowheads="1"/>
          </p:cNvSpPr>
          <p:nvPr/>
        </p:nvSpPr>
        <p:spPr bwMode="auto">
          <a:xfrm>
            <a:off x="660400" y="36576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i="1" baseline="0">
                <a:latin typeface="Times New Roman" pitchFamily="18" charset="0"/>
              </a:rPr>
              <a:t>Apparent pattern</a:t>
            </a:r>
            <a:r>
              <a:rPr lang="en-US" sz="3200" baseline="0">
                <a:latin typeface="Times New Roman" pitchFamily="18" charset="0"/>
              </a:rPr>
              <a:t>: When the terms alternate in sign and </a:t>
            </a:r>
            <a:r>
              <a:rPr lang="en-US" sz="3200" i="1" baseline="0">
                <a:latin typeface="Times New Roman" pitchFamily="18" charset="0"/>
              </a:rPr>
              <a:t>n</a:t>
            </a:r>
            <a:r>
              <a:rPr lang="en-US" sz="3200" baseline="0">
                <a:latin typeface="Times New Roman" pitchFamily="18" charset="0"/>
              </a:rPr>
              <a:t> = 1, we use factors such as (</a:t>
            </a:r>
            <a:r>
              <a:rPr lang="en-US" sz="320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aseline="0">
                <a:latin typeface="Times New Roman" pitchFamily="18" charset="0"/>
              </a:rPr>
              <a:t>1)</a:t>
            </a:r>
            <a:r>
              <a:rPr lang="en-US" sz="3200" i="1">
                <a:latin typeface="Times New Roman" pitchFamily="18" charset="0"/>
              </a:rPr>
              <a:t>n</a:t>
            </a:r>
            <a:r>
              <a:rPr lang="en-US" sz="3200" baseline="0">
                <a:latin typeface="Times New Roman" pitchFamily="18" charset="0"/>
              </a:rPr>
              <a:t> if we want to begin with the factor </a:t>
            </a:r>
            <a:r>
              <a:rPr lang="en-US" sz="3200" baseline="0">
                <a:solidFill>
                  <a:srgbClr val="00ADEE"/>
                </a:solidFill>
                <a:latin typeface="Times New Roman" pitchFamily="18" charset="0"/>
              </a:rPr>
              <a:t>−1</a:t>
            </a:r>
            <a:r>
              <a:rPr lang="en-US" sz="3200" baseline="0">
                <a:latin typeface="Times New Roman" pitchFamily="18" charset="0"/>
              </a:rPr>
              <a:t> or we use factors such as (</a:t>
            </a:r>
            <a:r>
              <a:rPr lang="en-US" sz="320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aseline="0">
                <a:latin typeface="Times New Roman" pitchFamily="18" charset="0"/>
              </a:rPr>
              <a:t>1)</a:t>
            </a:r>
            <a:r>
              <a:rPr lang="en-US" sz="3200" i="1">
                <a:latin typeface="Times New Roman" pitchFamily="18" charset="0"/>
              </a:rPr>
              <a:t>n+</a:t>
            </a:r>
            <a:r>
              <a:rPr lang="en-US" sz="3200">
                <a:latin typeface="Times New Roman" pitchFamily="18" charset="0"/>
              </a:rPr>
              <a:t>1</a:t>
            </a:r>
            <a:r>
              <a:rPr lang="en-US" sz="3200" baseline="0">
                <a:latin typeface="Times New Roman" pitchFamily="18" charset="0"/>
              </a:rPr>
              <a:t> if we want to begin with the factor </a:t>
            </a:r>
            <a:r>
              <a:rPr lang="en-US" sz="3200" baseline="0">
                <a:solidFill>
                  <a:srgbClr val="00ADEE"/>
                </a:solidFill>
                <a:latin typeface="Times New Roman" pitchFamily="18" charset="0"/>
              </a:rPr>
              <a:t>1</a:t>
            </a:r>
            <a:r>
              <a:rPr lang="en-US" sz="3200" baseline="0">
                <a:latin typeface="Times New Roman" pitchFamily="18" charset="0"/>
              </a:rPr>
              <a:t>. </a:t>
            </a:r>
          </a:p>
        </p:txBody>
      </p:sp>
      <p:pic>
        <p:nvPicPr>
          <p:cNvPr id="1750024" name="Picture 8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1854200"/>
            <a:ext cx="714375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25E85-E908-496A-A0D4-52044255AE1B}" type="slidenum">
              <a:rPr lang="en-US"/>
              <a:pPr/>
              <a:t>11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52066" name="Rectangle 2"/>
          <p:cNvSpPr>
            <a:spLocks noChangeArrowheads="1"/>
          </p:cNvSpPr>
          <p:nvPr/>
        </p:nvSpPr>
        <p:spPr bwMode="auto">
          <a:xfrm>
            <a:off x="3810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1752067" name="Rectangle 3"/>
          <p:cNvSpPr>
            <a:spLocks noChangeArrowheads="1"/>
          </p:cNvSpPr>
          <p:nvPr/>
        </p:nvSpPr>
        <p:spPr bwMode="auto">
          <a:xfrm>
            <a:off x="2589213" y="228600"/>
            <a:ext cx="62499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a General Term of a Sequence from a Pattern</a:t>
            </a:r>
          </a:p>
        </p:txBody>
      </p:sp>
      <p:sp>
        <p:nvSpPr>
          <p:cNvPr id="1752068" name="Text Box 4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1752069" name="Text Box 5" descr="Pink tissue paper"/>
          <p:cNvSpPr txBox="1">
            <a:spLocks noChangeArrowheads="1"/>
          </p:cNvSpPr>
          <p:nvPr/>
        </p:nvSpPr>
        <p:spPr bwMode="auto">
          <a:xfrm>
            <a:off x="660400" y="14478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1" baseline="0">
                <a:latin typeface="Times New Roman" pitchFamily="18" charset="0"/>
              </a:rPr>
              <a:t>b. continued</a:t>
            </a:r>
          </a:p>
        </p:txBody>
      </p:sp>
      <p:sp>
        <p:nvSpPr>
          <p:cNvPr id="1752070" name="Text Box 6" descr="Pink tissue paper"/>
          <p:cNvSpPr txBox="1">
            <a:spLocks noChangeArrowheads="1"/>
          </p:cNvSpPr>
          <p:nvPr/>
        </p:nvSpPr>
        <p:spPr bwMode="auto">
          <a:xfrm>
            <a:off x="660400" y="36576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Notice that each term can be written as a quotient with denominator equal to the position number and numerator equal to one less than the position number, suggesting the general</a:t>
            </a:r>
          </a:p>
          <a:p>
            <a:pPr>
              <a:spcBef>
                <a:spcPct val="50000"/>
              </a:spcBef>
            </a:pPr>
            <a:r>
              <a:rPr lang="en-US" sz="3200" baseline="0">
                <a:latin typeface="Times New Roman" pitchFamily="18" charset="0"/>
              </a:rPr>
              <a:t>term</a:t>
            </a:r>
          </a:p>
        </p:txBody>
      </p:sp>
      <p:pic>
        <p:nvPicPr>
          <p:cNvPr id="1752071" name="Picture 7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2028825"/>
            <a:ext cx="714375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52072" name="Picture 8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5673725"/>
            <a:ext cx="3505200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56" y="1833372"/>
            <a:ext cx="6419088" cy="31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C339D-3E16-41F7-89A6-6FD4CB33BC6B}" type="slidenum">
              <a:rPr lang="en-US"/>
              <a:pPr/>
              <a:t>13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1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RECURSIVE FORMULAS</a:t>
            </a:r>
          </a:p>
        </p:txBody>
      </p:sp>
      <p:sp>
        <p:nvSpPr>
          <p:cNvPr id="1719300" name="Text Box 4" descr="Pink tissue paper"/>
          <p:cNvSpPr txBox="1">
            <a:spLocks noChangeArrowheads="1"/>
          </p:cNvSpPr>
          <p:nvPr/>
        </p:nvSpPr>
        <p:spPr bwMode="auto">
          <a:xfrm>
            <a:off x="914400" y="1295400"/>
            <a:ext cx="7543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aseline="0">
                <a:latin typeface="Times" pitchFamily="18" charset="0"/>
              </a:rPr>
              <a:t>A </a:t>
            </a:r>
            <a:r>
              <a:rPr lang="en-US" sz="3000" b="1" baseline="0">
                <a:latin typeface="Times" pitchFamily="18" charset="0"/>
              </a:rPr>
              <a:t>recursive formula</a:t>
            </a:r>
            <a:r>
              <a:rPr lang="en-US" sz="3000" baseline="0">
                <a:latin typeface="Times" pitchFamily="18" charset="0"/>
              </a:rPr>
              <a:t> requires that one or more of the first few terms of the sequence be specified and all other terms be defined in relation to previously defined terms.</a:t>
            </a:r>
          </a:p>
        </p:txBody>
      </p:sp>
      <p:sp>
        <p:nvSpPr>
          <p:cNvPr id="1719304" name="Text Box 8" descr="Pink tissue paper"/>
          <p:cNvSpPr txBox="1">
            <a:spLocks noChangeArrowheads="1"/>
          </p:cNvSpPr>
          <p:nvPr/>
        </p:nvSpPr>
        <p:spPr bwMode="auto">
          <a:xfrm>
            <a:off x="914400" y="3429000"/>
            <a:ext cx="7543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aseline="0">
                <a:latin typeface="Times" pitchFamily="18" charset="0"/>
              </a:rPr>
              <a:t>The </a:t>
            </a:r>
            <a:r>
              <a:rPr lang="en-US" sz="3000" b="1" baseline="0">
                <a:latin typeface="Times" pitchFamily="18" charset="0"/>
              </a:rPr>
              <a:t>Fibonacci sequence</a:t>
            </a:r>
            <a:r>
              <a:rPr lang="en-US" sz="3000" baseline="0">
                <a:latin typeface="Times" pitchFamily="18" charset="0"/>
              </a:rPr>
              <a:t> is a famous sequence that is defined recursively and shows up often in nature. In this sequence, we specify the first two terms as </a:t>
            </a:r>
            <a:r>
              <a:rPr lang="en-US" sz="3000" i="1" baseline="0">
                <a:latin typeface="Times" pitchFamily="18" charset="0"/>
              </a:rPr>
              <a:t>a</a:t>
            </a:r>
            <a:r>
              <a:rPr lang="en-US" sz="3000" baseline="-25000">
                <a:latin typeface="Times" pitchFamily="18" charset="0"/>
              </a:rPr>
              <a:t>0</a:t>
            </a:r>
            <a:r>
              <a:rPr lang="en-US" sz="3000" baseline="0">
                <a:latin typeface="Times" pitchFamily="18" charset="0"/>
              </a:rPr>
              <a:t> = 1 and </a:t>
            </a:r>
            <a:r>
              <a:rPr lang="en-US" sz="3000" i="1" baseline="0">
                <a:latin typeface="Times" pitchFamily="18" charset="0"/>
              </a:rPr>
              <a:t>a</a:t>
            </a:r>
            <a:r>
              <a:rPr lang="en-US" sz="3000" baseline="-25000">
                <a:latin typeface="Times" pitchFamily="18" charset="0"/>
              </a:rPr>
              <a:t>1</a:t>
            </a:r>
            <a:r>
              <a:rPr lang="en-US" sz="3000" baseline="0">
                <a:latin typeface="Times" pitchFamily="18" charset="0"/>
              </a:rPr>
              <a:t> = 1; each subsequent term is the sum of the two terms immediately preceding it.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52273-8C77-433C-B910-CF1E7D02F491}" type="slidenum">
              <a:rPr lang="en-US"/>
              <a:pPr/>
              <a:t>14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56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THE FIBONACCI SEQUENCE</a:t>
            </a:r>
          </a:p>
        </p:txBody>
      </p:sp>
      <p:sp>
        <p:nvSpPr>
          <p:cNvPr id="1756163" name="Text Box 3" descr="Pink tissue paper"/>
          <p:cNvSpPr txBox="1">
            <a:spLocks noChangeArrowheads="1"/>
          </p:cNvSpPr>
          <p:nvPr/>
        </p:nvSpPr>
        <p:spPr bwMode="auto">
          <a:xfrm>
            <a:off x="914400" y="1524000"/>
            <a:ext cx="7543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aseline="0">
                <a:latin typeface="Times" pitchFamily="18" charset="0"/>
              </a:rPr>
              <a:t>So we have</a:t>
            </a:r>
          </a:p>
        </p:txBody>
      </p:sp>
      <p:pic>
        <p:nvPicPr>
          <p:cNvPr id="1756164" name="Picture 4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2133600"/>
            <a:ext cx="68770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56165" name="Picture 5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5562600"/>
            <a:ext cx="757237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56166" name="Text Box 6" descr="Pink tissue paper"/>
          <p:cNvSpPr txBox="1">
            <a:spLocks noChangeArrowheads="1"/>
          </p:cNvSpPr>
          <p:nvPr/>
        </p:nvSpPr>
        <p:spPr bwMode="auto">
          <a:xfrm>
            <a:off x="914400" y="4648200"/>
            <a:ext cx="7543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aseline="0">
                <a:latin typeface="Times" pitchFamily="18" charset="0"/>
              </a:rPr>
              <a:t>This sequence can also be defined in subscript notation: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F1363-0342-435F-84A3-603D15EBB5C1}" type="slidenum">
              <a:rPr lang="en-US"/>
              <a:pPr/>
              <a:t>15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60258" name="Rectangle 2"/>
          <p:cNvSpPr>
            <a:spLocks noChangeArrowheads="1"/>
          </p:cNvSpPr>
          <p:nvPr/>
        </p:nvSpPr>
        <p:spPr bwMode="auto">
          <a:xfrm>
            <a:off x="3810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1760259" name="Rectangle 3"/>
          <p:cNvSpPr>
            <a:spLocks noChangeArrowheads="1"/>
          </p:cNvSpPr>
          <p:nvPr/>
        </p:nvSpPr>
        <p:spPr bwMode="auto">
          <a:xfrm>
            <a:off x="2589213" y="228600"/>
            <a:ext cx="62499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Terms of a Recursively Defined Sequence</a:t>
            </a:r>
          </a:p>
        </p:txBody>
      </p:sp>
      <p:sp>
        <p:nvSpPr>
          <p:cNvPr id="1760260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aseline="0">
                <a:latin typeface="Times New Roman" pitchFamily="18" charset="0"/>
              </a:rPr>
              <a:t>Write the first five terms of the recursively defined sequence</a:t>
            </a:r>
          </a:p>
          <a:p>
            <a:pPr algn="ctr"/>
            <a:r>
              <a:rPr lang="en-US" sz="3000" i="1" baseline="0">
                <a:latin typeface="Times New Roman" pitchFamily="18" charset="0"/>
              </a:rPr>
              <a:t>a</a:t>
            </a:r>
            <a:r>
              <a:rPr lang="en-US" sz="3000" baseline="-25000">
                <a:latin typeface="Times New Roman" pitchFamily="18" charset="0"/>
              </a:rPr>
              <a:t>1</a:t>
            </a:r>
            <a:r>
              <a:rPr lang="en-US" sz="3000" baseline="0">
                <a:latin typeface="Times New Roman" pitchFamily="18" charset="0"/>
              </a:rPr>
              <a:t> = 4, </a:t>
            </a:r>
            <a:r>
              <a:rPr lang="en-US" sz="3000" i="1" baseline="0">
                <a:latin typeface="Times New Roman" pitchFamily="18" charset="0"/>
              </a:rPr>
              <a:t>a</a:t>
            </a:r>
            <a:r>
              <a:rPr lang="en-US" sz="3000" i="1" baseline="-25000">
                <a:latin typeface="Times New Roman" pitchFamily="18" charset="0"/>
              </a:rPr>
              <a:t>n+</a:t>
            </a:r>
            <a:r>
              <a:rPr lang="en-US" sz="3000" baseline="-25000">
                <a:latin typeface="Times New Roman" pitchFamily="18" charset="0"/>
              </a:rPr>
              <a:t>1</a:t>
            </a:r>
            <a:r>
              <a:rPr lang="en-US" sz="3000" baseline="0">
                <a:latin typeface="Times New Roman" pitchFamily="18" charset="0"/>
              </a:rPr>
              <a:t> = 2</a:t>
            </a:r>
            <a:r>
              <a:rPr lang="en-US" sz="3000" i="1" baseline="0">
                <a:latin typeface="Times New Roman" pitchFamily="18" charset="0"/>
              </a:rPr>
              <a:t>a</a:t>
            </a:r>
            <a:r>
              <a:rPr lang="en-US" sz="3000" baseline="-25000">
                <a:latin typeface="Times New Roman" pitchFamily="18" charset="0"/>
              </a:rPr>
              <a:t>n</a:t>
            </a:r>
            <a:r>
              <a:rPr lang="en-US" sz="3000" baseline="0">
                <a:latin typeface="Times New Roman" pitchFamily="18" charset="0"/>
              </a:rPr>
              <a:t> – 9</a:t>
            </a:r>
            <a:endParaRPr lang="en-US" sz="3000" i="1" baseline="0">
              <a:latin typeface="Times New Roman" pitchFamily="18" charset="0"/>
            </a:endParaRPr>
          </a:p>
        </p:txBody>
      </p:sp>
      <p:sp>
        <p:nvSpPr>
          <p:cNvPr id="1760261" name="Text Box 5" descr="Pink tissue paper"/>
          <p:cNvSpPr txBox="1">
            <a:spLocks noChangeArrowheads="1"/>
          </p:cNvSpPr>
          <p:nvPr/>
        </p:nvSpPr>
        <p:spPr bwMode="auto">
          <a:xfrm>
            <a:off x="609600" y="25146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1760262" name="Text Box 6" descr="Pink tissue paper"/>
          <p:cNvSpPr txBox="1">
            <a:spLocks noChangeArrowheads="1"/>
          </p:cNvSpPr>
          <p:nvPr/>
        </p:nvSpPr>
        <p:spPr bwMode="auto">
          <a:xfrm>
            <a:off x="660400" y="28956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aseline="0">
                <a:latin typeface="Times New Roman" pitchFamily="18" charset="0"/>
              </a:rPr>
              <a:t>We are given the first term of the sequence: </a:t>
            </a:r>
            <a:r>
              <a:rPr lang="en-US" sz="3000" i="1" baseline="0">
                <a:latin typeface="Times New Roman" pitchFamily="18" charset="0"/>
              </a:rPr>
              <a:t>a</a:t>
            </a:r>
            <a:r>
              <a:rPr lang="en-US" sz="3000" baseline="-25000">
                <a:latin typeface="Times New Roman" pitchFamily="18" charset="0"/>
              </a:rPr>
              <a:t>1</a:t>
            </a:r>
            <a:r>
              <a:rPr lang="en-US" sz="300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000" baseline="0">
                <a:latin typeface="Times New Roman" pitchFamily="18" charset="0"/>
              </a:rPr>
              <a:t>=</a:t>
            </a:r>
            <a:r>
              <a:rPr lang="en-US" sz="300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000" baseline="0">
                <a:latin typeface="Times New Roman" pitchFamily="18" charset="0"/>
              </a:rPr>
              <a:t>4.</a:t>
            </a:r>
          </a:p>
          <a:p>
            <a:r>
              <a:rPr lang="en-US" sz="3000" i="1" baseline="0">
                <a:latin typeface="Times New Roman" pitchFamily="18" charset="0"/>
              </a:rPr>
              <a:t>	a</a:t>
            </a:r>
            <a:r>
              <a:rPr lang="en-US" sz="3000" baseline="-25000">
                <a:latin typeface="Times New Roman" pitchFamily="18" charset="0"/>
              </a:rPr>
              <a:t>2</a:t>
            </a:r>
            <a:r>
              <a:rPr lang="en-US" sz="3000" baseline="0">
                <a:latin typeface="Times New Roman" pitchFamily="18" charset="0"/>
              </a:rPr>
              <a:t> = 2</a:t>
            </a:r>
            <a:r>
              <a:rPr lang="en-US" sz="3000" i="1" baseline="0">
                <a:latin typeface="Times New Roman" pitchFamily="18" charset="0"/>
              </a:rPr>
              <a:t>a</a:t>
            </a:r>
            <a:r>
              <a:rPr lang="en-US" sz="3000" baseline="-25000">
                <a:latin typeface="Times New Roman" pitchFamily="18" charset="0"/>
              </a:rPr>
              <a:t>1</a:t>
            </a:r>
            <a:r>
              <a:rPr lang="en-US" sz="3000" baseline="0">
                <a:latin typeface="Times New Roman" pitchFamily="18" charset="0"/>
              </a:rPr>
              <a:t> – 9 = 2(</a:t>
            </a:r>
            <a:r>
              <a:rPr lang="en-US" sz="3000" baseline="0">
                <a:solidFill>
                  <a:srgbClr val="EC008D"/>
                </a:solidFill>
                <a:latin typeface="Times New Roman" pitchFamily="18" charset="0"/>
              </a:rPr>
              <a:t>4</a:t>
            </a:r>
            <a:r>
              <a:rPr lang="en-US" sz="3000" baseline="0">
                <a:latin typeface="Times New Roman" pitchFamily="18" charset="0"/>
              </a:rPr>
              <a:t>) – 9 = –1</a:t>
            </a:r>
          </a:p>
          <a:p>
            <a:r>
              <a:rPr lang="en-US" sz="3000" i="1" baseline="0">
                <a:latin typeface="Times New Roman" pitchFamily="18" charset="0"/>
              </a:rPr>
              <a:t>	a</a:t>
            </a:r>
            <a:r>
              <a:rPr lang="en-US" sz="3000" baseline="-25000">
                <a:latin typeface="Times New Roman" pitchFamily="18" charset="0"/>
              </a:rPr>
              <a:t>3</a:t>
            </a:r>
            <a:r>
              <a:rPr lang="en-US" sz="3000" baseline="0">
                <a:latin typeface="Times New Roman" pitchFamily="18" charset="0"/>
              </a:rPr>
              <a:t> = 2</a:t>
            </a:r>
            <a:r>
              <a:rPr lang="en-US" sz="3000" i="1" baseline="0">
                <a:latin typeface="Times New Roman" pitchFamily="18" charset="0"/>
              </a:rPr>
              <a:t>a</a:t>
            </a:r>
            <a:r>
              <a:rPr lang="en-US" sz="3000" baseline="-25000">
                <a:latin typeface="Times New Roman" pitchFamily="18" charset="0"/>
              </a:rPr>
              <a:t>2</a:t>
            </a:r>
            <a:r>
              <a:rPr lang="en-US" sz="3000" baseline="0">
                <a:latin typeface="Times New Roman" pitchFamily="18" charset="0"/>
              </a:rPr>
              <a:t> – 9 = 2(</a:t>
            </a:r>
            <a:r>
              <a:rPr lang="en-US" sz="3000" baseline="0">
                <a:solidFill>
                  <a:srgbClr val="EC008D"/>
                </a:solidFill>
                <a:latin typeface="Times New Roman" pitchFamily="18" charset="0"/>
              </a:rPr>
              <a:t>–1</a:t>
            </a:r>
            <a:r>
              <a:rPr lang="en-US" sz="3000" baseline="0">
                <a:latin typeface="Times New Roman" pitchFamily="18" charset="0"/>
              </a:rPr>
              <a:t>) – 9 = –11</a:t>
            </a:r>
          </a:p>
          <a:p>
            <a:r>
              <a:rPr lang="en-US" sz="3000" i="1" baseline="0">
                <a:latin typeface="Times New Roman" pitchFamily="18" charset="0"/>
              </a:rPr>
              <a:t>	a</a:t>
            </a:r>
            <a:r>
              <a:rPr lang="en-US" sz="3000" baseline="-25000">
                <a:latin typeface="Times New Roman" pitchFamily="18" charset="0"/>
              </a:rPr>
              <a:t>4</a:t>
            </a:r>
            <a:r>
              <a:rPr lang="en-US" sz="3000" baseline="0">
                <a:latin typeface="Times New Roman" pitchFamily="18" charset="0"/>
              </a:rPr>
              <a:t> = 2</a:t>
            </a:r>
            <a:r>
              <a:rPr lang="en-US" sz="3000" i="1" baseline="0">
                <a:latin typeface="Times New Roman" pitchFamily="18" charset="0"/>
              </a:rPr>
              <a:t>a</a:t>
            </a:r>
            <a:r>
              <a:rPr lang="en-US" sz="3000" baseline="-25000">
                <a:latin typeface="Times New Roman" pitchFamily="18" charset="0"/>
              </a:rPr>
              <a:t>3</a:t>
            </a:r>
            <a:r>
              <a:rPr lang="en-US" sz="3000" baseline="0">
                <a:latin typeface="Times New Roman" pitchFamily="18" charset="0"/>
              </a:rPr>
              <a:t> – 9 = 2(</a:t>
            </a:r>
            <a:r>
              <a:rPr lang="en-US" sz="3000" baseline="0">
                <a:solidFill>
                  <a:srgbClr val="EC008D"/>
                </a:solidFill>
                <a:latin typeface="Times New Roman" pitchFamily="18" charset="0"/>
              </a:rPr>
              <a:t>–11</a:t>
            </a:r>
            <a:r>
              <a:rPr lang="en-US" sz="3000" baseline="0">
                <a:latin typeface="Times New Roman" pitchFamily="18" charset="0"/>
              </a:rPr>
              <a:t>) – 9 = –31</a:t>
            </a:r>
          </a:p>
          <a:p>
            <a:r>
              <a:rPr lang="en-US" sz="3000" i="1" baseline="0">
                <a:latin typeface="Times New Roman" pitchFamily="18" charset="0"/>
              </a:rPr>
              <a:t>	a</a:t>
            </a:r>
            <a:r>
              <a:rPr lang="en-US" sz="3000" baseline="-25000">
                <a:latin typeface="Times New Roman" pitchFamily="18" charset="0"/>
              </a:rPr>
              <a:t>5</a:t>
            </a:r>
            <a:r>
              <a:rPr lang="en-US" sz="3000" baseline="0">
                <a:latin typeface="Times New Roman" pitchFamily="18" charset="0"/>
              </a:rPr>
              <a:t> = 2</a:t>
            </a:r>
            <a:r>
              <a:rPr lang="en-US" sz="3000" i="1" baseline="0">
                <a:latin typeface="Times New Roman" pitchFamily="18" charset="0"/>
              </a:rPr>
              <a:t>a</a:t>
            </a:r>
            <a:r>
              <a:rPr lang="en-US" sz="3000" baseline="-25000">
                <a:latin typeface="Times New Roman" pitchFamily="18" charset="0"/>
              </a:rPr>
              <a:t>4</a:t>
            </a:r>
            <a:r>
              <a:rPr lang="en-US" sz="3000" baseline="0">
                <a:latin typeface="Times New Roman" pitchFamily="18" charset="0"/>
              </a:rPr>
              <a:t> – 9 = 2(</a:t>
            </a:r>
            <a:r>
              <a:rPr lang="en-US" sz="3000" baseline="0">
                <a:solidFill>
                  <a:srgbClr val="EC008D"/>
                </a:solidFill>
                <a:latin typeface="Times New Roman" pitchFamily="18" charset="0"/>
              </a:rPr>
              <a:t>–31</a:t>
            </a:r>
            <a:r>
              <a:rPr lang="en-US" sz="3000" baseline="0">
                <a:latin typeface="Times New Roman" pitchFamily="18" charset="0"/>
              </a:rPr>
              <a:t>) – 9 = –71</a:t>
            </a:r>
          </a:p>
          <a:p>
            <a:r>
              <a:rPr lang="en-US" sz="3000" baseline="0">
                <a:latin typeface="Times New Roman" pitchFamily="18" charset="0"/>
              </a:rPr>
              <a:t>So the first five terms of the sequence are:</a:t>
            </a:r>
          </a:p>
          <a:p>
            <a:pPr algn="ctr"/>
            <a:r>
              <a:rPr lang="en-US" sz="3000" baseline="0">
                <a:latin typeface="Times New Roman" pitchFamily="18" charset="0"/>
              </a:rPr>
              <a:t>4, –1, </a:t>
            </a:r>
            <a:r>
              <a:rPr lang="en-US" sz="300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000" baseline="0">
                <a:latin typeface="Times New Roman" pitchFamily="18" charset="0"/>
              </a:rPr>
              <a:t>11, </a:t>
            </a:r>
            <a:r>
              <a:rPr lang="en-US" sz="300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000" baseline="0">
                <a:latin typeface="Times New Roman" pitchFamily="18" charset="0"/>
              </a:rPr>
              <a:t>31, </a:t>
            </a:r>
            <a:r>
              <a:rPr lang="en-US" sz="300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000" baseline="0">
                <a:latin typeface="Times New Roman" pitchFamily="18" charset="0"/>
              </a:rPr>
              <a:t>71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92" y="2048256"/>
            <a:ext cx="6071616" cy="276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56" y="1545336"/>
            <a:ext cx="5961888" cy="37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00CE-0E0B-4F2E-8896-A18B3D08B66C}" type="slidenum">
              <a:rPr lang="en-US"/>
              <a:pPr/>
              <a:t>18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541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DEFINITION OF FACTORIAL</a:t>
            </a:r>
          </a:p>
        </p:txBody>
      </p:sp>
      <p:sp>
        <p:nvSpPr>
          <p:cNvPr id="1754115" name="Text Box 3" descr="Pink tissue paper"/>
          <p:cNvSpPr txBox="1">
            <a:spLocks noChangeArrowheads="1"/>
          </p:cNvSpPr>
          <p:nvPr/>
        </p:nvSpPr>
        <p:spPr bwMode="auto">
          <a:xfrm>
            <a:off x="914400" y="1371600"/>
            <a:ext cx="7543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For any positive integer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b="1" i="1" baseline="0">
                <a:latin typeface="Times" pitchFamily="18" charset="0"/>
              </a:rPr>
              <a:t>n factorial</a:t>
            </a:r>
            <a:r>
              <a:rPr lang="en-US" sz="3200" baseline="0">
                <a:latin typeface="Times" pitchFamily="18" charset="0"/>
              </a:rPr>
              <a:t> (written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!) is defined as</a:t>
            </a:r>
          </a:p>
        </p:txBody>
      </p:sp>
      <p:sp>
        <p:nvSpPr>
          <p:cNvPr id="1754116" name="Text Box 4" descr="Pink tissue paper"/>
          <p:cNvSpPr txBox="1">
            <a:spLocks noChangeArrowheads="1"/>
          </p:cNvSpPr>
          <p:nvPr/>
        </p:nvSpPr>
        <p:spPr bwMode="auto">
          <a:xfrm>
            <a:off x="914400" y="3962400"/>
            <a:ext cx="7543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As a special case, </a:t>
            </a:r>
            <a:r>
              <a:rPr lang="en-US" sz="3200" b="1" i="1" baseline="0">
                <a:latin typeface="Times" pitchFamily="18" charset="0"/>
              </a:rPr>
              <a:t>zero factorial</a:t>
            </a:r>
            <a:r>
              <a:rPr lang="en-US" sz="3200" baseline="0">
                <a:latin typeface="Times" pitchFamily="18" charset="0"/>
              </a:rPr>
              <a:t> (written 0!) is defined as</a:t>
            </a:r>
          </a:p>
        </p:txBody>
      </p:sp>
      <p:graphicFrame>
        <p:nvGraphicFramePr>
          <p:cNvPr id="1754117" name="Object 5" descr="Pink tissue paper"/>
          <p:cNvGraphicFramePr>
            <a:graphicFrameLocks noChangeAspect="1"/>
          </p:cNvGraphicFramePr>
          <p:nvPr/>
        </p:nvGraphicFramePr>
        <p:xfrm>
          <a:off x="2508250" y="2736850"/>
          <a:ext cx="41910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123" name="Equation" r:id="rId5" imgW="4190760" imgH="558720" progId="Equation.DSMT4">
                  <p:embed/>
                </p:oleObj>
              </mc:Choice>
              <mc:Fallback>
                <p:oleObj name="Equation" r:id="rId5" imgW="4190760" imgH="55872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0" y="2736850"/>
                        <a:ext cx="41910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4118" name="Object 6" descr="Pink tissue paper"/>
          <p:cNvGraphicFramePr>
            <a:graphicFrameLocks noChangeAspect="1"/>
          </p:cNvGraphicFramePr>
          <p:nvPr/>
        </p:nvGraphicFramePr>
        <p:xfrm>
          <a:off x="3981450" y="5143500"/>
          <a:ext cx="1041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124" name="Equation" r:id="rId7" imgW="1041120" imgH="431640" progId="Equation.DSMT4">
                  <p:embed/>
                </p:oleObj>
              </mc:Choice>
              <mc:Fallback>
                <p:oleObj name="Equation" r:id="rId7" imgW="1041120" imgH="43164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1450" y="5143500"/>
                        <a:ext cx="10414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DE830-1EEE-401B-8EAC-EB250ACB406C}" type="slidenum">
              <a:rPr lang="en-US"/>
              <a:pPr/>
              <a:t>19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2134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1721347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Simplifying a Factorial Expression</a:t>
            </a:r>
          </a:p>
        </p:txBody>
      </p:sp>
      <p:sp>
        <p:nvSpPr>
          <p:cNvPr id="1721348" name="Text Box 4" descr="Pink tissue paper"/>
          <p:cNvSpPr txBox="1">
            <a:spLocks noChangeArrowheads="1"/>
          </p:cNvSpPr>
          <p:nvPr/>
        </p:nvSpPr>
        <p:spPr bwMode="auto">
          <a:xfrm>
            <a:off x="647700" y="10668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Simplify.</a:t>
            </a:r>
          </a:p>
        </p:txBody>
      </p:sp>
      <p:sp>
        <p:nvSpPr>
          <p:cNvPr id="1721350" name="Text Box 6" descr="Pink tissue paper"/>
          <p:cNvSpPr txBox="1">
            <a:spLocks noChangeArrowheads="1"/>
          </p:cNvSpPr>
          <p:nvPr/>
        </p:nvSpPr>
        <p:spPr bwMode="auto">
          <a:xfrm>
            <a:off x="609600" y="28194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</a:t>
            </a:r>
          </a:p>
        </p:txBody>
      </p:sp>
      <p:pic>
        <p:nvPicPr>
          <p:cNvPr id="1721355" name="Picture 11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1447800"/>
            <a:ext cx="38766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21356" name="Picture 12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429000"/>
            <a:ext cx="35337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21357" name="Picture 13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724400"/>
            <a:ext cx="6067425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21358" name="Text Box 14" descr="Pink tissue paper"/>
          <p:cNvSpPr txBox="1">
            <a:spLocks noChangeArrowheads="1"/>
          </p:cNvSpPr>
          <p:nvPr/>
        </p:nvSpPr>
        <p:spPr bwMode="auto">
          <a:xfrm>
            <a:off x="4330700" y="3657600"/>
            <a:ext cx="3048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= 16 </a:t>
            </a:r>
            <a:r>
              <a:rPr lang="en-US" sz="3200" baseline="0">
                <a:latin typeface="Times New Roman" pitchFamily="18" charset="0"/>
                <a:cs typeface="Times New Roman" pitchFamily="18" charset="0"/>
              </a:rPr>
              <a:t>· 15 = 240</a:t>
            </a:r>
          </a:p>
        </p:txBody>
      </p:sp>
      <p:sp>
        <p:nvSpPr>
          <p:cNvPr id="1721359" name="Text Box 15" descr="Pink tissue paper"/>
          <p:cNvSpPr txBox="1">
            <a:spLocks noChangeArrowheads="1"/>
          </p:cNvSpPr>
          <p:nvPr/>
        </p:nvSpPr>
        <p:spPr bwMode="auto">
          <a:xfrm>
            <a:off x="6829425" y="4991100"/>
            <a:ext cx="20272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= (</a:t>
            </a:r>
            <a:r>
              <a:rPr lang="en-US" sz="3200" i="1" baseline="0">
                <a:latin typeface="Times New Roman" pitchFamily="18" charset="0"/>
              </a:rPr>
              <a:t>n + </a:t>
            </a:r>
            <a:r>
              <a:rPr lang="en-US" sz="3200" baseline="0">
                <a:latin typeface="Times New Roman" pitchFamily="18" charset="0"/>
              </a:rPr>
              <a:t>1)</a:t>
            </a:r>
            <a:r>
              <a:rPr lang="en-US" sz="3200" i="1" baseline="0">
                <a:latin typeface="Times New Roman" pitchFamily="18" charset="0"/>
              </a:rPr>
              <a:t>n</a:t>
            </a:r>
            <a:endParaRPr lang="en-US" sz="3200" i="1" baseline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492" y="2162556"/>
            <a:ext cx="5843016" cy="253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13B37-7564-412C-A449-D31CE7D5D3D1}" type="slidenum">
              <a:rPr lang="en-US"/>
              <a:pPr/>
              <a:t>21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6230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1762307" name="Rectangle 3"/>
          <p:cNvSpPr>
            <a:spLocks noChangeArrowheads="1"/>
          </p:cNvSpPr>
          <p:nvPr/>
        </p:nvSpPr>
        <p:spPr bwMode="auto">
          <a:xfrm>
            <a:off x="2817813" y="227013"/>
            <a:ext cx="6021387" cy="8397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Writing Terms of a Sequence Involving Factorials</a:t>
            </a:r>
          </a:p>
        </p:txBody>
      </p:sp>
      <p:sp>
        <p:nvSpPr>
          <p:cNvPr id="1762308" name="Text Box 4" descr="Pink tissue paper"/>
          <p:cNvSpPr txBox="1">
            <a:spLocks noChangeArrowheads="1"/>
          </p:cNvSpPr>
          <p:nvPr/>
        </p:nvSpPr>
        <p:spPr bwMode="auto">
          <a:xfrm>
            <a:off x="647700" y="1066800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Write the first five terms of the sequence whose general term is:</a:t>
            </a:r>
          </a:p>
        </p:txBody>
      </p:sp>
      <p:sp>
        <p:nvSpPr>
          <p:cNvPr id="1762310" name="Text Box 6" descr="Pink tissue paper"/>
          <p:cNvSpPr txBox="1">
            <a:spLocks noChangeArrowheads="1"/>
          </p:cNvSpPr>
          <p:nvPr/>
        </p:nvSpPr>
        <p:spPr bwMode="auto">
          <a:xfrm>
            <a:off x="609600" y="304165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1762311" name="Text Box 7" descr="Pink tissue paper"/>
          <p:cNvSpPr txBox="1">
            <a:spLocks noChangeArrowheads="1"/>
          </p:cNvSpPr>
          <p:nvPr/>
        </p:nvSpPr>
        <p:spPr bwMode="auto">
          <a:xfrm>
            <a:off x="660400" y="357505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Replace </a:t>
            </a:r>
            <a:r>
              <a:rPr lang="en-US" sz="3200" i="1" baseline="0">
                <a:latin typeface="Times New Roman" pitchFamily="18" charset="0"/>
              </a:rPr>
              <a:t>n </a:t>
            </a:r>
            <a:r>
              <a:rPr lang="en-US" sz="3200" baseline="0">
                <a:latin typeface="Times New Roman" pitchFamily="18" charset="0"/>
              </a:rPr>
              <a:t>with each integer from 1 through 5.</a:t>
            </a:r>
          </a:p>
        </p:txBody>
      </p:sp>
      <p:graphicFrame>
        <p:nvGraphicFramePr>
          <p:cNvPr id="1762312" name="Object 8" descr="Pink tissue paper"/>
          <p:cNvGraphicFramePr>
            <a:graphicFrameLocks noChangeAspect="1"/>
          </p:cNvGraphicFramePr>
          <p:nvPr/>
        </p:nvGraphicFramePr>
        <p:xfrm>
          <a:off x="3517900" y="2120900"/>
          <a:ext cx="19685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321" name="Equation" r:id="rId5" imgW="1968480" imgH="1104840" progId="Equation.DSMT4">
                  <p:embed/>
                </p:oleObj>
              </mc:Choice>
              <mc:Fallback>
                <p:oleObj name="Equation" r:id="rId5" imgW="1968480" imgH="110484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7900" y="2120900"/>
                        <a:ext cx="19685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2313" name="Object 9" descr="Pink tissue paper"/>
          <p:cNvGraphicFramePr>
            <a:graphicFrameLocks noChangeAspect="1"/>
          </p:cNvGraphicFramePr>
          <p:nvPr/>
        </p:nvGraphicFramePr>
        <p:xfrm>
          <a:off x="2622550" y="4241800"/>
          <a:ext cx="3759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322" name="Equation" r:id="rId7" imgW="3759120" imgH="1104840" progId="Equation.DSMT4">
                  <p:embed/>
                </p:oleObj>
              </mc:Choice>
              <mc:Fallback>
                <p:oleObj name="Equation" r:id="rId7" imgW="3759120" imgH="110484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4241800"/>
                        <a:ext cx="3759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2314" name="Object 10" descr="Pink tissue paper"/>
          <p:cNvGraphicFramePr>
            <a:graphicFrameLocks noChangeAspect="1"/>
          </p:cNvGraphicFramePr>
          <p:nvPr/>
        </p:nvGraphicFramePr>
        <p:xfrm>
          <a:off x="2622550" y="5461000"/>
          <a:ext cx="42418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323" name="Equation" r:id="rId9" imgW="4241520" imgH="1104840" progId="Equation.DSMT4">
                  <p:embed/>
                </p:oleObj>
              </mc:Choice>
              <mc:Fallback>
                <p:oleObj name="Equation" r:id="rId9" imgW="4241520" imgH="110484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5461000"/>
                        <a:ext cx="42418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CED54-7FF9-4B89-BA98-21EA3692854C}" type="slidenum">
              <a:rPr lang="en-US"/>
              <a:pPr/>
              <a:t>22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2339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1723395" name="Rectangle 3"/>
          <p:cNvSpPr>
            <a:spLocks noChangeArrowheads="1"/>
          </p:cNvSpPr>
          <p:nvPr/>
        </p:nvSpPr>
        <p:spPr bwMode="auto">
          <a:xfrm>
            <a:off x="2817813" y="227013"/>
            <a:ext cx="6021387" cy="8397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Writing Terms of a Sequence Involving Factorials</a:t>
            </a:r>
          </a:p>
        </p:txBody>
      </p:sp>
      <p:sp>
        <p:nvSpPr>
          <p:cNvPr id="1723396" name="Text Box 4" descr="Pink tissue paper"/>
          <p:cNvSpPr txBox="1">
            <a:spLocks noChangeArrowheads="1"/>
          </p:cNvSpPr>
          <p:nvPr/>
        </p:nvSpPr>
        <p:spPr bwMode="auto">
          <a:xfrm>
            <a:off x="660400" y="12192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1723397" name="Object 5" descr="Pink tissue paper"/>
          <p:cNvGraphicFramePr>
            <a:graphicFrameLocks noChangeAspect="1"/>
          </p:cNvGraphicFramePr>
          <p:nvPr/>
        </p:nvGraphicFramePr>
        <p:xfrm>
          <a:off x="2284413" y="5080000"/>
          <a:ext cx="5183187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06" name="Equation" r:id="rId5" imgW="5181480" imgH="1104840" progId="Equation.DSMT4">
                  <p:embed/>
                </p:oleObj>
              </mc:Choice>
              <mc:Fallback>
                <p:oleObj name="Equation" r:id="rId5" imgW="5181480" imgH="110484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4413" y="5080000"/>
                        <a:ext cx="5183187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3398" name="Object 6" descr="Pink tissue paper"/>
          <p:cNvGraphicFramePr>
            <a:graphicFrameLocks noChangeAspect="1"/>
          </p:cNvGraphicFramePr>
          <p:nvPr/>
        </p:nvGraphicFramePr>
        <p:xfrm>
          <a:off x="2279650" y="1873250"/>
          <a:ext cx="40005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07" name="Equation" r:id="rId7" imgW="4000320" imgH="1104840" progId="Equation.DSMT4">
                  <p:embed/>
                </p:oleObj>
              </mc:Choice>
              <mc:Fallback>
                <p:oleObj name="Equation" r:id="rId7" imgW="4000320" imgH="110484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1873250"/>
                        <a:ext cx="40005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3399" name="Object 7" descr="Pink tissue paper"/>
          <p:cNvGraphicFramePr>
            <a:graphicFrameLocks noChangeAspect="1"/>
          </p:cNvGraphicFramePr>
          <p:nvPr/>
        </p:nvGraphicFramePr>
        <p:xfrm>
          <a:off x="2305050" y="3549650"/>
          <a:ext cx="4916488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408" name="Equation" r:id="rId9" imgW="4914720" imgH="1104840" progId="Equation.DSMT4">
                  <p:embed/>
                </p:oleObj>
              </mc:Choice>
              <mc:Fallback>
                <p:oleObj name="Equation" r:id="rId9" imgW="4914720" imgH="110484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5050" y="3549650"/>
                        <a:ext cx="4916488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768" y="1527048"/>
            <a:ext cx="5998464" cy="38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629C5-D8D0-488D-A50A-675047ED8BA6}" type="slidenum">
              <a:rPr lang="en-US"/>
              <a:pPr/>
              <a:t>24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25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SUMMATION NOTATION</a:t>
            </a:r>
          </a:p>
        </p:txBody>
      </p:sp>
      <p:sp>
        <p:nvSpPr>
          <p:cNvPr id="1725444" name="Text Box 4" descr="Pink tissue paper"/>
          <p:cNvSpPr txBox="1">
            <a:spLocks noChangeArrowheads="1"/>
          </p:cNvSpPr>
          <p:nvPr/>
        </p:nvSpPr>
        <p:spPr bwMode="auto">
          <a:xfrm>
            <a:off x="914400" y="1371600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The sum of the first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terms of a sequence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…,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, …  is denoted by</a:t>
            </a:r>
          </a:p>
        </p:txBody>
      </p:sp>
      <p:sp>
        <p:nvSpPr>
          <p:cNvPr id="1725445" name="Text Box 5" descr="Pink tissue paper"/>
          <p:cNvSpPr txBox="1">
            <a:spLocks noChangeArrowheads="1"/>
          </p:cNvSpPr>
          <p:nvPr/>
        </p:nvSpPr>
        <p:spPr bwMode="auto">
          <a:xfrm>
            <a:off x="914400" y="3962400"/>
            <a:ext cx="7543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The letter </a:t>
            </a:r>
            <a:r>
              <a:rPr lang="en-US" sz="3200" i="1" baseline="0">
                <a:latin typeface="Times" pitchFamily="18" charset="0"/>
              </a:rPr>
              <a:t>i</a:t>
            </a:r>
            <a:r>
              <a:rPr lang="en-US" sz="3200" baseline="0">
                <a:latin typeface="Times" pitchFamily="18" charset="0"/>
              </a:rPr>
              <a:t> in the summation notation is called the </a:t>
            </a:r>
            <a:r>
              <a:rPr lang="en-US" sz="3200" b="1" baseline="0">
                <a:latin typeface="Times" pitchFamily="18" charset="0"/>
              </a:rPr>
              <a:t>index of summation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is called the </a:t>
            </a:r>
            <a:r>
              <a:rPr lang="en-US" sz="3200" b="1" baseline="0">
                <a:latin typeface="Times" pitchFamily="18" charset="0"/>
              </a:rPr>
              <a:t>upper limit</a:t>
            </a:r>
            <a:r>
              <a:rPr lang="en-US" sz="3200" baseline="0">
                <a:latin typeface="Times" pitchFamily="18" charset="0"/>
              </a:rPr>
              <a:t>, and 1 is called the </a:t>
            </a:r>
            <a:r>
              <a:rPr lang="en-US" sz="3200" b="1" baseline="0">
                <a:latin typeface="Times" pitchFamily="18" charset="0"/>
              </a:rPr>
              <a:t>lower limit</a:t>
            </a:r>
            <a:r>
              <a:rPr lang="en-US" sz="3200" baseline="0">
                <a:latin typeface="Times" pitchFamily="18" charset="0"/>
              </a:rPr>
              <a:t>, of the summation.</a:t>
            </a:r>
          </a:p>
        </p:txBody>
      </p:sp>
      <p:graphicFrame>
        <p:nvGraphicFramePr>
          <p:cNvPr id="1725446" name="Object 6" descr="Pink tissue paper"/>
          <p:cNvGraphicFramePr>
            <a:graphicFrameLocks noChangeAspect="1"/>
          </p:cNvGraphicFramePr>
          <p:nvPr/>
        </p:nvGraphicFramePr>
        <p:xfrm>
          <a:off x="2298700" y="2603500"/>
          <a:ext cx="46101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5449" name="Equation" r:id="rId5" imgW="4609800" imgH="1041120" progId="Equation.DSMT4">
                  <p:embed/>
                </p:oleObj>
              </mc:Choice>
              <mc:Fallback>
                <p:oleObj name="Equation" r:id="rId5" imgW="4609800" imgH="104112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8700" y="2603500"/>
                        <a:ext cx="46101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1CBF0-5673-4F67-957B-17070CD9E887}" type="slidenum">
              <a:rPr lang="en-US"/>
              <a:pPr/>
              <a:t>25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27490" name="Rectangle 2"/>
          <p:cNvSpPr>
            <a:spLocks noChangeArrowheads="1"/>
          </p:cNvSpPr>
          <p:nvPr/>
        </p:nvSpPr>
        <p:spPr bwMode="auto">
          <a:xfrm>
            <a:off x="4572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1727491" name="Rectangle 3"/>
          <p:cNvSpPr>
            <a:spLocks noChangeArrowheads="1"/>
          </p:cNvSpPr>
          <p:nvPr/>
        </p:nvSpPr>
        <p:spPr bwMode="auto">
          <a:xfrm>
            <a:off x="2665413" y="228600"/>
            <a:ext cx="6249987" cy="839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Evaluating Sums Given in Summation Notation</a:t>
            </a:r>
          </a:p>
        </p:txBody>
      </p:sp>
      <p:sp>
        <p:nvSpPr>
          <p:cNvPr id="1727492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Find each sum.</a:t>
            </a:r>
          </a:p>
        </p:txBody>
      </p:sp>
      <p:graphicFrame>
        <p:nvGraphicFramePr>
          <p:cNvPr id="1727493" name="Object 5" descr="Pink tissue paper"/>
          <p:cNvGraphicFramePr>
            <a:graphicFrameLocks noChangeAspect="1"/>
          </p:cNvGraphicFramePr>
          <p:nvPr/>
        </p:nvGraphicFramePr>
        <p:xfrm>
          <a:off x="977900" y="1606550"/>
          <a:ext cx="11557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7508" name="Equation" r:id="rId5" imgW="1155600" imgH="1041120" progId="Equation.DSMT4">
                  <p:embed/>
                </p:oleObj>
              </mc:Choice>
              <mc:Fallback>
                <p:oleObj name="Equation" r:id="rId5" imgW="1155600" imgH="104112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900" y="1606550"/>
                        <a:ext cx="11557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27494" name="Group 6"/>
          <p:cNvGrpSpPr>
            <a:grpSpLocks/>
          </p:cNvGrpSpPr>
          <p:nvPr/>
        </p:nvGrpSpPr>
        <p:grpSpPr bwMode="auto">
          <a:xfrm>
            <a:off x="609600" y="3124200"/>
            <a:ext cx="7975600" cy="1143000"/>
            <a:chOff x="384" y="1728"/>
            <a:chExt cx="5024" cy="720"/>
          </a:xfrm>
        </p:grpSpPr>
        <p:sp>
          <p:nvSpPr>
            <p:cNvPr id="1727495" name="Text Box 7" descr="Pink tissue paper"/>
            <p:cNvSpPr txBox="1">
              <a:spLocks noChangeArrowheads="1"/>
            </p:cNvSpPr>
            <p:nvPr/>
          </p:nvSpPr>
          <p:spPr bwMode="auto">
            <a:xfrm>
              <a:off x="384" y="1728"/>
              <a:ext cx="2256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1727496" name="Text Box 8" descr="Pink tissue paper"/>
            <p:cNvSpPr txBox="1">
              <a:spLocks noChangeArrowheads="1"/>
            </p:cNvSpPr>
            <p:nvPr/>
          </p:nvSpPr>
          <p:spPr bwMode="auto">
            <a:xfrm>
              <a:off x="416" y="2064"/>
              <a:ext cx="499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57200" indent="-4572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0066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781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1496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7211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78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635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92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549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1" baseline="0">
                  <a:latin typeface="Times New Roman" pitchFamily="18" charset="0"/>
                </a:rPr>
                <a:t>a.</a:t>
              </a:r>
              <a:r>
                <a:rPr lang="en-US" sz="3200" baseline="0">
                  <a:latin typeface="Times New Roman" pitchFamily="18" charset="0"/>
                </a:rPr>
                <a:t>	Replace </a:t>
              </a:r>
              <a:r>
                <a:rPr lang="en-US" sz="3200" i="1" baseline="0">
                  <a:latin typeface="Times New Roman" pitchFamily="18" charset="0"/>
                </a:rPr>
                <a:t>i</a:t>
              </a:r>
              <a:r>
                <a:rPr lang="en-US" sz="3200" baseline="0">
                  <a:latin typeface="Times New Roman" pitchFamily="18" charset="0"/>
                </a:rPr>
                <a:t> with integers </a:t>
              </a:r>
              <a:r>
                <a:rPr lang="en-US" sz="3200" baseline="0">
                  <a:solidFill>
                    <a:srgbClr val="EC008D"/>
                  </a:solidFill>
                  <a:latin typeface="Times New Roman" pitchFamily="18" charset="0"/>
                </a:rPr>
                <a:t>1</a:t>
              </a:r>
              <a:r>
                <a:rPr lang="en-US" sz="3200" baseline="0">
                  <a:latin typeface="Times New Roman" pitchFamily="18" charset="0"/>
                </a:rPr>
                <a:t> through </a:t>
              </a:r>
              <a:r>
                <a:rPr lang="en-US" sz="3200" baseline="0">
                  <a:solidFill>
                    <a:srgbClr val="EC008D"/>
                  </a:solidFill>
                  <a:latin typeface="Times New Roman" pitchFamily="18" charset="0"/>
                </a:rPr>
                <a:t>9</a:t>
              </a:r>
              <a:r>
                <a:rPr lang="en-US" sz="3200" baseline="0">
                  <a:latin typeface="Times New Roman" pitchFamily="18" charset="0"/>
                </a:rPr>
                <a:t>, inclusive, and then add.</a:t>
              </a:r>
            </a:p>
          </p:txBody>
        </p:sp>
      </p:grpSp>
      <p:graphicFrame>
        <p:nvGraphicFramePr>
          <p:cNvPr id="1727497" name="Object 9" descr="Pink tissue paper"/>
          <p:cNvGraphicFramePr>
            <a:graphicFrameLocks noChangeAspect="1"/>
          </p:cNvGraphicFramePr>
          <p:nvPr/>
        </p:nvGraphicFramePr>
        <p:xfrm>
          <a:off x="3187700" y="1644650"/>
          <a:ext cx="24638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7509" name="Equation" r:id="rId7" imgW="2463480" imgH="1091880" progId="Equation.DSMT4">
                  <p:embed/>
                </p:oleObj>
              </mc:Choice>
              <mc:Fallback>
                <p:oleObj name="Equation" r:id="rId7" imgW="2463480" imgH="109188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7700" y="1644650"/>
                        <a:ext cx="2463800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7498" name="Object 10" descr="Pink tissue paper"/>
          <p:cNvGraphicFramePr>
            <a:graphicFrameLocks noChangeAspect="1"/>
          </p:cNvGraphicFramePr>
          <p:nvPr/>
        </p:nvGraphicFramePr>
        <p:xfrm>
          <a:off x="6534150" y="1593850"/>
          <a:ext cx="1460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7510" name="Equation" r:id="rId9" imgW="1460160" imgH="1066680" progId="Equation.DSMT4">
                  <p:embed/>
                </p:oleObj>
              </mc:Choice>
              <mc:Fallback>
                <p:oleObj name="Equation" r:id="rId9" imgW="1460160" imgH="106668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1593850"/>
                        <a:ext cx="14605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7499" name="Object 11" descr="Pink tissue paper"/>
          <p:cNvGraphicFramePr>
            <a:graphicFrameLocks noChangeAspect="1"/>
          </p:cNvGraphicFramePr>
          <p:nvPr/>
        </p:nvGraphicFramePr>
        <p:xfrm>
          <a:off x="1416050" y="5041900"/>
          <a:ext cx="6491288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7511" name="Equation" r:id="rId11" imgW="6489360" imgH="1041120" progId="Equation.DSMT4">
                  <p:embed/>
                </p:oleObj>
              </mc:Choice>
              <mc:Fallback>
                <p:oleObj name="Equation" r:id="rId11" imgW="6489360" imgH="104112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5041900"/>
                        <a:ext cx="6491288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9B13A-C05F-4343-BD14-6148767BA575}" type="slidenum">
              <a:rPr lang="en-US"/>
              <a:pPr/>
              <a:t>26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29538" name="Rectangle 2"/>
          <p:cNvSpPr>
            <a:spLocks noChangeArrowheads="1"/>
          </p:cNvSpPr>
          <p:nvPr/>
        </p:nvSpPr>
        <p:spPr bwMode="auto">
          <a:xfrm>
            <a:off x="4572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1729539" name="Rectangle 3"/>
          <p:cNvSpPr>
            <a:spLocks noChangeArrowheads="1"/>
          </p:cNvSpPr>
          <p:nvPr/>
        </p:nvSpPr>
        <p:spPr bwMode="auto">
          <a:xfrm>
            <a:off x="2665413" y="228600"/>
            <a:ext cx="6249987" cy="839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Evaluating Sums Given in Summation Notation</a:t>
            </a:r>
          </a:p>
        </p:txBody>
      </p:sp>
      <p:grpSp>
        <p:nvGrpSpPr>
          <p:cNvPr id="1729540" name="Group 4"/>
          <p:cNvGrpSpPr>
            <a:grpSpLocks/>
          </p:cNvGrpSpPr>
          <p:nvPr/>
        </p:nvGrpSpPr>
        <p:grpSpPr bwMode="auto">
          <a:xfrm>
            <a:off x="660400" y="1219200"/>
            <a:ext cx="7975600" cy="1143000"/>
            <a:chOff x="384" y="1728"/>
            <a:chExt cx="5024" cy="720"/>
          </a:xfrm>
        </p:grpSpPr>
        <p:sp>
          <p:nvSpPr>
            <p:cNvPr id="1729541" name="Text Box 5" descr="Pink tissue paper"/>
            <p:cNvSpPr txBox="1">
              <a:spLocks noChangeArrowheads="1"/>
            </p:cNvSpPr>
            <p:nvPr/>
          </p:nvSpPr>
          <p:spPr bwMode="auto">
            <a:xfrm>
              <a:off x="384" y="1728"/>
              <a:ext cx="2256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aseline="0">
                  <a:solidFill>
                    <a:srgbClr val="007DB7"/>
                  </a:solidFill>
                </a:rPr>
                <a:t>Solution continued</a:t>
              </a:r>
            </a:p>
          </p:txBody>
        </p:sp>
        <p:sp>
          <p:nvSpPr>
            <p:cNvPr id="1729542" name="Text Box 6" descr="Pink tissue paper"/>
            <p:cNvSpPr txBox="1">
              <a:spLocks noChangeArrowheads="1"/>
            </p:cNvSpPr>
            <p:nvPr/>
          </p:nvSpPr>
          <p:spPr bwMode="auto">
            <a:xfrm>
              <a:off x="416" y="2064"/>
              <a:ext cx="499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57200" indent="-4572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0066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781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1496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7211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78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635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92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549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1" baseline="0">
                  <a:latin typeface="Times New Roman" pitchFamily="18" charset="0"/>
                </a:rPr>
                <a:t>b.</a:t>
              </a:r>
              <a:r>
                <a:rPr lang="en-US" sz="3200" baseline="0">
                  <a:latin typeface="Times New Roman" pitchFamily="18" charset="0"/>
                </a:rPr>
                <a:t>	Replace </a:t>
              </a:r>
              <a:r>
                <a:rPr lang="en-US" sz="3200" i="1" baseline="0">
                  <a:latin typeface="Times New Roman" pitchFamily="18" charset="0"/>
                </a:rPr>
                <a:t>j</a:t>
              </a:r>
              <a:r>
                <a:rPr lang="en-US" sz="3200" baseline="0">
                  <a:latin typeface="Times New Roman" pitchFamily="18" charset="0"/>
                </a:rPr>
                <a:t> with integers </a:t>
              </a:r>
              <a:r>
                <a:rPr lang="en-US" sz="3200" baseline="0">
                  <a:solidFill>
                    <a:srgbClr val="EC008D"/>
                  </a:solidFill>
                  <a:latin typeface="Times New Roman" pitchFamily="18" charset="0"/>
                </a:rPr>
                <a:t>4</a:t>
              </a:r>
              <a:r>
                <a:rPr lang="en-US" sz="3200" baseline="0">
                  <a:latin typeface="Times New Roman" pitchFamily="18" charset="0"/>
                </a:rPr>
                <a:t> through </a:t>
              </a:r>
              <a:r>
                <a:rPr lang="en-US" sz="3200" baseline="0">
                  <a:solidFill>
                    <a:srgbClr val="EC008D"/>
                  </a:solidFill>
                  <a:latin typeface="Times New Roman" pitchFamily="18" charset="0"/>
                </a:rPr>
                <a:t>7</a:t>
              </a:r>
              <a:r>
                <a:rPr lang="en-US" sz="3200" baseline="0">
                  <a:latin typeface="Times New Roman" pitchFamily="18" charset="0"/>
                </a:rPr>
                <a:t>, inclusive, and then add.</a:t>
              </a:r>
            </a:p>
          </p:txBody>
        </p:sp>
      </p:grpSp>
      <p:graphicFrame>
        <p:nvGraphicFramePr>
          <p:cNvPr id="1729543" name="Object 7" descr="Pink tissue paper"/>
          <p:cNvGraphicFramePr>
            <a:graphicFrameLocks noChangeAspect="1"/>
          </p:cNvGraphicFramePr>
          <p:nvPr/>
        </p:nvGraphicFramePr>
        <p:xfrm>
          <a:off x="1212850" y="3048000"/>
          <a:ext cx="6999288" cy="2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9546" name="Equation" r:id="rId5" imgW="6997680" imgH="2539800" progId="Equation.DSMT4">
                  <p:embed/>
                </p:oleObj>
              </mc:Choice>
              <mc:Fallback>
                <p:oleObj name="Equation" r:id="rId5" imgW="6997680" imgH="25398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2850" y="3048000"/>
                        <a:ext cx="6999288" cy="2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F8EE9-D2CF-4991-98BD-7E97F876EE7C}" type="slidenum">
              <a:rPr lang="en-US"/>
              <a:pPr/>
              <a:t>27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31586" name="Rectangle 2"/>
          <p:cNvSpPr>
            <a:spLocks noChangeArrowheads="1"/>
          </p:cNvSpPr>
          <p:nvPr/>
        </p:nvSpPr>
        <p:spPr bwMode="auto">
          <a:xfrm>
            <a:off x="4572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1731587" name="Rectangle 3"/>
          <p:cNvSpPr>
            <a:spLocks noChangeArrowheads="1"/>
          </p:cNvSpPr>
          <p:nvPr/>
        </p:nvSpPr>
        <p:spPr bwMode="auto">
          <a:xfrm>
            <a:off x="2665413" y="228600"/>
            <a:ext cx="6249987" cy="839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Evaluating Sums Given in Summation Notation</a:t>
            </a:r>
          </a:p>
        </p:txBody>
      </p:sp>
      <p:sp>
        <p:nvSpPr>
          <p:cNvPr id="1731588" name="Text Box 4" descr="Pink tissue paper"/>
          <p:cNvSpPr txBox="1">
            <a:spLocks noChangeArrowheads="1"/>
          </p:cNvSpPr>
          <p:nvPr/>
        </p:nvSpPr>
        <p:spPr bwMode="auto">
          <a:xfrm>
            <a:off x="660400" y="114935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1731589" name="Object 5" descr="Pink tissue paper"/>
          <p:cNvGraphicFramePr>
            <a:graphicFrameLocks noChangeAspect="1"/>
          </p:cNvGraphicFramePr>
          <p:nvPr/>
        </p:nvGraphicFramePr>
        <p:xfrm>
          <a:off x="2266950" y="3067050"/>
          <a:ext cx="5005388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593" name="Equation" r:id="rId5" imgW="5003640" imgH="3276360" progId="Equation.DSMT4">
                  <p:embed/>
                </p:oleObj>
              </mc:Choice>
              <mc:Fallback>
                <p:oleObj name="Equation" r:id="rId5" imgW="5003640" imgH="327636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3067050"/>
                        <a:ext cx="5005388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31590" name="Text Box 6" descr="Pink tissue paper"/>
          <p:cNvSpPr txBox="1">
            <a:spLocks noChangeArrowheads="1"/>
          </p:cNvSpPr>
          <p:nvPr/>
        </p:nvSpPr>
        <p:spPr bwMode="auto">
          <a:xfrm>
            <a:off x="762000" y="18288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1" baseline="0">
                <a:latin typeface="Times New Roman" pitchFamily="18" charset="0"/>
              </a:rPr>
              <a:t>c.</a:t>
            </a:r>
            <a:r>
              <a:rPr lang="en-US" sz="3200" baseline="0">
                <a:latin typeface="Times New Roman" pitchFamily="18" charset="0"/>
              </a:rPr>
              <a:t>	Replace </a:t>
            </a:r>
            <a:r>
              <a:rPr lang="en-US" sz="3200" i="1" baseline="0">
                <a:latin typeface="Times New Roman" pitchFamily="18" charset="0"/>
              </a:rPr>
              <a:t>k</a:t>
            </a:r>
            <a:r>
              <a:rPr lang="en-US" sz="3200" baseline="0">
                <a:latin typeface="Times New Roman" pitchFamily="18" charset="0"/>
              </a:rPr>
              <a:t> with integers </a:t>
            </a:r>
            <a:r>
              <a:rPr lang="en-US" sz="3200" baseline="0">
                <a:solidFill>
                  <a:srgbClr val="EC008D"/>
                </a:solidFill>
                <a:latin typeface="Times New Roman" pitchFamily="18" charset="0"/>
              </a:rPr>
              <a:t>0</a:t>
            </a:r>
            <a:r>
              <a:rPr lang="en-US" sz="3200" baseline="0">
                <a:latin typeface="Times New Roman" pitchFamily="18" charset="0"/>
              </a:rPr>
              <a:t> through </a:t>
            </a:r>
            <a:r>
              <a:rPr lang="en-US" sz="3200" baseline="0">
                <a:solidFill>
                  <a:srgbClr val="EC008D"/>
                </a:solidFill>
                <a:latin typeface="Times New Roman" pitchFamily="18" charset="0"/>
              </a:rPr>
              <a:t>4</a:t>
            </a:r>
            <a:r>
              <a:rPr lang="en-US" sz="3200" baseline="0">
                <a:latin typeface="Times New Roman" pitchFamily="18" charset="0"/>
              </a:rPr>
              <a:t>, inclusive, and then add.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768" y="2450592"/>
            <a:ext cx="5998464" cy="1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0F9B4-34E7-472F-8C37-2C8BF09B7B5B}" type="slidenum">
              <a:rPr lang="en-US"/>
              <a:pPr/>
              <a:t>29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33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SUMMATION PROPERTIES</a:t>
            </a:r>
          </a:p>
        </p:txBody>
      </p:sp>
      <p:sp>
        <p:nvSpPr>
          <p:cNvPr id="1733636" name="Text Box 4" descr="Pink tissue paper"/>
          <p:cNvSpPr txBox="1">
            <a:spLocks noChangeArrowheads="1"/>
          </p:cNvSpPr>
          <p:nvPr/>
        </p:nvSpPr>
        <p:spPr bwMode="auto">
          <a:xfrm>
            <a:off x="914400" y="1371600"/>
            <a:ext cx="69342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Let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k</a:t>
            </a:r>
            <a:r>
              <a:rPr lang="en-US" sz="3200" baseline="0">
                <a:latin typeface="Times" pitchFamily="18" charset="0"/>
              </a:rPr>
              <a:t> and </a:t>
            </a:r>
            <a:r>
              <a:rPr lang="en-US" sz="3200" i="1" baseline="0">
                <a:latin typeface="Times" pitchFamily="18" charset="0"/>
              </a:rPr>
              <a:t>b</a:t>
            </a:r>
            <a:r>
              <a:rPr lang="en-US" sz="3200" i="1" baseline="-25000">
                <a:latin typeface="Times" pitchFamily="18" charset="0"/>
              </a:rPr>
              <a:t>k</a:t>
            </a:r>
            <a:r>
              <a:rPr lang="en-US" sz="3200" baseline="0">
                <a:latin typeface="Times" pitchFamily="18" charset="0"/>
              </a:rPr>
              <a:t>, represent the general terms of two sequences, and let </a:t>
            </a:r>
            <a:r>
              <a:rPr lang="en-US" sz="3200" i="1" baseline="0">
                <a:latin typeface="Times" pitchFamily="18" charset="0"/>
              </a:rPr>
              <a:t>c</a:t>
            </a:r>
            <a:r>
              <a:rPr lang="en-US" sz="3200" baseline="0">
                <a:latin typeface="Times" pitchFamily="18" charset="0"/>
              </a:rPr>
              <a:t> represent any real number. Then</a:t>
            </a:r>
          </a:p>
        </p:txBody>
      </p:sp>
      <p:graphicFrame>
        <p:nvGraphicFramePr>
          <p:cNvPr id="1733637" name="Object 5" descr="Pink tissue paper"/>
          <p:cNvGraphicFramePr>
            <a:graphicFrameLocks noChangeAspect="1"/>
          </p:cNvGraphicFramePr>
          <p:nvPr/>
        </p:nvGraphicFramePr>
        <p:xfrm>
          <a:off x="2171700" y="3124200"/>
          <a:ext cx="2209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3643" name="Equation" r:id="rId5" imgW="2209800" imgH="1066800" progId="Equation.DSMT4">
                  <p:embed/>
                </p:oleObj>
              </mc:Choice>
              <mc:Fallback>
                <p:oleObj name="Equation" r:id="rId5" imgW="2209800" imgH="10668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3124200"/>
                        <a:ext cx="2209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3638" name="Object 6" descr="Pink tissue paper"/>
          <p:cNvGraphicFramePr>
            <a:graphicFrameLocks noChangeAspect="1"/>
          </p:cNvGraphicFramePr>
          <p:nvPr/>
        </p:nvGraphicFramePr>
        <p:xfrm>
          <a:off x="2171700" y="4419600"/>
          <a:ext cx="30353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3644" name="Equation" r:id="rId7" imgW="3035300" imgH="1066800" progId="Equation.DSMT4">
                  <p:embed/>
                </p:oleObj>
              </mc:Choice>
              <mc:Fallback>
                <p:oleObj name="Equation" r:id="rId7" imgW="3035300" imgH="1066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4419600"/>
                        <a:ext cx="30353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8479F-9C1E-4B33-A342-D29B587B7644}" type="slidenum">
              <a:rPr lang="en-US"/>
              <a:pPr/>
              <a:t>30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35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SUMMATION PROPERTIES</a:t>
            </a:r>
          </a:p>
        </p:txBody>
      </p:sp>
      <p:graphicFrame>
        <p:nvGraphicFramePr>
          <p:cNvPr id="1735684" name="Object 4" descr="Pink tissue paper"/>
          <p:cNvGraphicFramePr>
            <a:graphicFrameLocks noChangeAspect="1"/>
          </p:cNvGraphicFramePr>
          <p:nvPr/>
        </p:nvGraphicFramePr>
        <p:xfrm>
          <a:off x="1828800" y="1676400"/>
          <a:ext cx="4826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5693" name="Equation" r:id="rId4" imgW="4826000" imgH="1066800" progId="Equation.DSMT4">
                  <p:embed/>
                </p:oleObj>
              </mc:Choice>
              <mc:Fallback>
                <p:oleObj name="Equation" r:id="rId4" imgW="4826000" imgH="1066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676400"/>
                        <a:ext cx="4826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5685" name="Object 5" descr="Pink tissue paper"/>
          <p:cNvGraphicFramePr>
            <a:graphicFrameLocks noChangeAspect="1"/>
          </p:cNvGraphicFramePr>
          <p:nvPr/>
        </p:nvGraphicFramePr>
        <p:xfrm>
          <a:off x="1828800" y="3124200"/>
          <a:ext cx="4826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5694" name="Equation" r:id="rId7" imgW="4826000" imgH="1066800" progId="Equation.DSMT4">
                  <p:embed/>
                </p:oleObj>
              </mc:Choice>
              <mc:Fallback>
                <p:oleObj name="Equation" r:id="rId7" imgW="4826000" imgH="10668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124200"/>
                        <a:ext cx="4826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5686" name="Object 6" descr="Pink tissue paper"/>
          <p:cNvGraphicFramePr>
            <a:graphicFrameLocks noChangeAspect="1"/>
          </p:cNvGraphicFramePr>
          <p:nvPr/>
        </p:nvGraphicFramePr>
        <p:xfrm>
          <a:off x="1814513" y="4546600"/>
          <a:ext cx="6415087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5695" name="Equation" r:id="rId9" imgW="6413500" imgH="1117600" progId="Equation.DSMT4">
                  <p:embed/>
                </p:oleObj>
              </mc:Choice>
              <mc:Fallback>
                <p:oleObj name="Equation" r:id="rId9" imgW="6413500" imgH="11176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513" y="4546600"/>
                        <a:ext cx="6415087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5A61A-432F-4EB9-8198-1A3E92D1A8F6}" type="slidenum">
              <a:rPr lang="en-US"/>
              <a:pPr/>
              <a:t>31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37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DEFINITION OF A SERIES</a:t>
            </a:r>
          </a:p>
        </p:txBody>
      </p:sp>
      <p:sp>
        <p:nvSpPr>
          <p:cNvPr id="1737732" name="Text Box 4" descr="Pink tissue paper"/>
          <p:cNvSpPr txBox="1">
            <a:spLocks noChangeArrowheads="1"/>
          </p:cNvSpPr>
          <p:nvPr/>
        </p:nvSpPr>
        <p:spPr bwMode="auto">
          <a:xfrm>
            <a:off x="914400" y="13716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Let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… 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k</a:t>
            </a:r>
            <a:r>
              <a:rPr lang="en-US" sz="3200" i="1" baseline="0">
                <a:latin typeface="Times" pitchFamily="18" charset="0"/>
              </a:rPr>
              <a:t>, …</a:t>
            </a:r>
            <a:r>
              <a:rPr lang="en-US" sz="3200" baseline="0">
                <a:latin typeface="Times" pitchFamily="18" charset="0"/>
              </a:rPr>
              <a:t>  be an infinite sequence. Then</a:t>
            </a:r>
          </a:p>
        </p:txBody>
      </p:sp>
      <p:sp>
        <p:nvSpPr>
          <p:cNvPr id="1737733" name="Text Box 5" descr="Pink tissue paper"/>
          <p:cNvSpPr txBox="1">
            <a:spLocks noChangeArrowheads="1"/>
          </p:cNvSpPr>
          <p:nvPr/>
        </p:nvSpPr>
        <p:spPr bwMode="auto">
          <a:xfrm>
            <a:off x="914400" y="2590800"/>
            <a:ext cx="7543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1" baseline="0">
                <a:latin typeface="Times" pitchFamily="18" charset="0"/>
              </a:rPr>
              <a:t>1.</a:t>
            </a:r>
            <a:r>
              <a:rPr lang="en-US" sz="3200" baseline="0">
                <a:latin typeface="Times" pitchFamily="18" charset="0"/>
              </a:rPr>
              <a:t>	The sum of the first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terms of the sequence is called the </a:t>
            </a:r>
            <a:r>
              <a:rPr lang="en-US" sz="3200" b="1" i="1" baseline="0">
                <a:latin typeface="Times" pitchFamily="18" charset="0"/>
              </a:rPr>
              <a:t>n</a:t>
            </a:r>
            <a:r>
              <a:rPr lang="en-US" sz="3200" b="1" baseline="0">
                <a:latin typeface="Times" pitchFamily="18" charset="0"/>
              </a:rPr>
              <a:t>th partial sum</a:t>
            </a:r>
            <a:r>
              <a:rPr lang="en-US" sz="3200" baseline="0">
                <a:latin typeface="Times" pitchFamily="18" charset="0"/>
              </a:rPr>
              <a:t> of the sequence and is denoted by</a:t>
            </a:r>
          </a:p>
        </p:txBody>
      </p:sp>
      <p:graphicFrame>
        <p:nvGraphicFramePr>
          <p:cNvPr id="1737734" name="Object 6" descr="Pink tissue paper"/>
          <p:cNvGraphicFramePr>
            <a:graphicFrameLocks noChangeAspect="1"/>
          </p:cNvGraphicFramePr>
          <p:nvPr/>
        </p:nvGraphicFramePr>
        <p:xfrm>
          <a:off x="2298700" y="4432300"/>
          <a:ext cx="46101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7738" name="Equation" r:id="rId5" imgW="4609800" imgH="1041120" progId="Equation.DSMT4">
                  <p:embed/>
                </p:oleObj>
              </mc:Choice>
              <mc:Fallback>
                <p:oleObj name="Equation" r:id="rId5" imgW="4609800" imgH="104112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8700" y="4432300"/>
                        <a:ext cx="46101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37735" name="Text Box 7" descr="Pink tissue paper"/>
          <p:cNvSpPr txBox="1">
            <a:spLocks noChangeArrowheads="1"/>
          </p:cNvSpPr>
          <p:nvPr/>
        </p:nvSpPr>
        <p:spPr bwMode="auto">
          <a:xfrm>
            <a:off x="1371600" y="5715000"/>
            <a:ext cx="7086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" pitchFamily="18" charset="0"/>
              </a:rPr>
              <a:t>This sum is a</a:t>
            </a:r>
            <a:r>
              <a:rPr lang="en-US" sz="3200" b="1" baseline="0">
                <a:latin typeface="Times" pitchFamily="18" charset="0"/>
              </a:rPr>
              <a:t> finite series</a:t>
            </a:r>
            <a:r>
              <a:rPr lang="en-US" sz="3200" baseline="0">
                <a:latin typeface="Times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9235-57C4-40F7-91E5-7A1D5FF5F9BB}" type="slidenum">
              <a:rPr lang="en-US"/>
              <a:pPr/>
              <a:t>32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39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DEFINITION OF A SERIES</a:t>
            </a:r>
          </a:p>
        </p:txBody>
      </p:sp>
      <p:sp>
        <p:nvSpPr>
          <p:cNvPr id="1739780" name="Text Box 4" descr="Pink tissue paper"/>
          <p:cNvSpPr txBox="1">
            <a:spLocks noChangeArrowheads="1"/>
          </p:cNvSpPr>
          <p:nvPr/>
        </p:nvSpPr>
        <p:spPr bwMode="auto">
          <a:xfrm>
            <a:off x="914400" y="1905000"/>
            <a:ext cx="7543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1" baseline="0">
                <a:latin typeface="Times" pitchFamily="18" charset="0"/>
              </a:rPr>
              <a:t>2.</a:t>
            </a:r>
            <a:r>
              <a:rPr lang="en-US" sz="3200" baseline="0">
                <a:latin typeface="Times" pitchFamily="18" charset="0"/>
              </a:rPr>
              <a:t>	The sum of all terms of the infinite sequence is called an </a:t>
            </a:r>
            <a:r>
              <a:rPr lang="en-US" sz="3200" b="1" baseline="0">
                <a:latin typeface="Times" pitchFamily="18" charset="0"/>
              </a:rPr>
              <a:t>infinite series</a:t>
            </a:r>
            <a:r>
              <a:rPr lang="en-US" sz="3200" baseline="0">
                <a:latin typeface="Times" pitchFamily="18" charset="0"/>
              </a:rPr>
              <a:t> and is denoted by</a:t>
            </a:r>
          </a:p>
        </p:txBody>
      </p:sp>
      <p:graphicFrame>
        <p:nvGraphicFramePr>
          <p:cNvPr id="1739781" name="Object 5" descr="Pink tissue paper"/>
          <p:cNvGraphicFramePr>
            <a:graphicFrameLocks noChangeAspect="1"/>
          </p:cNvGraphicFramePr>
          <p:nvPr/>
        </p:nvGraphicFramePr>
        <p:xfrm>
          <a:off x="1943100" y="3670300"/>
          <a:ext cx="5322888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9784" name="Equation" r:id="rId5" imgW="5321160" imgH="1041120" progId="Equation.DSMT4">
                  <p:embed/>
                </p:oleObj>
              </mc:Choice>
              <mc:Fallback>
                <p:oleObj name="Equation" r:id="rId5" imgW="5321160" imgH="104112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0" y="3670300"/>
                        <a:ext cx="5322888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B604E-16EA-4A7D-B908-01174D0DC95E}" type="slidenum">
              <a:rPr lang="en-US"/>
              <a:pPr/>
              <a:t>33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41826" name="Rectangle 2"/>
          <p:cNvSpPr>
            <a:spLocks noChangeArrowheads="1"/>
          </p:cNvSpPr>
          <p:nvPr/>
        </p:nvSpPr>
        <p:spPr bwMode="auto">
          <a:xfrm>
            <a:off x="4572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1741827" name="Rectangle 3"/>
          <p:cNvSpPr>
            <a:spLocks noChangeArrowheads="1"/>
          </p:cNvSpPr>
          <p:nvPr/>
        </p:nvSpPr>
        <p:spPr bwMode="auto">
          <a:xfrm>
            <a:off x="2665413" y="379413"/>
            <a:ext cx="62499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Writing a Partial Sum in Summation Notation</a:t>
            </a:r>
          </a:p>
        </p:txBody>
      </p:sp>
      <p:sp>
        <p:nvSpPr>
          <p:cNvPr id="1741828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Write each sum in summation notation.</a:t>
            </a:r>
          </a:p>
        </p:txBody>
      </p:sp>
      <p:graphicFrame>
        <p:nvGraphicFramePr>
          <p:cNvPr id="1741829" name="Object 5" descr="Pink tissue paper"/>
          <p:cNvGraphicFramePr>
            <a:graphicFrameLocks noChangeAspect="1"/>
          </p:cNvGraphicFramePr>
          <p:nvPr/>
        </p:nvGraphicFramePr>
        <p:xfrm>
          <a:off x="749300" y="1955800"/>
          <a:ext cx="3340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41" name="Equation" r:id="rId5" imgW="3340080" imgH="342720" progId="Equation.DSMT4">
                  <p:embed/>
                </p:oleObj>
              </mc:Choice>
              <mc:Fallback>
                <p:oleObj name="Equation" r:id="rId5" imgW="3340080" imgH="34272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1955800"/>
                        <a:ext cx="33401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830" name="Object 6" descr="Pink tissue paper"/>
          <p:cNvGraphicFramePr>
            <a:graphicFrameLocks noChangeAspect="1"/>
          </p:cNvGraphicFramePr>
          <p:nvPr/>
        </p:nvGraphicFramePr>
        <p:xfrm>
          <a:off x="2171700" y="5283200"/>
          <a:ext cx="49276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42" name="Equation" r:id="rId7" imgW="4927320" imgH="1041120" progId="Equation.DSMT4">
                  <p:embed/>
                </p:oleObj>
              </mc:Choice>
              <mc:Fallback>
                <p:oleObj name="Equation" r:id="rId7" imgW="4927320" imgH="104112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5283200"/>
                        <a:ext cx="49276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831" name="Group 7"/>
          <p:cNvGrpSpPr>
            <a:grpSpLocks/>
          </p:cNvGrpSpPr>
          <p:nvPr/>
        </p:nvGrpSpPr>
        <p:grpSpPr bwMode="auto">
          <a:xfrm>
            <a:off x="609600" y="2590800"/>
            <a:ext cx="7975600" cy="1143000"/>
            <a:chOff x="384" y="1728"/>
            <a:chExt cx="5024" cy="720"/>
          </a:xfrm>
        </p:grpSpPr>
        <p:sp>
          <p:nvSpPr>
            <p:cNvPr id="1741832" name="Text Box 8" descr="Pink tissue paper"/>
            <p:cNvSpPr txBox="1">
              <a:spLocks noChangeArrowheads="1"/>
            </p:cNvSpPr>
            <p:nvPr/>
          </p:nvSpPr>
          <p:spPr bwMode="auto">
            <a:xfrm>
              <a:off x="384" y="1728"/>
              <a:ext cx="2256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1741833" name="Text Box 9" descr="Pink tissue paper"/>
            <p:cNvSpPr txBox="1">
              <a:spLocks noChangeArrowheads="1"/>
            </p:cNvSpPr>
            <p:nvPr/>
          </p:nvSpPr>
          <p:spPr bwMode="auto">
            <a:xfrm>
              <a:off x="416" y="2064"/>
              <a:ext cx="499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57200" indent="-4572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0066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781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1496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7211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78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635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92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549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1" baseline="0">
                  <a:latin typeface="Times New Roman" pitchFamily="18" charset="0"/>
                </a:rPr>
                <a:t>a.</a:t>
              </a:r>
              <a:r>
                <a:rPr lang="en-US" sz="3200" baseline="0">
                  <a:latin typeface="Times New Roman" pitchFamily="18" charset="0"/>
                </a:rPr>
                <a:t>	This is the sum of consecutive odd integers from 3 to 21. Each can be expressed as 2</a:t>
              </a:r>
              <a:r>
                <a:rPr lang="en-US" sz="3200" i="1" baseline="0">
                  <a:latin typeface="Times New Roman" pitchFamily="18" charset="0"/>
                </a:rPr>
                <a:t>k</a:t>
              </a:r>
              <a:r>
                <a:rPr lang="en-US" sz="3200" baseline="0">
                  <a:latin typeface="Times New Roman" pitchFamily="18" charset="0"/>
                  <a:cs typeface="Times New Roman" pitchFamily="18" charset="0"/>
                </a:rPr>
                <a:t> </a:t>
              </a:r>
              <a:r>
                <a:rPr lang="en-US" sz="3200" baseline="0">
                  <a:latin typeface="Times New Roman" pitchFamily="18" charset="0"/>
                </a:rPr>
                <a:t>+</a:t>
              </a:r>
              <a:r>
                <a:rPr lang="en-US" sz="3200" baseline="0">
                  <a:latin typeface="Times New Roman" pitchFamily="18" charset="0"/>
                  <a:cs typeface="Times New Roman" pitchFamily="18" charset="0"/>
                </a:rPr>
                <a:t> </a:t>
              </a:r>
              <a:r>
                <a:rPr lang="en-US" sz="3200" baseline="0">
                  <a:latin typeface="Times New Roman" pitchFamily="18" charset="0"/>
                </a:rPr>
                <a:t>1, starting with </a:t>
              </a:r>
              <a:r>
                <a:rPr lang="en-US" sz="3200" i="1" baseline="0">
                  <a:latin typeface="Times New Roman" pitchFamily="18" charset="0"/>
                </a:rPr>
                <a:t>k</a:t>
              </a:r>
              <a:r>
                <a:rPr lang="en-US" sz="3200" baseline="0">
                  <a:latin typeface="Times New Roman" pitchFamily="18" charset="0"/>
                </a:rPr>
                <a:t> = 1 and ending with </a:t>
              </a:r>
              <a:r>
                <a:rPr lang="en-US" sz="3200" i="1" baseline="0">
                  <a:latin typeface="Times New Roman" pitchFamily="18" charset="0"/>
                </a:rPr>
                <a:t>k</a:t>
              </a:r>
              <a:r>
                <a:rPr lang="en-US" sz="3200" baseline="0">
                  <a:latin typeface="Times New Roman" pitchFamily="18" charset="0"/>
                  <a:cs typeface="Times New Roman" pitchFamily="18" charset="0"/>
                </a:rPr>
                <a:t> </a:t>
              </a:r>
              <a:r>
                <a:rPr lang="en-US" sz="3200" baseline="0">
                  <a:latin typeface="Times New Roman" pitchFamily="18" charset="0"/>
                </a:rPr>
                <a:t>= 10.</a:t>
              </a:r>
            </a:p>
          </p:txBody>
        </p:sp>
      </p:grpSp>
      <p:graphicFrame>
        <p:nvGraphicFramePr>
          <p:cNvPr id="1741834" name="Object 10" descr="Pink tissue paper"/>
          <p:cNvGraphicFramePr>
            <a:graphicFrameLocks noChangeAspect="1"/>
          </p:cNvGraphicFramePr>
          <p:nvPr/>
        </p:nvGraphicFramePr>
        <p:xfrm>
          <a:off x="5111750" y="1651000"/>
          <a:ext cx="3073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43" name="Equation" r:id="rId9" imgW="3073320" imgH="952200" progId="Equation.DSMT4">
                  <p:embed/>
                </p:oleObj>
              </mc:Choice>
              <mc:Fallback>
                <p:oleObj name="Equation" r:id="rId9" imgW="3073320" imgH="9522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0" y="1651000"/>
                        <a:ext cx="30734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C0393-B7E0-4634-8800-1194F0FBC50B}" type="slidenum">
              <a:rPr lang="en-US"/>
              <a:pPr/>
              <a:t>34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43874" name="Rectangle 2"/>
          <p:cNvSpPr>
            <a:spLocks noChangeArrowheads="1"/>
          </p:cNvSpPr>
          <p:nvPr/>
        </p:nvSpPr>
        <p:spPr bwMode="auto">
          <a:xfrm>
            <a:off x="4572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1743875" name="Rectangle 3"/>
          <p:cNvSpPr>
            <a:spLocks noChangeArrowheads="1"/>
          </p:cNvSpPr>
          <p:nvPr/>
        </p:nvSpPr>
        <p:spPr bwMode="auto">
          <a:xfrm>
            <a:off x="2665413" y="379413"/>
            <a:ext cx="62499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Writing a Partial Sum in Summation Notation</a:t>
            </a:r>
          </a:p>
        </p:txBody>
      </p:sp>
      <p:sp>
        <p:nvSpPr>
          <p:cNvPr id="1743876" name="Text Box 4" descr="Pink tissue paper"/>
          <p:cNvSpPr txBox="1">
            <a:spLocks noChangeArrowheads="1"/>
          </p:cNvSpPr>
          <p:nvPr/>
        </p:nvSpPr>
        <p:spPr bwMode="auto">
          <a:xfrm>
            <a:off x="609600" y="10668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1743877" name="Text Box 5" descr="Pink tissue paper"/>
          <p:cNvSpPr txBox="1">
            <a:spLocks noChangeArrowheads="1"/>
          </p:cNvSpPr>
          <p:nvPr/>
        </p:nvSpPr>
        <p:spPr bwMode="auto">
          <a:xfrm>
            <a:off x="660400" y="1739900"/>
            <a:ext cx="7924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1" baseline="0">
                <a:latin typeface="Times New Roman" pitchFamily="18" charset="0"/>
              </a:rPr>
              <a:t>b.</a:t>
            </a:r>
            <a:r>
              <a:rPr lang="en-US" sz="3200" baseline="0">
                <a:latin typeface="Times New Roman" pitchFamily="18" charset="0"/>
              </a:rPr>
              <a:t>	This finite series is the sum of fractions, each of which has numerator 1 and denominator </a:t>
            </a:r>
            <a:r>
              <a:rPr lang="en-US" sz="3200" i="1" baseline="0">
                <a:latin typeface="Times New Roman" pitchFamily="18" charset="0"/>
              </a:rPr>
              <a:t>k</a:t>
            </a:r>
            <a:r>
              <a:rPr lang="en-US" sz="3200">
                <a:latin typeface="Times New Roman" pitchFamily="18" charset="0"/>
              </a:rPr>
              <a:t>2</a:t>
            </a:r>
            <a:r>
              <a:rPr lang="en-US" sz="3200" baseline="0">
                <a:latin typeface="Times New Roman" pitchFamily="18" charset="0"/>
              </a:rPr>
              <a:t>, starting with </a:t>
            </a:r>
            <a:r>
              <a:rPr lang="en-US" sz="3200" i="1" baseline="0">
                <a:latin typeface="Times New Roman" pitchFamily="18" charset="0"/>
              </a:rPr>
              <a:t>k</a:t>
            </a:r>
            <a:r>
              <a:rPr lang="en-US" sz="3200" baseline="0">
                <a:latin typeface="Times New Roman" pitchFamily="18" charset="0"/>
              </a:rPr>
              <a:t> = 2 and ending with </a:t>
            </a:r>
            <a:r>
              <a:rPr lang="en-US" sz="3200" i="1" baseline="0">
                <a:latin typeface="Times New Roman" pitchFamily="18" charset="0"/>
              </a:rPr>
              <a:t>k</a:t>
            </a:r>
            <a:r>
              <a:rPr lang="en-US" sz="3200" baseline="0">
                <a:latin typeface="Times New Roman" pitchFamily="18" charset="0"/>
              </a:rPr>
              <a:t> = 7.</a:t>
            </a:r>
          </a:p>
        </p:txBody>
      </p:sp>
      <p:graphicFrame>
        <p:nvGraphicFramePr>
          <p:cNvPr id="1743878" name="Object 6" descr="Pink tissue paper"/>
          <p:cNvGraphicFramePr>
            <a:graphicFrameLocks noChangeAspect="1"/>
          </p:cNvGraphicFramePr>
          <p:nvPr/>
        </p:nvGraphicFramePr>
        <p:xfrm>
          <a:off x="2546350" y="4203700"/>
          <a:ext cx="38227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881" name="Equation" r:id="rId5" imgW="3822480" imgH="1041120" progId="Equation.DSMT4">
                  <p:embed/>
                </p:oleObj>
              </mc:Choice>
              <mc:Fallback>
                <p:oleObj name="Equation" r:id="rId5" imgW="3822480" imgH="104112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350" y="4203700"/>
                        <a:ext cx="38227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35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" y="1796796"/>
            <a:ext cx="6035040" cy="326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24663</TotalTime>
  <Words>1220</Words>
  <Application>Microsoft Office PowerPoint</Application>
  <PresentationFormat>Letter Paper (8.5x11 in)</PresentationFormat>
  <Paragraphs>232</Paragraphs>
  <Slides>35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Blends</vt:lpstr>
      <vt:lpstr>Equation</vt:lpstr>
      <vt:lpstr>PowerPoint Presentation</vt:lpstr>
      <vt:lpstr>Sequences and Series</vt:lpstr>
      <vt:lpstr>DEFINITION OF A SEQUENCE</vt:lpstr>
      <vt:lpstr>Practice Problem</vt:lpstr>
      <vt:lpstr>PowerPoint Presentation</vt:lpstr>
      <vt:lpstr>PowerPoint Presentation</vt:lpstr>
      <vt:lpstr>Practice Problem</vt:lpstr>
      <vt:lpstr>PowerPoint Presentation</vt:lpstr>
      <vt:lpstr>PowerPoint Presentation</vt:lpstr>
      <vt:lpstr>PowerPoint Presentation</vt:lpstr>
      <vt:lpstr>PowerPoint Presentation</vt:lpstr>
      <vt:lpstr>Practice Problem</vt:lpstr>
      <vt:lpstr>RECURSIVE FORMULAS</vt:lpstr>
      <vt:lpstr>THE FIBONACCI SEQUENCE</vt:lpstr>
      <vt:lpstr>PowerPoint Presentation</vt:lpstr>
      <vt:lpstr>Practice Problem</vt:lpstr>
      <vt:lpstr>Practice Problem</vt:lpstr>
      <vt:lpstr>DEFINITION OF FACTORIAL</vt:lpstr>
      <vt:lpstr>PowerPoint Presentation</vt:lpstr>
      <vt:lpstr>Practice Problem</vt:lpstr>
      <vt:lpstr>PowerPoint Presentation</vt:lpstr>
      <vt:lpstr>PowerPoint Presentation</vt:lpstr>
      <vt:lpstr>Practice Problem</vt:lpstr>
      <vt:lpstr>SUMMATION NOTATION</vt:lpstr>
      <vt:lpstr>PowerPoint Presentation</vt:lpstr>
      <vt:lpstr>PowerPoint Presentation</vt:lpstr>
      <vt:lpstr>PowerPoint Presentation</vt:lpstr>
      <vt:lpstr>Practice Problem</vt:lpstr>
      <vt:lpstr>SUMMATION PROPERTIES</vt:lpstr>
      <vt:lpstr>SUMMATION PROPERTIES</vt:lpstr>
      <vt:lpstr>DEFINITION OF A SERIES</vt:lpstr>
      <vt:lpstr>DEFINITION OF A SERIES</vt:lpstr>
      <vt:lpstr>PowerPoint Presentation</vt:lpstr>
      <vt:lpstr>PowerPoint Presentation</vt:lpstr>
      <vt:lpstr>Practice Problem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10.1</dc:title>
  <dc:subject>Sequences and Series</dc:subject>
  <dc:creator>Accumedia jbooze@accumediaps.com</dc:creator>
  <cp:lastModifiedBy>milligan</cp:lastModifiedBy>
  <cp:revision>1160</cp:revision>
  <cp:lastPrinted>2001-11-04T00:51:13Z</cp:lastPrinted>
  <dcterms:created xsi:type="dcterms:W3CDTF">2005-02-25T19:46:41Z</dcterms:created>
  <dcterms:modified xsi:type="dcterms:W3CDTF">2010-12-11T21:57:04Z</dcterms:modified>
</cp:coreProperties>
</file>