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813" r:id="rId2"/>
    <p:sldId id="814" r:id="rId3"/>
    <p:sldId id="815" r:id="rId4"/>
    <p:sldId id="816" r:id="rId5"/>
    <p:sldId id="817" r:id="rId6"/>
    <p:sldId id="823" r:id="rId7"/>
    <p:sldId id="824" r:id="rId8"/>
    <p:sldId id="818" r:id="rId9"/>
    <p:sldId id="819" r:id="rId10"/>
    <p:sldId id="825" r:id="rId11"/>
    <p:sldId id="820" r:id="rId12"/>
    <p:sldId id="821" r:id="rId13"/>
    <p:sldId id="822" r:id="rId14"/>
    <p:sldId id="826" r:id="rId15"/>
    <p:sldId id="827" r:id="rId16"/>
  </p:sldIdLst>
  <p:sldSz cx="9144000" cy="6858000" type="letter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018D"/>
    <a:srgbClr val="BED4B2"/>
    <a:srgbClr val="C8225D"/>
    <a:srgbClr val="007DB7"/>
    <a:srgbClr val="8EBEE6"/>
    <a:srgbClr val="FAF2DA"/>
    <a:srgbClr val="EC008D"/>
    <a:srgbClr val="00A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 autoAdjust="0"/>
    <p:restoredTop sz="94737" autoAdjust="0"/>
  </p:normalViewPr>
  <p:slideViewPr>
    <p:cSldViewPr snapToObjects="1">
      <p:cViewPr>
        <p:scale>
          <a:sx n="75" d="100"/>
          <a:sy n="75" d="100"/>
        </p:scale>
        <p:origin x="-1002" y="120"/>
      </p:cViewPr>
      <p:guideLst>
        <p:guide orient="horz" pos="12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96"/>
    </p:cViewPr>
  </p:sorterViewPr>
  <p:notesViewPr>
    <p:cSldViewPr snapToObjects="1">
      <p:cViewPr>
        <p:scale>
          <a:sx n="100" d="100"/>
          <a:sy n="100" d="100"/>
        </p:scale>
        <p:origin x="-1140" y="172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fld id="{29E002FE-3993-4FB5-BEAC-2622D7F1BCCC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1191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Tahoma" pitchFamily="34" charset="0"/>
              </a:defRPr>
            </a:lvl1pPr>
          </a:lstStyle>
          <a:p>
            <a:endParaRPr lang="en-CA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Tahoma" pitchFamily="34" charset="0"/>
              </a:defRPr>
            </a:lvl1pPr>
          </a:lstStyle>
          <a:p>
            <a:fld id="{6F0370C7-637C-49E2-85E7-5430CDAD21E5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6504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914897-9981-42DA-8185-84556B39F661}" type="slidenum">
              <a:rPr lang="en-CA"/>
              <a:pPr/>
              <a:t>1</a:t>
            </a:fld>
            <a:endParaRPr lang="en-CA"/>
          </a:p>
        </p:txBody>
      </p:sp>
      <p:sp>
        <p:nvSpPr>
          <p:cNvPr id="158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6ED49-F483-454B-886A-962FF4B9A67A}" type="slidenum">
              <a:rPr lang="en-CA"/>
              <a:pPr/>
              <a:t>2</a:t>
            </a:fld>
            <a:endParaRPr lang="en-CA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31713C-6436-4F73-BD24-35F6EE29C95B}" type="slidenum">
              <a:rPr lang="en-CA"/>
              <a:pPr/>
              <a:t>3</a:t>
            </a:fld>
            <a:endParaRPr lang="en-CA"/>
          </a:p>
        </p:txBody>
      </p:sp>
      <p:sp>
        <p:nvSpPr>
          <p:cNvPr id="176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982CCC-10F1-4E74-A147-0C351A96715E}" type="slidenum">
              <a:rPr lang="en-CA"/>
              <a:pPr/>
              <a:t>4</a:t>
            </a:fld>
            <a:endParaRPr lang="en-CA"/>
          </a:p>
        </p:txBody>
      </p:sp>
      <p:sp>
        <p:nvSpPr>
          <p:cNvPr id="176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85BA23-4482-4062-A726-0A30FC22A2F6}" type="slidenum">
              <a:rPr lang="en-CA"/>
              <a:pPr/>
              <a:t>5</a:t>
            </a:fld>
            <a:endParaRPr lang="en-CA"/>
          </a:p>
        </p:txBody>
      </p:sp>
      <p:sp>
        <p:nvSpPr>
          <p:cNvPr id="176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6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7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DAF0FE-3E22-4B7A-8088-4CA51A072BA6}" type="slidenum">
              <a:rPr lang="en-CA"/>
              <a:pPr/>
              <a:t>8</a:t>
            </a:fld>
            <a:endParaRPr lang="en-CA"/>
          </a:p>
        </p:txBody>
      </p:sp>
      <p:sp>
        <p:nvSpPr>
          <p:cNvPr id="177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536341-9FF9-4DDB-9527-C143DA6DDBBD}" type="slidenum">
              <a:rPr lang="en-CA"/>
              <a:pPr/>
              <a:t>9</a:t>
            </a:fld>
            <a:endParaRPr lang="en-CA"/>
          </a:p>
        </p:txBody>
      </p:sp>
      <p:sp>
        <p:nvSpPr>
          <p:cNvPr id="1773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10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5CEE65-49A0-4F89-A88D-7E2C3CCE4947}" type="slidenum">
              <a:rPr lang="en-CA"/>
              <a:pPr/>
              <a:t>11</a:t>
            </a:fld>
            <a:endParaRPr lang="en-CA"/>
          </a:p>
        </p:txBody>
      </p:sp>
      <p:sp>
        <p:nvSpPr>
          <p:cNvPr id="177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ED436D-5DAB-43A3-96B8-E66921B0E7DF}" type="slidenum">
              <a:rPr lang="en-CA"/>
              <a:pPr/>
              <a:t>12</a:t>
            </a:fld>
            <a:endParaRPr lang="en-CA"/>
          </a:p>
        </p:txBody>
      </p:sp>
      <p:sp>
        <p:nvSpPr>
          <p:cNvPr id="177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81ADB7-661C-43CA-B105-03A5C7B91C47}" type="slidenum">
              <a:rPr lang="en-CA"/>
              <a:pPr/>
              <a:t>13</a:t>
            </a:fld>
            <a:endParaRPr lang="en-CA"/>
          </a:p>
        </p:txBody>
      </p:sp>
      <p:sp>
        <p:nvSpPr>
          <p:cNvPr id="177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14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B63D-EA38-4456-B406-44456A949619}" type="slidenum">
              <a:rPr lang="en-CA"/>
              <a:pPr/>
              <a:t>15</a:t>
            </a:fld>
            <a:endParaRPr lang="en-CA"/>
          </a:p>
        </p:txBody>
      </p:sp>
      <p:sp>
        <p:nvSpPr>
          <p:cNvPr id="454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Rectangle 70"/>
          <p:cNvSpPr>
            <a:spLocks noChangeArrowheads="1"/>
          </p:cNvSpPr>
          <p:nvPr userDrawn="1"/>
        </p:nvSpPr>
        <p:spPr bwMode="auto">
          <a:xfrm>
            <a:off x="0" y="0"/>
            <a:ext cx="9144000" cy="6861175"/>
          </a:xfrm>
          <a:prstGeom prst="rect">
            <a:avLst/>
          </a:prstGeom>
          <a:solidFill>
            <a:srgbClr val="FAF2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baseline="0"/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gray">
          <a:xfrm rot="-5400000">
            <a:off x="4306094" y="2377281"/>
            <a:ext cx="274638" cy="8683625"/>
          </a:xfrm>
          <a:prstGeom prst="rect">
            <a:avLst/>
          </a:prstGeom>
          <a:solidFill>
            <a:srgbClr val="8EBE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ftr" sz="quarter" idx="3"/>
          </p:nvPr>
        </p:nvSpPr>
        <p:spPr>
          <a:xfrm>
            <a:off x="942975" y="6354763"/>
            <a:ext cx="6067425" cy="457200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4152" name="Rectangle 56"/>
          <p:cNvSpPr>
            <a:spLocks noChangeArrowheads="1"/>
          </p:cNvSpPr>
          <p:nvPr userDrawn="1"/>
        </p:nvSpPr>
        <p:spPr bwMode="auto">
          <a:xfrm>
            <a:off x="0" y="65405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5" name="Rectangle 69"/>
          <p:cNvSpPr>
            <a:spLocks noChangeAspect="1" noChangeArrowheads="1"/>
          </p:cNvSpPr>
          <p:nvPr userDrawn="1"/>
        </p:nvSpPr>
        <p:spPr bwMode="auto">
          <a:xfrm>
            <a:off x="6350" y="644525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 userDrawn="1"/>
        </p:nvSpPr>
        <p:spPr bwMode="auto">
          <a:xfrm>
            <a:off x="0" y="0"/>
            <a:ext cx="2438400" cy="685800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 userDrawn="1"/>
        </p:nvSpPr>
        <p:spPr bwMode="auto">
          <a:xfrm>
            <a:off x="2489200" y="0"/>
            <a:ext cx="66722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7DB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 userDrawn="1"/>
        </p:nvSpPr>
        <p:spPr bwMode="auto">
          <a:xfrm>
            <a:off x="2438400" y="0"/>
            <a:ext cx="46038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Rectangle 74"/>
          <p:cNvSpPr>
            <a:spLocks noChangeArrowheads="1"/>
          </p:cNvSpPr>
          <p:nvPr userDrawn="1"/>
        </p:nvSpPr>
        <p:spPr bwMode="auto">
          <a:xfrm>
            <a:off x="0" y="685800"/>
            <a:ext cx="9144000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Rectangle 75"/>
          <p:cNvSpPr>
            <a:spLocks noChangeAspect="1" noChangeArrowheads="1"/>
          </p:cNvSpPr>
          <p:nvPr userDrawn="1"/>
        </p:nvSpPr>
        <p:spPr bwMode="auto">
          <a:xfrm>
            <a:off x="2368550" y="596900"/>
            <a:ext cx="209550" cy="209550"/>
          </a:xfrm>
          <a:prstGeom prst="rect">
            <a:avLst/>
          </a:prstGeom>
          <a:solidFill>
            <a:srgbClr val="C8225D"/>
          </a:solidFill>
          <a:ln w="9525">
            <a:solidFill>
              <a:srgbClr val="BED4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Rectangle 77"/>
          <p:cNvSpPr>
            <a:spLocks noChangeArrowheads="1"/>
          </p:cNvSpPr>
          <p:nvPr userDrawn="1"/>
        </p:nvSpPr>
        <p:spPr bwMode="auto">
          <a:xfrm>
            <a:off x="495300" y="1168400"/>
            <a:ext cx="7769225" cy="46038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 userDrawn="1"/>
        </p:nvSpPr>
        <p:spPr bwMode="gray">
          <a:xfrm rot="-5400000">
            <a:off x="4154488" y="-2446338"/>
            <a:ext cx="457200" cy="77692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  <p:sp>
        <p:nvSpPr>
          <p:cNvPr id="4172" name="Rectangle 76"/>
          <p:cNvSpPr>
            <a:spLocks noChangeAspect="1" noChangeArrowheads="1"/>
          </p:cNvSpPr>
          <p:nvPr userDrawn="1"/>
        </p:nvSpPr>
        <p:spPr bwMode="auto">
          <a:xfrm>
            <a:off x="393700" y="1066800"/>
            <a:ext cx="209550" cy="20955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Text Box 80" descr="Pink tissue paper"/>
          <p:cNvSpPr txBox="1">
            <a:spLocks noChangeArrowheads="1"/>
          </p:cNvSpPr>
          <p:nvPr userDrawn="1"/>
        </p:nvSpPr>
        <p:spPr bwMode="auto">
          <a:xfrm>
            <a:off x="633413" y="1200150"/>
            <a:ext cx="1739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aseline="0">
                <a:solidFill>
                  <a:schemeClr val="bg1"/>
                </a:solidFill>
                <a:latin typeface="Arial Narrow" pitchFamily="34" charset="0"/>
              </a:rPr>
              <a:t>OBJECTIVES</a:t>
            </a:r>
          </a:p>
        </p:txBody>
      </p:sp>
      <p:sp>
        <p:nvSpPr>
          <p:cNvPr id="4177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442E9DB-C5C1-430C-940E-936A5CB1F9DD}" type="slidenum">
              <a:rPr lang="en-US"/>
              <a:pPr/>
              <a:t>‹#›</a:t>
            </a:fld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75F67E-0F8B-4FA8-9C95-DD5AFD7168C0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3744553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71B6CED-847B-4507-BDA2-C4B3B7D5808F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60656634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763" y="1600200"/>
            <a:ext cx="39052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874ED0-84FF-4A96-A042-D3E0478716B5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20374574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CA87DD9-58D6-4B6D-9059-EB1A58A7C18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78656027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0CE3AC-8A83-4F64-8A15-CECB43E43D0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65257398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623DA09-C1C8-4E35-9F62-F971E44EA35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7301579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2289D4-235B-4CCF-915F-4E9E59BB01BB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9884729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2541EF8-304B-42AA-9E05-53603EF83B38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3412604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015FEE-5C72-49CE-9C27-14896673DBB1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8081975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33400"/>
            <a:ext cx="199231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8293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2F86443-7467-442B-97E7-FFFBAA0FBD8E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4362556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740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3113" y="1600200"/>
            <a:ext cx="39052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0763" y="16002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0763" y="3962400"/>
            <a:ext cx="390525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73329D7-3051-4B57-A414-9DDC1F16D76D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86000" y="6397625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© 2010 Pearson Education, Inc. 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25937503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9740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 baseline="0">
                <a:solidFill>
                  <a:srgbClr val="007DB7"/>
                </a:solidFill>
              </a:defRPr>
            </a:lvl1pPr>
          </a:lstStyle>
          <a:p>
            <a:fld id="{596C122D-D32B-4896-9AA3-E03B73432AD4}" type="slidenum">
              <a:rPr lang="en-US"/>
              <a:pPr/>
              <a:t>‹#›</a:t>
            </a:fld>
            <a:endParaRPr lang="en-CA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3113" y="1600200"/>
            <a:ext cx="79629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976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 baseline="0"/>
            </a:lvl1pPr>
          </a:lstStyle>
          <a:p>
            <a:r>
              <a:rPr lang="en-US"/>
              <a:t>© 2010 Pearson Education, Inc.  All rights reserved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 rot="-5400000">
            <a:off x="-3281362" y="3281362"/>
            <a:ext cx="6858000" cy="295275"/>
          </a:xfrm>
          <a:prstGeom prst="rect">
            <a:avLst/>
          </a:prstGeom>
          <a:gradFill rotWithShape="1">
            <a:gsLst>
              <a:gs pos="0">
                <a:srgbClr val="007DB7"/>
              </a:gs>
              <a:gs pos="100000">
                <a:srgbClr val="CCEE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kumimoji="1" lang="en-US" sz="3200" baseline="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7DB7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0"/>
        </a:spcAft>
        <a:buClr>
          <a:srgbClr val="CC0066"/>
        </a:buClr>
        <a:buSzPct val="60000"/>
        <a:buFont typeface="Wingdings" pitchFamily="2" charset="2"/>
        <a:defRPr sz="2800">
          <a:solidFill>
            <a:srgbClr val="007DB7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800">
          <a:solidFill>
            <a:srgbClr val="007DB7"/>
          </a:solidFill>
          <a:latin typeface="+mn-lt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400">
          <a:solidFill>
            <a:srgbClr val="007DB7"/>
          </a:solidFill>
          <a:latin typeface="+mn-lt"/>
        </a:defRPr>
      </a:lvl3pPr>
      <a:lvl4pPr marL="1600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0C200"/>
        </a:buClr>
        <a:buSzPct val="55000"/>
        <a:buFont typeface="Wingdings" pitchFamily="2" charset="2"/>
        <a:defRPr sz="2000">
          <a:solidFill>
            <a:srgbClr val="007DB7"/>
          </a:solidFill>
          <a:latin typeface="+mn-lt"/>
        </a:defRPr>
      </a:lvl4pPr>
      <a:lvl5pPr marL="20574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5pPr>
      <a:lvl6pPr marL="25146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6pPr>
      <a:lvl7pPr marL="29718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7pPr>
      <a:lvl8pPr marL="3429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8pPr>
      <a:lvl9pPr marL="38862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CC0066"/>
        </a:buClr>
        <a:buSzPct val="50000"/>
        <a:buFont typeface="Wingdings" pitchFamily="2" charset="2"/>
        <a:defRPr sz="2000">
          <a:solidFill>
            <a:srgbClr val="007DB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1181C-B93A-481B-8A02-9F31089D2C4B}" type="slidenum">
              <a:rPr lang="en-US"/>
              <a:pPr/>
              <a:t>1</a:t>
            </a:fld>
            <a:endParaRPr lang="en-CA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586178" name="Rectangle 2"/>
          <p:cNvSpPr>
            <a:spLocks noChangeAspect="1" noChangeArrowheads="1"/>
          </p:cNvSpPr>
          <p:nvPr/>
        </p:nvSpPr>
        <p:spPr bwMode="auto">
          <a:xfrm>
            <a:off x="0" y="1588"/>
            <a:ext cx="9242425" cy="6932612"/>
          </a:xfrm>
          <a:prstGeom prst="rect">
            <a:avLst/>
          </a:prstGeom>
          <a:solidFill>
            <a:srgbClr val="CCE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/>
          </a:p>
        </p:txBody>
      </p:sp>
      <p:pic>
        <p:nvPicPr>
          <p:cNvPr id="1586179" name="Picture 3" descr="Ratti_precal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"/>
            <a:ext cx="500062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6180" name="Rectangle 4"/>
          <p:cNvSpPr>
            <a:spLocks noChangeArrowheads="1"/>
          </p:cNvSpPr>
          <p:nvPr/>
        </p:nvSpPr>
        <p:spPr bwMode="auto">
          <a:xfrm>
            <a:off x="1219200" y="6354763"/>
            <a:ext cx="579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sz="1100" baseline="0"/>
              <a:t>© 2010 Pearson Education, Inc.  </a:t>
            </a:r>
          </a:p>
          <a:p>
            <a:r>
              <a:rPr lang="en-US" sz="1100" baseline="0"/>
              <a:t>All rights reserved</a:t>
            </a:r>
          </a:p>
        </p:txBody>
      </p:sp>
      <p:sp>
        <p:nvSpPr>
          <p:cNvPr id="1586181" name="Text Box 5" descr="Pink tissue paper"/>
          <p:cNvSpPr txBox="1">
            <a:spLocks noChangeArrowheads="1"/>
          </p:cNvSpPr>
          <p:nvPr/>
        </p:nvSpPr>
        <p:spPr bwMode="auto">
          <a:xfrm>
            <a:off x="228600" y="882650"/>
            <a:ext cx="368617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aseline="0"/>
              <a:t>Chapter 10</a:t>
            </a:r>
          </a:p>
          <a:p>
            <a:pPr algn="ctr"/>
            <a:endParaRPr lang="en-US" sz="3600" baseline="0"/>
          </a:p>
          <a:p>
            <a:pPr algn="ctr"/>
            <a:r>
              <a:rPr lang="en-US" sz="3600" baseline="0">
                <a:solidFill>
                  <a:srgbClr val="007DB7"/>
                </a:solidFill>
              </a:rPr>
              <a:t>Further Topics</a:t>
            </a:r>
          </a:p>
          <a:p>
            <a:pPr algn="ctr"/>
            <a:r>
              <a:rPr lang="en-US" sz="3600" baseline="0">
                <a:solidFill>
                  <a:srgbClr val="007DB7"/>
                </a:solidFill>
              </a:rPr>
              <a:t>in Algebra</a:t>
            </a:r>
          </a:p>
        </p:txBody>
      </p:sp>
      <p:pic>
        <p:nvPicPr>
          <p:cNvPr id="1586182" name="Picture 2" descr="Pearson-framed-logo_2color_PM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1143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8" name="Rectangle 8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B1C53732-1EF1-4F16-A7D4-DDF531A11253}" type="slidenum">
              <a:rPr lang="en-US"/>
              <a:pPr/>
              <a:t>2</a:t>
            </a:fld>
            <a:endParaRPr lang="en-CA"/>
          </a:p>
        </p:txBody>
      </p:sp>
      <p:sp>
        <p:nvSpPr>
          <p:cNvPr id="161280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560638" y="85725"/>
            <a:ext cx="6430962" cy="828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 Narrow" pitchFamily="34" charset="0"/>
              </a:rPr>
              <a:t>Arithmetic Sequences; Partial Sums</a:t>
            </a:r>
          </a:p>
        </p:txBody>
      </p:sp>
      <p:sp>
        <p:nvSpPr>
          <p:cNvPr id="1612803" name="Text Box 3" descr="Pink tissue paper"/>
          <p:cNvSpPr txBox="1">
            <a:spLocks noChangeArrowheads="1"/>
          </p:cNvSpPr>
          <p:nvPr/>
        </p:nvSpPr>
        <p:spPr bwMode="auto">
          <a:xfrm>
            <a:off x="228600" y="166688"/>
            <a:ext cx="2289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aseline="0">
                <a:solidFill>
                  <a:schemeClr val="bg1"/>
                </a:solidFill>
                <a:latin typeface="Arial Narrow" pitchFamily="34" charset="0"/>
              </a:rPr>
              <a:t>SECTION 10.2</a:t>
            </a:r>
          </a:p>
        </p:txBody>
      </p:sp>
      <p:sp>
        <p:nvSpPr>
          <p:cNvPr id="1612804" name="Rectangle 4"/>
          <p:cNvSpPr>
            <a:spLocks noChangeAspect="1" noChangeArrowheads="1"/>
          </p:cNvSpPr>
          <p:nvPr/>
        </p:nvSpPr>
        <p:spPr bwMode="auto">
          <a:xfrm>
            <a:off x="633413" y="2098675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612805" name="Rectangle 5"/>
          <p:cNvSpPr>
            <a:spLocks noChangeAspect="1" noChangeArrowheads="1"/>
          </p:cNvSpPr>
          <p:nvPr/>
        </p:nvSpPr>
        <p:spPr bwMode="auto">
          <a:xfrm>
            <a:off x="635000" y="3251200"/>
            <a:ext cx="365125" cy="365125"/>
          </a:xfrm>
          <a:prstGeom prst="rect">
            <a:avLst/>
          </a:prstGeom>
          <a:solidFill>
            <a:srgbClr val="007D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12808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81100" y="1965325"/>
            <a:ext cx="7505700" cy="37496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3600">
                <a:latin typeface="Arial Narrow" pitchFamily="34" charset="0"/>
              </a:rPr>
              <a:t>Identify an arithmetic sequence and find its common difference.</a:t>
            </a:r>
          </a:p>
          <a:p>
            <a:pPr marL="0" indent="0"/>
            <a:r>
              <a:rPr lang="en-US" sz="3600">
                <a:latin typeface="Arial Narrow" pitchFamily="34" charset="0"/>
              </a:rPr>
              <a:t>Find the sum of the first </a:t>
            </a:r>
            <a:r>
              <a:rPr lang="en-US" sz="3600" i="1"/>
              <a:t>n</a:t>
            </a:r>
            <a:r>
              <a:rPr lang="en-US" sz="3600">
                <a:latin typeface="Arial Narrow" pitchFamily="34" charset="0"/>
              </a:rPr>
              <a:t> terms of an arithmetic sequence.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7DDA9-F8D1-4AFA-9172-522ACDFDED2D}" type="slidenum">
              <a:rPr lang="en-US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6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34400" cy="5334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DEFINITION OF AN ARITHMETIC SEQUENCE</a:t>
            </a:r>
          </a:p>
        </p:txBody>
      </p:sp>
      <p:sp>
        <p:nvSpPr>
          <p:cNvPr id="1764356" name="Text Box 4" descr="Pink tissue paper"/>
          <p:cNvSpPr txBox="1">
            <a:spLocks noChangeArrowheads="1"/>
          </p:cNvSpPr>
          <p:nvPr/>
        </p:nvSpPr>
        <p:spPr bwMode="auto">
          <a:xfrm>
            <a:off x="914400" y="1219200"/>
            <a:ext cx="7543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The sequence                                                            		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4</a:t>
            </a:r>
            <a:r>
              <a:rPr lang="en-US" sz="3200" baseline="0">
                <a:latin typeface="Times" pitchFamily="18" charset="0"/>
              </a:rPr>
              <a:t>, … 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i="1" baseline="0">
                <a:latin typeface="Times" pitchFamily="18" charset="0"/>
              </a:rPr>
              <a:t>, …</a:t>
            </a:r>
          </a:p>
          <a:p>
            <a:r>
              <a:rPr lang="en-US" sz="3200" baseline="0">
                <a:latin typeface="Times" pitchFamily="18" charset="0"/>
              </a:rPr>
              <a:t>is an </a:t>
            </a:r>
            <a:r>
              <a:rPr lang="en-US" sz="3200" b="1" baseline="0">
                <a:latin typeface="Times" pitchFamily="18" charset="0"/>
              </a:rPr>
              <a:t>arithmetic sequence</a:t>
            </a:r>
            <a:r>
              <a:rPr lang="en-US" sz="3200" baseline="0">
                <a:latin typeface="Times" pitchFamily="18" charset="0"/>
              </a:rPr>
              <a:t>, or an </a:t>
            </a:r>
            <a:r>
              <a:rPr lang="en-US" sz="3200" b="1" baseline="0">
                <a:latin typeface="Times" pitchFamily="18" charset="0"/>
              </a:rPr>
              <a:t>arithmetic progression</a:t>
            </a:r>
            <a:r>
              <a:rPr lang="en-US" sz="3200" baseline="0">
                <a:latin typeface="Times" pitchFamily="18" charset="0"/>
              </a:rPr>
              <a:t> if there is a number 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 such that each term in the sequence except the first is obtained from the preceding term by adding 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 to it. The number 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 is called the </a:t>
            </a:r>
            <a:r>
              <a:rPr lang="en-US" sz="3200" b="1" baseline="0">
                <a:latin typeface="Times" pitchFamily="18" charset="0"/>
              </a:rPr>
              <a:t>common difference</a:t>
            </a:r>
            <a:r>
              <a:rPr lang="en-US" sz="3200" baseline="0">
                <a:latin typeface="Times" pitchFamily="18" charset="0"/>
              </a:rPr>
              <a:t> of the arithmetic sequence. We have</a:t>
            </a:r>
          </a:p>
          <a:p>
            <a:r>
              <a:rPr lang="en-US" sz="3200" baseline="0">
                <a:latin typeface="Times" pitchFamily="18" charset="0"/>
              </a:rPr>
              <a:t>		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 =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-25000">
                <a:latin typeface="Times" pitchFamily="18" charset="0"/>
              </a:rPr>
              <a:t> + 1</a:t>
            </a:r>
            <a:r>
              <a:rPr lang="en-US" sz="3200" baseline="0">
                <a:latin typeface="Times" pitchFamily="18" charset="0"/>
              </a:rPr>
              <a:t> –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, 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≥ 1.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2C9CC-FF87-456E-8865-0464BB7FD3BE}" type="slidenum">
              <a:rPr lang="en-US"/>
              <a:pPr/>
              <a:t>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6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934200" cy="1066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RECURSIVE DEFINITION OF AN ARITHMETIC SEQUENCE</a:t>
            </a:r>
          </a:p>
        </p:txBody>
      </p:sp>
      <p:sp>
        <p:nvSpPr>
          <p:cNvPr id="1766404" name="Text Box 4" descr="Pink tissue paper"/>
          <p:cNvSpPr txBox="1">
            <a:spLocks noChangeArrowheads="1"/>
          </p:cNvSpPr>
          <p:nvPr/>
        </p:nvSpPr>
        <p:spPr bwMode="auto">
          <a:xfrm>
            <a:off x="914400" y="2057400"/>
            <a:ext cx="7543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An arithmetic sequence</a:t>
            </a:r>
          </a:p>
          <a:p>
            <a:r>
              <a:rPr lang="en-US" sz="3200" i="1" baseline="0">
                <a:latin typeface="Times" pitchFamily="18" charset="0"/>
              </a:rPr>
              <a:t>		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4</a:t>
            </a:r>
            <a:r>
              <a:rPr lang="en-US" sz="3200" baseline="0">
                <a:latin typeface="Times" pitchFamily="18" charset="0"/>
              </a:rPr>
              <a:t>, … 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i="1" baseline="0">
                <a:latin typeface="Times" pitchFamily="18" charset="0"/>
              </a:rPr>
              <a:t>, … </a:t>
            </a:r>
          </a:p>
          <a:p>
            <a:r>
              <a:rPr lang="en-US" sz="3200" baseline="0">
                <a:latin typeface="Times" pitchFamily="18" charset="0"/>
              </a:rPr>
              <a:t>can be defined  recursively. The recursive formula</a:t>
            </a:r>
          </a:p>
          <a:p>
            <a:r>
              <a:rPr lang="en-US" sz="3200" baseline="0">
                <a:latin typeface="Times" pitchFamily="18" charset="0"/>
              </a:rPr>
              <a:t>		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-25000">
                <a:latin typeface="Times" pitchFamily="18" charset="0"/>
              </a:rPr>
              <a:t> + 1</a:t>
            </a:r>
            <a:r>
              <a:rPr lang="en-US" sz="3200" baseline="0">
                <a:latin typeface="Times" pitchFamily="18" charset="0"/>
              </a:rPr>
              <a:t> =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+ 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  for 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≥ 1</a:t>
            </a:r>
          </a:p>
          <a:p>
            <a:endParaRPr lang="en-US" sz="3200" i="1" baseline="0">
              <a:latin typeface="Times" pitchFamily="18" charset="0"/>
            </a:endParaRPr>
          </a:p>
          <a:p>
            <a:r>
              <a:rPr lang="en-US" sz="3200" baseline="0">
                <a:latin typeface="Times" pitchFamily="18" charset="0"/>
              </a:rPr>
              <a:t>defines an arithmetic sequence with first term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 and common difference 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6407E-6AEC-401D-97BB-4D5CCDFD412A}" type="slidenum">
              <a:rPr lang="en-US"/>
              <a:pPr/>
              <a:t>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6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934200" cy="1066800"/>
          </a:xfrm>
        </p:spPr>
        <p:txBody>
          <a:bodyPr anchor="ctr"/>
          <a:lstStyle/>
          <a:p>
            <a:pPr algn="ctr"/>
            <a:r>
              <a:rPr lang="en-US" i="1">
                <a:latin typeface="Arial Narrow" pitchFamily="34" charset="0"/>
              </a:rPr>
              <a:t>n</a:t>
            </a:r>
            <a:r>
              <a:rPr lang="en-US">
                <a:latin typeface="Arial Narrow" pitchFamily="34" charset="0"/>
              </a:rPr>
              <a:t>TH TERM OF AN ARITHMETIC SEQUENCE</a:t>
            </a:r>
          </a:p>
        </p:txBody>
      </p:sp>
      <p:sp>
        <p:nvSpPr>
          <p:cNvPr id="1768452" name="Text Box 4" descr="Pink tissue paper"/>
          <p:cNvSpPr txBox="1">
            <a:spLocks noChangeArrowheads="1"/>
          </p:cNvSpPr>
          <p:nvPr/>
        </p:nvSpPr>
        <p:spPr bwMode="auto">
          <a:xfrm>
            <a:off x="914400" y="2057400"/>
            <a:ext cx="7543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If a sequence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… </a:t>
            </a:r>
            <a:r>
              <a:rPr lang="en-US" sz="3200" baseline="0">
                <a:latin typeface="Times" pitchFamily="18" charset="0"/>
              </a:rPr>
              <a:t>is an</a:t>
            </a:r>
            <a:r>
              <a:rPr lang="en-US" sz="3200" i="1" baseline="0">
                <a:latin typeface="Times" pitchFamily="18" charset="0"/>
              </a:rPr>
              <a:t> </a:t>
            </a:r>
            <a:r>
              <a:rPr lang="en-US" sz="3200" baseline="0">
                <a:latin typeface="Times" pitchFamily="18" charset="0"/>
              </a:rPr>
              <a:t>arithmetic sequence, then its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th term,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, is given by</a:t>
            </a:r>
          </a:p>
          <a:p>
            <a:endParaRPr lang="en-US" sz="3200" baseline="0">
              <a:latin typeface="Times" pitchFamily="18" charset="0"/>
            </a:endParaRPr>
          </a:p>
          <a:p>
            <a:r>
              <a:rPr lang="en-US" sz="3200" baseline="0">
                <a:latin typeface="Times" pitchFamily="18" charset="0"/>
              </a:rPr>
              <a:t>		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-25000">
                <a:latin typeface="Times" pitchFamily="18" charset="0"/>
              </a:rPr>
              <a:t> </a:t>
            </a:r>
            <a:r>
              <a:rPr lang="en-US" sz="3200" baseline="0">
                <a:latin typeface="Times" pitchFamily="18" charset="0"/>
              </a:rPr>
              <a:t>=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 + (</a:t>
            </a:r>
            <a:r>
              <a:rPr lang="en-US" sz="3200" i="1" baseline="0">
                <a:latin typeface="Times" pitchFamily="18" charset="0"/>
              </a:rPr>
              <a:t>n </a:t>
            </a:r>
            <a:r>
              <a:rPr lang="en-US" sz="3200" baseline="0">
                <a:latin typeface="Times" pitchFamily="18" charset="0"/>
              </a:rPr>
              <a:t>– 1)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,</a:t>
            </a:r>
          </a:p>
          <a:p>
            <a:endParaRPr lang="en-US" sz="3200" i="1" baseline="0">
              <a:latin typeface="Times" pitchFamily="18" charset="0"/>
            </a:endParaRPr>
          </a:p>
          <a:p>
            <a:r>
              <a:rPr lang="en-US" sz="3200" baseline="0">
                <a:latin typeface="Times" pitchFamily="18" charset="0"/>
              </a:rPr>
              <a:t>where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 is the first term and 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 is the common difference.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56" y="2487168"/>
            <a:ext cx="6419088" cy="188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6" y="1508760"/>
            <a:ext cx="5961888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2AB1E-1EBB-4A00-BF4F-DA62C2C8EED5}" type="slidenum">
              <a:rPr lang="en-US"/>
              <a:pPr/>
              <a:t>8</a:t>
            </a:fld>
            <a:endParaRPr lang="en-CA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70498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1770499" name="Rectangle 3"/>
          <p:cNvSpPr>
            <a:spLocks noChangeArrowheads="1"/>
          </p:cNvSpPr>
          <p:nvPr/>
        </p:nvSpPr>
        <p:spPr bwMode="auto">
          <a:xfrm>
            <a:off x="2817813" y="227013"/>
            <a:ext cx="6021387" cy="8397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the Common Difference of an Arithmetic Sequence</a:t>
            </a:r>
          </a:p>
        </p:txBody>
      </p:sp>
      <p:sp>
        <p:nvSpPr>
          <p:cNvPr id="1770500" name="Text Box 4" descr="Pink tissue paper"/>
          <p:cNvSpPr txBox="1">
            <a:spLocks noChangeArrowheads="1"/>
          </p:cNvSpPr>
          <p:nvPr/>
        </p:nvSpPr>
        <p:spPr bwMode="auto">
          <a:xfrm>
            <a:off x="647700" y="1219200"/>
            <a:ext cx="7924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Find the common difference </a:t>
            </a:r>
            <a:r>
              <a:rPr lang="en-US" sz="3200" i="1" baseline="0">
                <a:latin typeface="Times New Roman" pitchFamily="18" charset="0"/>
              </a:rPr>
              <a:t>d</a:t>
            </a:r>
            <a:r>
              <a:rPr lang="en-US" sz="3200" baseline="0">
                <a:latin typeface="Times New Roman" pitchFamily="18" charset="0"/>
              </a:rPr>
              <a:t> and the </a:t>
            </a:r>
            <a:r>
              <a:rPr lang="en-US" sz="3200" i="1" baseline="0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th term </a:t>
            </a:r>
            <a:r>
              <a:rPr lang="en-US" sz="3200" i="1" baseline="0">
                <a:latin typeface="Times New Roman" pitchFamily="18" charset="0"/>
              </a:rPr>
              <a:t>a</a:t>
            </a:r>
            <a:r>
              <a:rPr lang="en-US" sz="3200" i="1" baseline="-25000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 of an arithmetic sequence whose 5th term is 15 and whose 20th term is 45.</a:t>
            </a:r>
          </a:p>
        </p:txBody>
      </p:sp>
      <p:grpSp>
        <p:nvGrpSpPr>
          <p:cNvPr id="1770501" name="Group 5"/>
          <p:cNvGrpSpPr>
            <a:grpSpLocks/>
          </p:cNvGrpSpPr>
          <p:nvPr/>
        </p:nvGrpSpPr>
        <p:grpSpPr bwMode="auto">
          <a:xfrm>
            <a:off x="609600" y="3054350"/>
            <a:ext cx="3873500" cy="2559050"/>
            <a:chOff x="384" y="1924"/>
            <a:chExt cx="2440" cy="1612"/>
          </a:xfrm>
        </p:grpSpPr>
        <p:sp>
          <p:nvSpPr>
            <p:cNvPr id="1770502" name="Text Box 6" descr="Pink tissue paper"/>
            <p:cNvSpPr txBox="1">
              <a:spLocks noChangeArrowheads="1"/>
            </p:cNvSpPr>
            <p:nvPr/>
          </p:nvSpPr>
          <p:spPr bwMode="auto">
            <a:xfrm>
              <a:off x="384" y="1924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</a:t>
              </a:r>
            </a:p>
          </p:txBody>
        </p:sp>
        <p:graphicFrame>
          <p:nvGraphicFramePr>
            <p:cNvPr id="1770503" name="Object 7" descr="Pink tissue paper"/>
            <p:cNvGraphicFramePr>
              <a:graphicFrameLocks noChangeAspect="1"/>
            </p:cNvGraphicFramePr>
            <p:nvPr/>
          </p:nvGraphicFramePr>
          <p:xfrm>
            <a:off x="912" y="2360"/>
            <a:ext cx="1912" cy="1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0509" name="Equation" r:id="rId5" imgW="3035160" imgH="1866600" progId="Equation.DSMT4">
                    <p:embed/>
                  </p:oleObj>
                </mc:Choice>
                <mc:Fallback>
                  <p:oleObj name="Equation" r:id="rId5" imgW="3035160" imgH="1866600" progId="Equation.DSMT4">
                    <p:embed/>
                    <p:pic>
                      <p:nvPicPr>
                        <p:cNvPr id="0" name="Object 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2360"/>
                          <a:ext cx="1912" cy="1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4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70504" name="Object 8" descr="Pink tissue paper"/>
          <p:cNvGraphicFramePr>
            <a:graphicFrameLocks noChangeAspect="1"/>
          </p:cNvGraphicFramePr>
          <p:nvPr/>
        </p:nvGraphicFramePr>
        <p:xfrm>
          <a:off x="5162550" y="3746500"/>
          <a:ext cx="28067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0510" name="Equation" r:id="rId7" imgW="2806560" imgH="1866600" progId="Equation.DSMT4">
                  <p:embed/>
                </p:oleObj>
              </mc:Choice>
              <mc:Fallback>
                <p:oleObj name="Equation" r:id="rId7" imgW="2806560" imgH="186660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2550" y="3746500"/>
                        <a:ext cx="2806700" cy="186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2EA87-3464-4AD7-887F-C3AC384B8047}" type="slidenum">
              <a:rPr lang="en-US"/>
              <a:pPr/>
              <a:t>9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72546" name="Rectangle 2"/>
          <p:cNvSpPr>
            <a:spLocks noChangeArrowheads="1"/>
          </p:cNvSpPr>
          <p:nvPr/>
        </p:nvSpPr>
        <p:spPr bwMode="auto">
          <a:xfrm>
            <a:off x="6096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3</a:t>
            </a:r>
          </a:p>
        </p:txBody>
      </p:sp>
      <p:sp>
        <p:nvSpPr>
          <p:cNvPr id="1772547" name="Rectangle 3"/>
          <p:cNvSpPr>
            <a:spLocks noChangeArrowheads="1"/>
          </p:cNvSpPr>
          <p:nvPr/>
        </p:nvSpPr>
        <p:spPr bwMode="auto">
          <a:xfrm>
            <a:off x="2817813" y="227013"/>
            <a:ext cx="6021387" cy="8397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the Common Difference of an Arithmetic Sequence</a:t>
            </a:r>
          </a:p>
        </p:txBody>
      </p:sp>
      <p:sp>
        <p:nvSpPr>
          <p:cNvPr id="1772548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 continued</a:t>
            </a:r>
          </a:p>
        </p:txBody>
      </p:sp>
      <p:graphicFrame>
        <p:nvGraphicFramePr>
          <p:cNvPr id="1772549" name="Object 5" descr="Pink tissue paper"/>
          <p:cNvGraphicFramePr>
            <a:graphicFrameLocks noChangeAspect="1"/>
          </p:cNvGraphicFramePr>
          <p:nvPr/>
        </p:nvGraphicFramePr>
        <p:xfrm>
          <a:off x="2667000" y="3683000"/>
          <a:ext cx="37592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558" name="Equation" r:id="rId5" imgW="3759120" imgH="1866600" progId="Equation.DSMT4">
                  <p:embed/>
                </p:oleObj>
              </mc:Choice>
              <mc:Fallback>
                <p:oleObj name="Equation" r:id="rId5" imgW="3759120" imgH="1866600" progId="Equation.DSMT4">
                  <p:embed/>
                  <p:pic>
                    <p:nvPicPr>
                      <p:cNvPr id="0" name="Object 5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683000"/>
                        <a:ext cx="3759200" cy="186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2550" name="Object 6" descr="Pink tissue paper"/>
          <p:cNvGraphicFramePr>
            <a:graphicFrameLocks noChangeAspect="1"/>
          </p:cNvGraphicFramePr>
          <p:nvPr/>
        </p:nvGraphicFramePr>
        <p:xfrm>
          <a:off x="6108700" y="1898650"/>
          <a:ext cx="21971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2559" name="Equation" r:id="rId7" imgW="2197100" imgH="1079500" progId="Equation.DSMT4">
                  <p:embed/>
                </p:oleObj>
              </mc:Choice>
              <mc:Fallback>
                <p:oleObj name="Equation" r:id="rId7" imgW="2197100" imgH="107950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00" y="1898650"/>
                        <a:ext cx="21971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2551" name="Text Box 7" descr="Pink tissue paper"/>
          <p:cNvSpPr txBox="1">
            <a:spLocks noChangeArrowheads="1"/>
          </p:cNvSpPr>
          <p:nvPr/>
        </p:nvSpPr>
        <p:spPr bwMode="auto">
          <a:xfrm>
            <a:off x="647700" y="5880100"/>
            <a:ext cx="79248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The </a:t>
            </a:r>
            <a:r>
              <a:rPr lang="en-US" sz="3200" i="1" baseline="0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th term is given by </a:t>
            </a:r>
            <a:r>
              <a:rPr lang="en-US" sz="3200" i="1" baseline="0">
                <a:latin typeface="Times New Roman" pitchFamily="18" charset="0"/>
              </a:rPr>
              <a:t>a</a:t>
            </a:r>
            <a:r>
              <a:rPr lang="en-US" sz="3200" i="1" baseline="-25000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 = 2</a:t>
            </a:r>
            <a:r>
              <a:rPr lang="en-US" sz="3200" i="1" baseline="0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 + 5, </a:t>
            </a:r>
            <a:r>
              <a:rPr lang="en-US" sz="3200" i="1" baseline="0">
                <a:latin typeface="Times New Roman" pitchFamily="18" charset="0"/>
              </a:rPr>
              <a:t>n</a:t>
            </a:r>
            <a:r>
              <a:rPr lang="en-US" sz="3200" baseline="0">
                <a:latin typeface="Times New Roman" pitchFamily="18" charset="0"/>
              </a:rPr>
              <a:t> ≥ 1.</a:t>
            </a:r>
          </a:p>
        </p:txBody>
      </p:sp>
      <p:sp>
        <p:nvSpPr>
          <p:cNvPr id="1772552" name="Text Box 8" descr="Pink tissue paper"/>
          <p:cNvSpPr txBox="1">
            <a:spLocks noChangeArrowheads="1"/>
          </p:cNvSpPr>
          <p:nvPr/>
        </p:nvSpPr>
        <p:spPr bwMode="auto">
          <a:xfrm>
            <a:off x="533400" y="2971800"/>
            <a:ext cx="79248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gives </a:t>
            </a:r>
            <a:r>
              <a:rPr lang="en-US" sz="3200" i="1" baseline="0">
                <a:latin typeface="Times New Roman" pitchFamily="18" charset="0"/>
              </a:rPr>
              <a:t>a</a:t>
            </a:r>
            <a:r>
              <a:rPr lang="en-US" sz="3200" baseline="-25000">
                <a:latin typeface="Times New Roman" pitchFamily="18" charset="0"/>
              </a:rPr>
              <a:t>1</a:t>
            </a:r>
            <a:r>
              <a:rPr lang="en-US" sz="3200" baseline="0">
                <a:latin typeface="Times New Roman" pitchFamily="18" charset="0"/>
              </a:rPr>
              <a:t> = 7  and  </a:t>
            </a:r>
            <a:r>
              <a:rPr lang="en-US" sz="3200" i="1" baseline="0">
                <a:latin typeface="Times New Roman" pitchFamily="18" charset="0"/>
              </a:rPr>
              <a:t>d</a:t>
            </a:r>
            <a:r>
              <a:rPr lang="en-US" sz="3200" baseline="0">
                <a:latin typeface="Times New Roman" pitchFamily="18" charset="0"/>
              </a:rPr>
              <a:t> = 2.</a:t>
            </a:r>
          </a:p>
        </p:txBody>
      </p:sp>
      <p:sp>
        <p:nvSpPr>
          <p:cNvPr id="1772553" name="Text Box 9" descr="Pink tissue paper"/>
          <p:cNvSpPr txBox="1">
            <a:spLocks noChangeArrowheads="1"/>
          </p:cNvSpPr>
          <p:nvPr/>
        </p:nvSpPr>
        <p:spPr bwMode="auto">
          <a:xfrm>
            <a:off x="533400" y="2057400"/>
            <a:ext cx="54102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Solving the system of equations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32" y="1449324"/>
            <a:ext cx="6117336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03204-B6C8-4D80-A152-245CA8D0D98C}" type="slidenum">
              <a:rPr lang="en-US"/>
              <a:pPr/>
              <a:t>11</a:t>
            </a:fld>
            <a:endParaRPr lang="en-C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7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934200" cy="1066800"/>
          </a:xfrm>
        </p:spPr>
        <p:txBody>
          <a:bodyPr anchor="ctr"/>
          <a:lstStyle/>
          <a:p>
            <a:pPr algn="ctr"/>
            <a:r>
              <a:rPr lang="en-US">
                <a:latin typeface="Arial Narrow" pitchFamily="34" charset="0"/>
              </a:rPr>
              <a:t>SUM OF </a:t>
            </a:r>
            <a:r>
              <a:rPr lang="en-US" i="1">
                <a:latin typeface="Arial Narrow" pitchFamily="34" charset="0"/>
              </a:rPr>
              <a:t>n</a:t>
            </a:r>
            <a:r>
              <a:rPr lang="en-US">
                <a:latin typeface="Arial Narrow" pitchFamily="34" charset="0"/>
              </a:rPr>
              <a:t> TERMS OF AN ARITHMETIC SEQUENCE</a:t>
            </a:r>
          </a:p>
        </p:txBody>
      </p:sp>
      <p:sp>
        <p:nvSpPr>
          <p:cNvPr id="1774596" name="Text Box 4" descr="Pink tissue paper"/>
          <p:cNvSpPr txBox="1">
            <a:spLocks noChangeArrowheads="1"/>
          </p:cNvSpPr>
          <p:nvPr/>
        </p:nvSpPr>
        <p:spPr bwMode="auto">
          <a:xfrm>
            <a:off x="914400" y="1905000"/>
            <a:ext cx="7543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Let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2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3</a:t>
            </a:r>
            <a:r>
              <a:rPr lang="en-US" sz="3200" baseline="0">
                <a:latin typeface="Times" pitchFamily="18" charset="0"/>
              </a:rPr>
              <a:t>, </a:t>
            </a:r>
            <a:r>
              <a:rPr lang="en-US" sz="3200" i="1" baseline="0">
                <a:latin typeface="Times" pitchFamily="18" charset="0"/>
              </a:rPr>
              <a:t>… 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i="1" baseline="0">
                <a:latin typeface="Times" pitchFamily="18" charset="0"/>
              </a:rPr>
              <a:t> </a:t>
            </a:r>
            <a:r>
              <a:rPr lang="en-US" sz="3200" baseline="0">
                <a:latin typeface="Times" pitchFamily="18" charset="0"/>
              </a:rPr>
              <a:t>be the first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terms of an arithmetic sequence with common difference 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. The sum </a:t>
            </a:r>
            <a:r>
              <a:rPr lang="en-US" sz="3200" i="1" baseline="0">
                <a:latin typeface="Times" pitchFamily="18" charset="0"/>
              </a:rPr>
              <a:t>S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of these </a:t>
            </a:r>
            <a:r>
              <a:rPr lang="en-US" sz="3200" i="1" baseline="0">
                <a:latin typeface="Times" pitchFamily="18" charset="0"/>
              </a:rPr>
              <a:t>n</a:t>
            </a:r>
            <a:r>
              <a:rPr lang="en-US" sz="3200" baseline="0">
                <a:latin typeface="Times" pitchFamily="18" charset="0"/>
              </a:rPr>
              <a:t> terms is given by</a:t>
            </a:r>
          </a:p>
        </p:txBody>
      </p:sp>
      <p:sp>
        <p:nvSpPr>
          <p:cNvPr id="1774597" name="Text Box 5" descr="Pink tissue paper"/>
          <p:cNvSpPr txBox="1">
            <a:spLocks noChangeArrowheads="1"/>
          </p:cNvSpPr>
          <p:nvPr/>
        </p:nvSpPr>
        <p:spPr bwMode="auto">
          <a:xfrm>
            <a:off x="914400" y="5334000"/>
            <a:ext cx="754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200" baseline="0">
                <a:latin typeface="Times" pitchFamily="18" charset="0"/>
              </a:rPr>
              <a:t>where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i="1" baseline="-25000">
                <a:latin typeface="Times" pitchFamily="18" charset="0"/>
              </a:rPr>
              <a:t>n</a:t>
            </a:r>
            <a:r>
              <a:rPr lang="en-US" sz="3200" baseline="-25000">
                <a:latin typeface="Times" pitchFamily="18" charset="0"/>
              </a:rPr>
              <a:t> </a:t>
            </a:r>
            <a:r>
              <a:rPr lang="en-US" sz="3200" baseline="0">
                <a:latin typeface="Times" pitchFamily="18" charset="0"/>
              </a:rPr>
              <a:t>= </a:t>
            </a:r>
            <a:r>
              <a:rPr lang="en-US" sz="3200" i="1" baseline="0">
                <a:latin typeface="Times" pitchFamily="18" charset="0"/>
              </a:rPr>
              <a:t>a</a:t>
            </a:r>
            <a:r>
              <a:rPr lang="en-US" sz="3200" baseline="-25000">
                <a:latin typeface="Times" pitchFamily="18" charset="0"/>
              </a:rPr>
              <a:t>1</a:t>
            </a:r>
            <a:r>
              <a:rPr lang="en-US" sz="3200" baseline="0">
                <a:latin typeface="Times" pitchFamily="18" charset="0"/>
              </a:rPr>
              <a:t> + (</a:t>
            </a:r>
            <a:r>
              <a:rPr lang="en-US" sz="3200" i="1" baseline="0">
                <a:latin typeface="Times" pitchFamily="18" charset="0"/>
              </a:rPr>
              <a:t>n </a:t>
            </a:r>
            <a:r>
              <a:rPr lang="en-US" sz="3200" baseline="0">
                <a:latin typeface="Times" pitchFamily="18" charset="0"/>
              </a:rPr>
              <a:t>– 1)</a:t>
            </a:r>
            <a:r>
              <a:rPr lang="en-US" sz="3200" i="1" baseline="0">
                <a:latin typeface="Times" pitchFamily="18" charset="0"/>
              </a:rPr>
              <a:t>d</a:t>
            </a:r>
            <a:r>
              <a:rPr lang="en-US" sz="3200" baseline="0">
                <a:latin typeface="Times" pitchFamily="18" charset="0"/>
              </a:rPr>
              <a:t>.</a:t>
            </a:r>
          </a:p>
        </p:txBody>
      </p:sp>
      <p:graphicFrame>
        <p:nvGraphicFramePr>
          <p:cNvPr id="1774598" name="Object 6" descr="Pink tissue paper"/>
          <p:cNvGraphicFramePr>
            <a:graphicFrameLocks noChangeAspect="1"/>
          </p:cNvGraphicFramePr>
          <p:nvPr/>
        </p:nvGraphicFramePr>
        <p:xfrm>
          <a:off x="3187700" y="3968750"/>
          <a:ext cx="2730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4601" name="Equation" r:id="rId5" imgW="2730240" imgH="1066680" progId="Equation.DSMT4">
                  <p:embed/>
                </p:oleObj>
              </mc:Choice>
              <mc:Fallback>
                <p:oleObj name="Equation" r:id="rId5" imgW="2730240" imgH="106668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7700" y="3968750"/>
                        <a:ext cx="27305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B73E3-294A-4552-BF3E-B93D8055C39D}" type="slidenum">
              <a:rPr lang="en-US"/>
              <a:pPr/>
              <a:t>12</a:t>
            </a:fld>
            <a:endParaRPr lang="en-CA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76642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1776643" name="Rectangle 3"/>
          <p:cNvSpPr>
            <a:spLocks noChangeArrowheads="1"/>
          </p:cNvSpPr>
          <p:nvPr/>
        </p:nvSpPr>
        <p:spPr bwMode="auto">
          <a:xfrm>
            <a:off x="2665413" y="228600"/>
            <a:ext cx="62499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the Sum of Terms of a Finite Arithmetic Sequence</a:t>
            </a:r>
          </a:p>
        </p:txBody>
      </p:sp>
      <p:sp>
        <p:nvSpPr>
          <p:cNvPr id="1776644" name="Text Box 4" descr="Pink tissue paper"/>
          <p:cNvSpPr txBox="1">
            <a:spLocks noChangeArrowheads="1"/>
          </p:cNvSpPr>
          <p:nvPr/>
        </p:nvSpPr>
        <p:spPr bwMode="auto">
          <a:xfrm>
            <a:off x="647700" y="1143000"/>
            <a:ext cx="7924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22352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8067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3782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9497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406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8641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321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778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Find the sum of the arithmetic sequence of numbers:</a:t>
            </a:r>
          </a:p>
          <a:p>
            <a:r>
              <a:rPr lang="en-US" sz="3200" baseline="0">
                <a:latin typeface="Times New Roman" pitchFamily="18" charset="0"/>
              </a:rPr>
              <a:t>		1 + 4 + 7 + … + 25</a:t>
            </a:r>
          </a:p>
        </p:txBody>
      </p:sp>
      <p:grpSp>
        <p:nvGrpSpPr>
          <p:cNvPr id="1776645" name="Group 5"/>
          <p:cNvGrpSpPr>
            <a:grpSpLocks/>
          </p:cNvGrpSpPr>
          <p:nvPr/>
        </p:nvGrpSpPr>
        <p:grpSpPr bwMode="auto">
          <a:xfrm>
            <a:off x="609600" y="2667000"/>
            <a:ext cx="7975600" cy="1143000"/>
            <a:chOff x="384" y="1728"/>
            <a:chExt cx="5024" cy="720"/>
          </a:xfrm>
        </p:grpSpPr>
        <p:sp>
          <p:nvSpPr>
            <p:cNvPr id="1776646" name="Text Box 6" descr="Pink tissue paper"/>
            <p:cNvSpPr txBox="1">
              <a:spLocks noChangeArrowheads="1"/>
            </p:cNvSpPr>
            <p:nvPr/>
          </p:nvSpPr>
          <p:spPr bwMode="auto">
            <a:xfrm>
              <a:off x="384" y="1728"/>
              <a:ext cx="2256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2800" baseline="0">
                  <a:solidFill>
                    <a:srgbClr val="007DB7"/>
                  </a:solidFill>
                </a:rPr>
                <a:t>Solution</a:t>
              </a:r>
            </a:p>
          </p:txBody>
        </p:sp>
        <p:sp>
          <p:nvSpPr>
            <p:cNvPr id="1776647" name="Text Box 7" descr="Pink tissue paper"/>
            <p:cNvSpPr txBox="1">
              <a:spLocks noChangeArrowheads="1"/>
            </p:cNvSpPr>
            <p:nvPr/>
          </p:nvSpPr>
          <p:spPr bwMode="auto">
            <a:xfrm>
              <a:off x="416" y="2064"/>
              <a:ext cx="499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4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57200" indent="-45720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2006600" indent="-45720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2578100" indent="-4572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3149600" indent="-4572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3721100" indent="-4572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41783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46355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50927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55499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baseline="0">
                  <a:latin typeface="Times New Roman" pitchFamily="18" charset="0"/>
                </a:rPr>
                <a:t>Arithmetic sequence with </a:t>
              </a:r>
              <a:r>
                <a:rPr lang="en-US" sz="3200" i="1" baseline="0">
                  <a:latin typeface="Times New Roman" pitchFamily="18" charset="0"/>
                </a:rPr>
                <a:t>a</a:t>
              </a:r>
              <a:r>
                <a:rPr lang="en-US" sz="3200" baseline="-25000">
                  <a:latin typeface="Times New Roman" pitchFamily="18" charset="0"/>
                </a:rPr>
                <a:t>1</a:t>
              </a:r>
              <a:r>
                <a:rPr lang="en-US" sz="3200" baseline="0">
                  <a:latin typeface="Times New Roman" pitchFamily="18" charset="0"/>
                </a:rPr>
                <a:t> = 1 and </a:t>
              </a:r>
              <a:r>
                <a:rPr lang="en-US" sz="3200" i="1" baseline="0">
                  <a:latin typeface="Times New Roman" pitchFamily="18" charset="0"/>
                </a:rPr>
                <a:t>d</a:t>
              </a:r>
              <a:r>
                <a:rPr lang="en-US" sz="3200" baseline="0">
                  <a:latin typeface="Times New Roman" pitchFamily="18" charset="0"/>
                </a:rPr>
                <a:t> = 3. First find the number of terms.</a:t>
              </a:r>
            </a:p>
          </p:txBody>
        </p:sp>
      </p:grpSp>
      <p:graphicFrame>
        <p:nvGraphicFramePr>
          <p:cNvPr id="1776648" name="Object 8" descr="Pink tissue paper"/>
          <p:cNvGraphicFramePr>
            <a:graphicFrameLocks noChangeAspect="1"/>
          </p:cNvGraphicFramePr>
          <p:nvPr/>
        </p:nvGraphicFramePr>
        <p:xfrm>
          <a:off x="1612900" y="4438650"/>
          <a:ext cx="28067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6654" name="Equation" r:id="rId5" imgW="2806560" imgH="1930320" progId="Equation.DSMT4">
                  <p:embed/>
                </p:oleObj>
              </mc:Choice>
              <mc:Fallback>
                <p:oleObj name="Equation" r:id="rId5" imgW="2806560" imgH="1930320" progId="Equation.DSMT4">
                  <p:embed/>
                  <p:pic>
                    <p:nvPicPr>
                      <p:cNvPr id="0" name="Object 8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4438650"/>
                        <a:ext cx="2806700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6649" name="Object 9" descr="Pink tissue paper"/>
          <p:cNvGraphicFramePr>
            <a:graphicFrameLocks noChangeAspect="1"/>
          </p:cNvGraphicFramePr>
          <p:nvPr/>
        </p:nvGraphicFramePr>
        <p:xfrm>
          <a:off x="5410200" y="5270500"/>
          <a:ext cx="13843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6655" name="Equation" r:id="rId7" imgW="1384300" imgH="939800" progId="Equation.DSMT4">
                  <p:embed/>
                </p:oleObj>
              </mc:Choice>
              <mc:Fallback>
                <p:oleObj name="Equation" r:id="rId7" imgW="1384300" imgH="939800" progId="Equation.DSMT4">
                  <p:embed/>
                  <p:pic>
                    <p:nvPicPr>
                      <p:cNvPr id="0" name="Object 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5270500"/>
                        <a:ext cx="13843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578-EF11-450A-A65F-57F5144AF52D}" type="slidenum">
              <a:rPr lang="en-US"/>
              <a:pPr/>
              <a:t>13</a:t>
            </a:fld>
            <a:endParaRPr lang="en-CA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1778690" name="Rectangle 2"/>
          <p:cNvSpPr>
            <a:spLocks noChangeArrowheads="1"/>
          </p:cNvSpPr>
          <p:nvPr/>
        </p:nvSpPr>
        <p:spPr bwMode="auto">
          <a:xfrm>
            <a:off x="457200" y="379413"/>
            <a:ext cx="2209800" cy="533400"/>
          </a:xfrm>
          <a:prstGeom prst="rect">
            <a:avLst/>
          </a:prstGeom>
          <a:solidFill>
            <a:srgbClr val="C8225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aseline="0">
                <a:solidFill>
                  <a:schemeClr val="bg1"/>
                </a:solidFill>
              </a:rPr>
              <a:t>EXAMPLE 4</a:t>
            </a:r>
          </a:p>
        </p:txBody>
      </p:sp>
      <p:sp>
        <p:nvSpPr>
          <p:cNvPr id="1778691" name="Rectangle 3"/>
          <p:cNvSpPr>
            <a:spLocks noChangeArrowheads="1"/>
          </p:cNvSpPr>
          <p:nvPr/>
        </p:nvSpPr>
        <p:spPr bwMode="auto">
          <a:xfrm>
            <a:off x="2665413" y="228600"/>
            <a:ext cx="6249987" cy="839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7DA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aseline="0"/>
              <a:t>Finding the Sum of Terms of a Finite Arithmetic Sequence</a:t>
            </a:r>
          </a:p>
        </p:txBody>
      </p:sp>
      <p:sp>
        <p:nvSpPr>
          <p:cNvPr id="1778692" name="Text Box 4" descr="Pink tissue paper"/>
          <p:cNvSpPr txBox="1">
            <a:spLocks noChangeArrowheads="1"/>
          </p:cNvSpPr>
          <p:nvPr/>
        </p:nvSpPr>
        <p:spPr bwMode="auto">
          <a:xfrm>
            <a:off x="609600" y="1219200"/>
            <a:ext cx="358140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aseline="0">
                <a:solidFill>
                  <a:srgbClr val="007DB7"/>
                </a:solidFill>
              </a:rPr>
              <a:t>Solution continued</a:t>
            </a:r>
          </a:p>
        </p:txBody>
      </p:sp>
      <p:sp>
        <p:nvSpPr>
          <p:cNvPr id="1778693" name="Text Box 5" descr="Pink tissue paper"/>
          <p:cNvSpPr txBox="1">
            <a:spLocks noChangeArrowheads="1"/>
          </p:cNvSpPr>
          <p:nvPr/>
        </p:nvSpPr>
        <p:spPr bwMode="auto">
          <a:xfrm>
            <a:off x="660400" y="52578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20066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25781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31496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37211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41783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46355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50927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55499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baseline="0">
                <a:latin typeface="Times New Roman" pitchFamily="18" charset="0"/>
              </a:rPr>
              <a:t>Thus 1 + 4 + 7 + … + 25 = 117.</a:t>
            </a:r>
          </a:p>
        </p:txBody>
      </p:sp>
      <p:graphicFrame>
        <p:nvGraphicFramePr>
          <p:cNvPr id="1778694" name="Object 6" descr="Pink tissue paper"/>
          <p:cNvGraphicFramePr>
            <a:graphicFrameLocks noChangeAspect="1"/>
          </p:cNvGraphicFramePr>
          <p:nvPr/>
        </p:nvGraphicFramePr>
        <p:xfrm>
          <a:off x="3168650" y="1860550"/>
          <a:ext cx="2692400" cy="295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8697" name="Equation" r:id="rId5" imgW="2692080" imgH="2958840" progId="Equation.DSMT4">
                  <p:embed/>
                </p:oleObj>
              </mc:Choice>
              <mc:Fallback>
                <p:oleObj name="Equation" r:id="rId5" imgW="2692080" imgH="2958840" progId="Equation.DSMT4">
                  <p:embed/>
                  <p:pic>
                    <p:nvPicPr>
                      <p:cNvPr id="0" name="Object 6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650" y="1860550"/>
                        <a:ext cx="2692400" cy="295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4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780" y="1874520"/>
            <a:ext cx="580644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8B4BA-E51C-4E55-8EA4-05B0A4DA2F3D}" type="slidenum">
              <a:rPr lang="en-US"/>
              <a:pPr/>
              <a:t>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2010 Pearson Education, Inc.  All rights reserved</a:t>
            </a:r>
          </a:p>
        </p:txBody>
      </p:sp>
      <p:sp>
        <p:nvSpPr>
          <p:cNvPr id="454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20000" cy="9144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Practice Problem</a:t>
            </a:r>
            <a:endParaRPr lang="en-US" dirty="0"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237744"/>
            <a:ext cx="6263640" cy="63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54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24680</TotalTime>
  <Words>483</Words>
  <Application>Microsoft Office PowerPoint</Application>
  <PresentationFormat>Letter Paper (8.5x11 in)</PresentationFormat>
  <Paragraphs>102</Paragraphs>
  <Slides>15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Blends</vt:lpstr>
      <vt:lpstr>Equation</vt:lpstr>
      <vt:lpstr>PowerPoint Presentation</vt:lpstr>
      <vt:lpstr>Arithmetic Sequences; Partial Sums</vt:lpstr>
      <vt:lpstr>DEFINITION OF AN ARITHMETIC SEQUENCE</vt:lpstr>
      <vt:lpstr>RECURSIVE DEFINITION OF AN ARITHMETIC SEQUENCE</vt:lpstr>
      <vt:lpstr>nTH TERM OF AN ARITHMETIC SEQUENCE</vt:lpstr>
      <vt:lpstr>Practice Problem</vt:lpstr>
      <vt:lpstr>Practice Problem</vt:lpstr>
      <vt:lpstr>PowerPoint Presentation</vt:lpstr>
      <vt:lpstr>PowerPoint Presentation</vt:lpstr>
      <vt:lpstr>Practice Problem</vt:lpstr>
      <vt:lpstr>SUM OF n TERMS OF AN ARITHMETIC SEQUENCE</vt:lpstr>
      <vt:lpstr>PowerPoint Presentation</vt:lpstr>
      <vt:lpstr>PowerPoint Presentation</vt:lpstr>
      <vt:lpstr>Practice Problem</vt:lpstr>
      <vt:lpstr>Practice Problem</vt:lpstr>
    </vt:vector>
  </TitlesOfParts>
  <Company>© 2010 Pearson Education, Inc.  All rights reserved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10.2</dc:title>
  <dc:subject>Arithmetic Sequences; Partial Sums</dc:subject>
  <dc:creator>Accumedia jbooze@accumediaps.com</dc:creator>
  <cp:lastModifiedBy>milligan</cp:lastModifiedBy>
  <cp:revision>1164</cp:revision>
  <cp:lastPrinted>2001-11-04T00:51:13Z</cp:lastPrinted>
  <dcterms:created xsi:type="dcterms:W3CDTF">2005-02-25T19:46:41Z</dcterms:created>
  <dcterms:modified xsi:type="dcterms:W3CDTF">2010-12-11T22:04:03Z</dcterms:modified>
</cp:coreProperties>
</file>