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813" r:id="rId2"/>
    <p:sldId id="814" r:id="rId3"/>
    <p:sldId id="815" r:id="rId4"/>
    <p:sldId id="816" r:id="rId5"/>
    <p:sldId id="817" r:id="rId6"/>
    <p:sldId id="827" r:id="rId7"/>
    <p:sldId id="828" r:id="rId8"/>
    <p:sldId id="818" r:id="rId9"/>
    <p:sldId id="829" r:id="rId10"/>
    <p:sldId id="826" r:id="rId11"/>
    <p:sldId id="830" r:id="rId12"/>
    <p:sldId id="819" r:id="rId13"/>
    <p:sldId id="820" r:id="rId14"/>
    <p:sldId id="831" r:id="rId15"/>
    <p:sldId id="837" r:id="rId16"/>
    <p:sldId id="838" r:id="rId17"/>
    <p:sldId id="839" r:id="rId18"/>
    <p:sldId id="821" r:id="rId19"/>
    <p:sldId id="822" r:id="rId20"/>
    <p:sldId id="823" r:id="rId21"/>
    <p:sldId id="832" r:id="rId22"/>
    <p:sldId id="833" r:id="rId23"/>
    <p:sldId id="834" r:id="rId24"/>
    <p:sldId id="824" r:id="rId25"/>
    <p:sldId id="825" r:id="rId26"/>
    <p:sldId id="835" r:id="rId27"/>
    <p:sldId id="836" r:id="rId28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FAF2DA"/>
    <a:srgbClr val="EC008D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75" d="100"/>
          <a:sy n="75" d="100"/>
        </p:scale>
        <p:origin x="-1002" y="138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96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fld id="{4C7567D1-6335-4816-BA96-2A02DC1443B0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674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fld id="{06776916-27EE-4A80-B1A6-14CE871D74D6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9506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E230C7-D850-48E5-B8C6-D1D1C4272988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A4E2C4-D15C-418B-824E-DF5E0E1869B5}" type="slidenum">
              <a:rPr lang="en-CA"/>
              <a:pPr/>
              <a:t>2</a:t>
            </a:fld>
            <a:endParaRPr lang="en-CA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8A45AE-3267-458F-A819-445BB469FAE8}" type="slidenum">
              <a:rPr lang="en-CA"/>
              <a:pPr/>
              <a:t>3</a:t>
            </a:fld>
            <a:endParaRPr lang="en-CA"/>
          </a:p>
        </p:txBody>
      </p:sp>
      <p:sp>
        <p:nvSpPr>
          <p:cNvPr id="178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792952-71F4-4A5A-A1A2-2CD94167D588}" type="slidenum">
              <a:rPr lang="en-CA"/>
              <a:pPr/>
              <a:t>4</a:t>
            </a:fld>
            <a:endParaRPr lang="en-CA"/>
          </a:p>
        </p:txBody>
      </p:sp>
      <p:sp>
        <p:nvSpPr>
          <p:cNvPr id="178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84CCC-EC67-4D5F-86B3-1B435303777F}" type="slidenum">
              <a:rPr lang="en-CA"/>
              <a:pPr/>
              <a:t>5</a:t>
            </a:fld>
            <a:endParaRPr lang="en-CA"/>
          </a:p>
        </p:txBody>
      </p:sp>
      <p:sp>
        <p:nvSpPr>
          <p:cNvPr id="178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55D844-E9B1-4D1A-99BE-884BB551872F}" type="slidenum">
              <a:rPr lang="en-CA"/>
              <a:pPr/>
              <a:t>8</a:t>
            </a:fld>
            <a:endParaRPr lang="en-CA"/>
          </a:p>
        </p:txBody>
      </p:sp>
      <p:sp>
        <p:nvSpPr>
          <p:cNvPr id="178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9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AFD7DA-A4F5-47AB-A95D-FE3969FB2779}" type="slidenum">
              <a:rPr lang="en-CA"/>
              <a:pPr/>
              <a:t>10</a:t>
            </a:fld>
            <a:endParaRPr lang="en-CA"/>
          </a:p>
        </p:txBody>
      </p:sp>
      <p:sp>
        <p:nvSpPr>
          <p:cNvPr id="180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11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6FA244-B8AC-4FBB-8582-8F184D3E819B}" type="slidenum">
              <a:rPr lang="en-CA"/>
              <a:pPr/>
              <a:t>12</a:t>
            </a:fld>
            <a:endParaRPr lang="en-CA"/>
          </a:p>
        </p:txBody>
      </p:sp>
      <p:sp>
        <p:nvSpPr>
          <p:cNvPr id="179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C0D20A-E0E4-4AE9-90AD-A832B0DD6EDD}" type="slidenum">
              <a:rPr lang="en-CA"/>
              <a:pPr/>
              <a:t>13</a:t>
            </a:fld>
            <a:endParaRPr lang="en-CA"/>
          </a:p>
        </p:txBody>
      </p:sp>
      <p:sp>
        <p:nvSpPr>
          <p:cNvPr id="179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14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CF601C-8437-4AFD-90BF-BAFCE3687CA0}" type="slidenum">
              <a:rPr lang="en-CA"/>
              <a:pPr/>
              <a:t>18</a:t>
            </a:fld>
            <a:endParaRPr lang="en-CA"/>
          </a:p>
        </p:txBody>
      </p:sp>
      <p:sp>
        <p:nvSpPr>
          <p:cNvPr id="1796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6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1BBFC3-5C3D-4A21-A915-02C7A4DB7F53}" type="slidenum">
              <a:rPr lang="en-CA"/>
              <a:pPr/>
              <a:t>19</a:t>
            </a:fld>
            <a:endParaRPr lang="en-CA"/>
          </a:p>
        </p:txBody>
      </p:sp>
      <p:sp>
        <p:nvSpPr>
          <p:cNvPr id="179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163BA9-7881-44C4-A0F0-348A7E5D3096}" type="slidenum">
              <a:rPr lang="en-CA"/>
              <a:pPr/>
              <a:t>20</a:t>
            </a:fld>
            <a:endParaRPr lang="en-CA"/>
          </a:p>
        </p:txBody>
      </p:sp>
      <p:sp>
        <p:nvSpPr>
          <p:cNvPr id="1800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21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22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23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C28BDC-8B3C-4B32-8BD9-6B7794CC8A44}" type="slidenum">
              <a:rPr lang="en-CA"/>
              <a:pPr/>
              <a:t>24</a:t>
            </a:fld>
            <a:endParaRPr lang="en-CA"/>
          </a:p>
        </p:txBody>
      </p:sp>
      <p:sp>
        <p:nvSpPr>
          <p:cNvPr id="180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88B629-3E6F-4AC2-A4A6-D85B07643EDF}" type="slidenum">
              <a:rPr lang="en-CA"/>
              <a:pPr/>
              <a:t>25</a:t>
            </a:fld>
            <a:endParaRPr lang="en-CA"/>
          </a:p>
        </p:txBody>
      </p:sp>
      <p:sp>
        <p:nvSpPr>
          <p:cNvPr id="180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E0A26F-8BB6-41B7-B8F5-B1138F058BF7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D7718A-14F6-40DA-9352-24996BF8830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39012001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DE25BB-E49F-44FE-A49C-8B06782340D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67162318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C0F981-282D-4A5A-A00E-DC9407745EE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06022713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AFC788-F154-4D60-8C5A-E33F2022508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8121042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C3D6E8-03E9-4509-868B-6045E254E82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8168242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E84E7D1-89B4-4D11-898A-769364E1C8D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14953536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CEE0E8-ABB1-4263-9F35-9AB3A089CD1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6473176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FDB5C8-0D24-4E9E-94A2-E843E8C843C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5216242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E570EFB-3C0D-461E-94AC-C11518065C6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74272645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50968AA-5133-40A9-BDE2-CF6BBAEEA1E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7911724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AD0405-720B-4848-A67D-FD00176BE61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796267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baseline="0">
                <a:solidFill>
                  <a:srgbClr val="007DB7"/>
                </a:solidFill>
              </a:defRPr>
            </a:lvl1pPr>
          </a:lstStyle>
          <a:p>
            <a:fld id="{08B8D534-19B1-40CC-A7D9-5B028524DED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30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A0C0FC-41BC-451B-8A45-DE2FA9DE1845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aseline="0"/>
              <a:t>© 2010 Pearson Education, Inc.  </a:t>
            </a:r>
          </a:p>
          <a:p>
            <a:r>
              <a:rPr lang="en-US" sz="110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aseline="0"/>
              <a:t>Chapter 10</a:t>
            </a:r>
          </a:p>
          <a:p>
            <a:pPr algn="ctr"/>
            <a:endParaRPr lang="en-US" sz="3600" baseline="0"/>
          </a:p>
          <a:p>
            <a:pPr algn="ctr"/>
            <a:r>
              <a:rPr lang="en-US" sz="3600" baseline="0">
                <a:solidFill>
                  <a:srgbClr val="007DB7"/>
                </a:solidFill>
              </a:rPr>
              <a:t>Further Topics</a:t>
            </a:r>
          </a:p>
          <a:p>
            <a:pPr algn="ctr"/>
            <a:r>
              <a:rPr lang="en-US" sz="3600" baseline="0">
                <a:solidFill>
                  <a:srgbClr val="007DB7"/>
                </a:solidFill>
              </a:rPr>
              <a:t>in Algebra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0BB119F1-CC9D-413D-85EA-870E51B6D977}" type="slidenum">
              <a:rPr lang="en-US"/>
              <a:pPr/>
              <a:t>2</a:t>
            </a:fld>
            <a:endParaRPr lang="en-CA"/>
          </a:p>
        </p:txBody>
      </p:sp>
      <p:sp>
        <p:nvSpPr>
          <p:cNvPr id="161280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560638" y="85725"/>
            <a:ext cx="6430962" cy="828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Geometric Sequences and Series</a:t>
            </a:r>
          </a:p>
        </p:txBody>
      </p:sp>
      <p:sp>
        <p:nvSpPr>
          <p:cNvPr id="1612803" name="Text Box 3" descr="Pink tissue paper"/>
          <p:cNvSpPr txBox="1">
            <a:spLocks noChangeArrowheads="1"/>
          </p:cNvSpPr>
          <p:nvPr/>
        </p:nvSpPr>
        <p:spPr bwMode="auto">
          <a:xfrm>
            <a:off x="228600" y="166688"/>
            <a:ext cx="2289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0">
                <a:solidFill>
                  <a:schemeClr val="bg1"/>
                </a:solidFill>
                <a:latin typeface="Arial Narrow" pitchFamily="34" charset="0"/>
              </a:rPr>
              <a:t>SECTION 10.3</a:t>
            </a:r>
          </a:p>
        </p:txBody>
      </p:sp>
      <p:sp>
        <p:nvSpPr>
          <p:cNvPr id="1612804" name="Rectangle 4"/>
          <p:cNvSpPr>
            <a:spLocks noChangeAspect="1" noChangeArrowheads="1"/>
          </p:cNvSpPr>
          <p:nvPr/>
        </p:nvSpPr>
        <p:spPr bwMode="auto">
          <a:xfrm>
            <a:off x="633413" y="20986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12805" name="Rectangle 5"/>
          <p:cNvSpPr>
            <a:spLocks noChangeAspect="1" noChangeArrowheads="1"/>
          </p:cNvSpPr>
          <p:nvPr/>
        </p:nvSpPr>
        <p:spPr bwMode="auto">
          <a:xfrm>
            <a:off x="635000" y="30892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12808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965325"/>
            <a:ext cx="7505700" cy="3749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Identify a geometric sequence and find its common ratio.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Find the sum of a finite geometric sequence.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Solve annuity problems.</a:t>
            </a: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Find the sum of an infinite geometric sequence.</a:t>
            </a:r>
          </a:p>
        </p:txBody>
      </p:sp>
      <p:sp>
        <p:nvSpPr>
          <p:cNvPr id="1612810" name="Rectangle 10"/>
          <p:cNvSpPr>
            <a:spLocks noChangeAspect="1" noChangeArrowheads="1"/>
          </p:cNvSpPr>
          <p:nvPr/>
        </p:nvSpPr>
        <p:spPr bwMode="auto">
          <a:xfrm>
            <a:off x="625475" y="41306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12811" name="Rectangle 11"/>
          <p:cNvSpPr>
            <a:spLocks noChangeAspect="1" noChangeArrowheads="1"/>
          </p:cNvSpPr>
          <p:nvPr/>
        </p:nvSpPr>
        <p:spPr bwMode="auto">
          <a:xfrm>
            <a:off x="638175" y="46990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AFA4E-3B8D-4530-AF0C-C45C074B01C9}" type="slidenum">
              <a:rPr lang="en-US"/>
              <a:pPr/>
              <a:t>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8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DEFINITION OF A GEOMETRIC SEQUENCE</a:t>
            </a:r>
          </a:p>
        </p:txBody>
      </p:sp>
      <p:sp>
        <p:nvSpPr>
          <p:cNvPr id="1782788" name="Text Box 4" descr="Pink tissue paper"/>
          <p:cNvSpPr txBox="1">
            <a:spLocks noChangeArrowheads="1"/>
          </p:cNvSpPr>
          <p:nvPr/>
        </p:nvSpPr>
        <p:spPr bwMode="auto">
          <a:xfrm>
            <a:off x="914400" y="1219200"/>
            <a:ext cx="7543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The sequence                                                            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4</a:t>
            </a:r>
            <a:r>
              <a:rPr lang="en-US" sz="3200" baseline="0">
                <a:latin typeface="Times" pitchFamily="18" charset="0"/>
              </a:rPr>
              <a:t>, … 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, …</a:t>
            </a:r>
          </a:p>
          <a:p>
            <a:r>
              <a:rPr lang="en-US" sz="3200" baseline="0">
                <a:latin typeface="Times" pitchFamily="18" charset="0"/>
              </a:rPr>
              <a:t>is a </a:t>
            </a:r>
            <a:r>
              <a:rPr lang="en-US" sz="3200" b="1" baseline="0">
                <a:latin typeface="Times" pitchFamily="18" charset="0"/>
              </a:rPr>
              <a:t>geometric sequence</a:t>
            </a:r>
            <a:r>
              <a:rPr lang="en-US" sz="3200" baseline="0">
                <a:latin typeface="Times" pitchFamily="18" charset="0"/>
              </a:rPr>
              <a:t>, or a </a:t>
            </a:r>
            <a:r>
              <a:rPr lang="en-US" sz="3200" b="1" baseline="0">
                <a:latin typeface="Times" pitchFamily="18" charset="0"/>
              </a:rPr>
              <a:t>geometric progression,</a:t>
            </a:r>
            <a:r>
              <a:rPr lang="en-US" sz="3200" baseline="0">
                <a:latin typeface="Times" pitchFamily="18" charset="0"/>
              </a:rPr>
              <a:t> if there is a number 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 such that each term except the first in the sequence is obtained by multiplying the previous term by 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. The number 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 is called the </a:t>
            </a:r>
            <a:r>
              <a:rPr lang="en-US" sz="3200" b="1" baseline="0">
                <a:latin typeface="Times" pitchFamily="18" charset="0"/>
              </a:rPr>
              <a:t>common ratio</a:t>
            </a:r>
            <a:r>
              <a:rPr lang="en-US" sz="3200" baseline="0">
                <a:latin typeface="Times" pitchFamily="18" charset="0"/>
              </a:rPr>
              <a:t> of the geometric sequence.</a:t>
            </a:r>
          </a:p>
        </p:txBody>
      </p:sp>
      <p:graphicFrame>
        <p:nvGraphicFramePr>
          <p:cNvPr id="1782789" name="Object 5" descr="Pink tissue paper"/>
          <p:cNvGraphicFramePr>
            <a:graphicFrameLocks noChangeAspect="1"/>
          </p:cNvGraphicFramePr>
          <p:nvPr/>
        </p:nvGraphicFramePr>
        <p:xfrm>
          <a:off x="3371850" y="5245100"/>
          <a:ext cx="2489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796" name="Equation" r:id="rId5" imgW="2489040" imgH="1066680" progId="Equation.DSMT4">
                  <p:embed/>
                </p:oleObj>
              </mc:Choice>
              <mc:Fallback>
                <p:oleObj name="Equation" r:id="rId5" imgW="2489040" imgH="1066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5245100"/>
                        <a:ext cx="24892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B9570-BF36-487B-98CB-1E06C3E0FD37}" type="slidenum">
              <a:rPr lang="en-US"/>
              <a:pPr/>
              <a:t>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8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RECURSIVE DEFINITION OF A GEOMETRIC SEQUENCE</a:t>
            </a:r>
          </a:p>
        </p:txBody>
      </p:sp>
      <p:sp>
        <p:nvSpPr>
          <p:cNvPr id="1784836" name="Text Box 4" descr="Pink tissue paper"/>
          <p:cNvSpPr txBox="1">
            <a:spLocks noChangeArrowheads="1"/>
          </p:cNvSpPr>
          <p:nvPr/>
        </p:nvSpPr>
        <p:spPr bwMode="auto">
          <a:xfrm>
            <a:off x="914400" y="2057400"/>
            <a:ext cx="75438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A geometric sequence</a:t>
            </a:r>
          </a:p>
          <a:p>
            <a:r>
              <a:rPr lang="en-US" sz="3200" i="1" baseline="0">
                <a:latin typeface="Times" pitchFamily="18" charset="0"/>
              </a:rPr>
              <a:t>		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4</a:t>
            </a:r>
            <a:r>
              <a:rPr lang="en-US" sz="3200" baseline="0">
                <a:latin typeface="Times" pitchFamily="18" charset="0"/>
              </a:rPr>
              <a:t>, … 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, … </a:t>
            </a:r>
          </a:p>
          <a:p>
            <a:r>
              <a:rPr lang="en-US" sz="3200" baseline="0">
                <a:latin typeface="Times" pitchFamily="18" charset="0"/>
              </a:rPr>
              <a:t>can be defined  recursively. The recursive formula</a:t>
            </a:r>
          </a:p>
          <a:p>
            <a:r>
              <a:rPr lang="en-US" sz="3200" baseline="0">
                <a:latin typeface="Times" pitchFamily="18" charset="0"/>
              </a:rPr>
              <a:t>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-25000">
                <a:latin typeface="Times" pitchFamily="18" charset="0"/>
              </a:rPr>
              <a:t> + 1</a:t>
            </a:r>
            <a:r>
              <a:rPr lang="en-US" sz="3200" baseline="0">
                <a:latin typeface="Times" pitchFamily="18" charset="0"/>
              </a:rPr>
              <a:t> = </a:t>
            </a:r>
            <a:r>
              <a:rPr lang="en-US" sz="3200" i="1" baseline="0">
                <a:latin typeface="Times" pitchFamily="18" charset="0"/>
              </a:rPr>
              <a:t>ra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, 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≥ 1</a:t>
            </a:r>
          </a:p>
          <a:p>
            <a:endParaRPr lang="en-US" sz="3200" i="1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defines a geometric sequence with first term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and common ratio 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C809B-B488-4594-A6B6-A6517C4C4E0C}" type="slidenum">
              <a:rPr lang="en-US"/>
              <a:pPr/>
              <a:t>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8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THE GENERAL TERM OF A GEOMETRIC SEQUENCE</a:t>
            </a:r>
          </a:p>
        </p:txBody>
      </p:sp>
      <p:sp>
        <p:nvSpPr>
          <p:cNvPr id="1786884" name="Text Box 4" descr="Pink tissue paper"/>
          <p:cNvSpPr txBox="1">
            <a:spLocks noChangeArrowheads="1"/>
          </p:cNvSpPr>
          <p:nvPr/>
        </p:nvSpPr>
        <p:spPr bwMode="auto">
          <a:xfrm>
            <a:off x="1371600" y="2057400"/>
            <a:ext cx="6858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Every geometric sequence can be written in the form</a:t>
            </a:r>
          </a:p>
          <a:p>
            <a:r>
              <a:rPr lang="en-US" sz="3200" i="1" baseline="0">
                <a:latin typeface="Times" pitchFamily="18" charset="0"/>
              </a:rPr>
              <a:t>	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… , 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i="1">
                <a:latin typeface="Times" pitchFamily="18" charset="0"/>
              </a:rPr>
              <a:t>n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…</a:t>
            </a:r>
            <a:endParaRPr lang="en-US" sz="3200" i="1" baseline="0">
              <a:latin typeface="Times" pitchFamily="18" charset="0"/>
            </a:endParaRPr>
          </a:p>
          <a:p>
            <a:endParaRPr lang="en-US" sz="3200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where 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 is the common ratio. Since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 = 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(1) =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>
                <a:latin typeface="Times" pitchFamily="18" charset="0"/>
              </a:rPr>
              <a:t>0</a:t>
            </a:r>
            <a:r>
              <a:rPr lang="en-US" sz="3200" baseline="0">
                <a:latin typeface="Times" pitchFamily="18" charset="0"/>
              </a:rPr>
              <a:t>, the </a:t>
            </a:r>
            <a:r>
              <a:rPr lang="en-US" sz="3200" b="1" i="1" baseline="0">
                <a:latin typeface="Times" pitchFamily="18" charset="0"/>
              </a:rPr>
              <a:t>n</a:t>
            </a:r>
            <a:r>
              <a:rPr lang="en-US" sz="3200" b="1" baseline="0">
                <a:latin typeface="Times" pitchFamily="18" charset="0"/>
              </a:rPr>
              <a:t>th term of the geometric sequence </a:t>
            </a:r>
            <a:r>
              <a:rPr lang="en-US" sz="3200" baseline="0">
                <a:latin typeface="Times" pitchFamily="18" charset="0"/>
              </a:rPr>
              <a:t>is</a:t>
            </a:r>
          </a:p>
          <a:p>
            <a:r>
              <a:rPr lang="en-US" sz="3200" baseline="0">
                <a:latin typeface="Times" pitchFamily="18" charset="0"/>
              </a:rPr>
              <a:t>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-2500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=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i="1">
                <a:latin typeface="Times" pitchFamily="18" charset="0"/>
              </a:rPr>
              <a:t>n</a:t>
            </a:r>
            <a:r>
              <a:rPr lang="en-US" sz="3200">
                <a:latin typeface="Times" pitchFamily="18" charset="0"/>
              </a:rPr>
              <a:t>–1</a:t>
            </a:r>
            <a:r>
              <a:rPr lang="en-US" sz="3200" baseline="0">
                <a:latin typeface="Times" pitchFamily="18" charset="0"/>
              </a:rPr>
              <a:t>, for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≥ 1.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2240280"/>
            <a:ext cx="603504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1065276"/>
            <a:ext cx="5961888" cy="47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CC5D0-B279-424A-BB55-3893FF6FF816}" type="slidenum">
              <a:rPr lang="en-US"/>
              <a:pPr/>
              <a:t>8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8893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8893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Terms in a Geometric Sequence</a:t>
            </a:r>
          </a:p>
        </p:txBody>
      </p:sp>
      <p:sp>
        <p:nvSpPr>
          <p:cNvPr id="1788932" name="Text Box 4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For the geometric sequence 1, 3, 9, 27, …, find each of the following:</a:t>
            </a:r>
          </a:p>
          <a:p>
            <a:pPr algn="ctr"/>
            <a:r>
              <a:rPr lang="en-US" sz="3200" b="1" baseline="0">
                <a:latin typeface="Times New Roman" pitchFamily="18" charset="0"/>
              </a:rPr>
              <a:t>a.</a:t>
            </a:r>
            <a:r>
              <a:rPr lang="en-US" sz="3200" baseline="0">
                <a:latin typeface="Times New Roman" pitchFamily="18" charset="0"/>
              </a:rPr>
              <a:t> 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baseline="-25000">
                <a:latin typeface="Times New Roman" pitchFamily="18" charset="0"/>
              </a:rPr>
              <a:t>1</a:t>
            </a:r>
            <a:r>
              <a:rPr lang="en-US" sz="3200" baseline="0">
                <a:latin typeface="Times New Roman" pitchFamily="18" charset="0"/>
              </a:rPr>
              <a:t>		</a:t>
            </a:r>
            <a:r>
              <a:rPr lang="en-US" sz="3200" b="1" baseline="0">
                <a:latin typeface="Times New Roman" pitchFamily="18" charset="0"/>
              </a:rPr>
              <a:t>b.</a:t>
            </a:r>
            <a:r>
              <a:rPr lang="en-US" sz="3200" baseline="0">
                <a:latin typeface="Times New Roman" pitchFamily="18" charset="0"/>
              </a:rPr>
              <a:t>  </a:t>
            </a:r>
            <a:r>
              <a:rPr lang="en-US" sz="3200" i="1" baseline="0">
                <a:latin typeface="Times New Roman" pitchFamily="18" charset="0"/>
              </a:rPr>
              <a:t>r</a:t>
            </a:r>
            <a:r>
              <a:rPr lang="en-US" sz="3200" baseline="0">
                <a:latin typeface="Times New Roman" pitchFamily="18" charset="0"/>
              </a:rPr>
              <a:t>		</a:t>
            </a:r>
            <a:r>
              <a:rPr lang="en-US" sz="3200" b="1" baseline="0">
                <a:latin typeface="Times New Roman" pitchFamily="18" charset="0"/>
              </a:rPr>
              <a:t>c.</a:t>
            </a:r>
            <a:r>
              <a:rPr lang="en-US" sz="3200" baseline="0">
                <a:latin typeface="Times New Roman" pitchFamily="18" charset="0"/>
              </a:rPr>
              <a:t> 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i="1" baseline="-25000">
                <a:latin typeface="Times New Roman" pitchFamily="18" charset="0"/>
              </a:rPr>
              <a:t>n</a:t>
            </a:r>
            <a:endParaRPr lang="en-US" sz="3200" baseline="0">
              <a:latin typeface="Times New Roman" pitchFamily="18" charset="0"/>
            </a:endParaRPr>
          </a:p>
        </p:txBody>
      </p:sp>
      <p:graphicFrame>
        <p:nvGraphicFramePr>
          <p:cNvPr id="1788933" name="Object 5" descr="Pink tissue paper"/>
          <p:cNvGraphicFramePr>
            <a:graphicFrameLocks noChangeAspect="1"/>
          </p:cNvGraphicFramePr>
          <p:nvPr/>
        </p:nvGraphicFramePr>
        <p:xfrm>
          <a:off x="3670300" y="4699000"/>
          <a:ext cx="1587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8951" name="Equation" r:id="rId5" imgW="1587500" imgH="939800" progId="Equation.DSMT4">
                  <p:embed/>
                </p:oleObj>
              </mc:Choice>
              <mc:Fallback>
                <p:oleObj name="Equation" r:id="rId5" imgW="1587500" imgH="939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4699000"/>
                        <a:ext cx="15875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88934" name="Group 6"/>
          <p:cNvGrpSpPr>
            <a:grpSpLocks/>
          </p:cNvGrpSpPr>
          <p:nvPr/>
        </p:nvGrpSpPr>
        <p:grpSpPr bwMode="auto">
          <a:xfrm>
            <a:off x="609600" y="3054350"/>
            <a:ext cx="8229600" cy="1060450"/>
            <a:chOff x="384" y="1924"/>
            <a:chExt cx="5184" cy="668"/>
          </a:xfrm>
        </p:grpSpPr>
        <p:sp>
          <p:nvSpPr>
            <p:cNvPr id="178893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84" y="1924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1788936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32" y="2208"/>
              <a:ext cx="5136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2352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8067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3782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9497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406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8641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321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778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1" baseline="0">
                  <a:latin typeface="Times New Roman" pitchFamily="18" charset="0"/>
                </a:rPr>
                <a:t>a.</a:t>
              </a:r>
              <a:r>
                <a:rPr lang="en-US" sz="3200" baseline="0">
                  <a:latin typeface="Times New Roman" pitchFamily="18" charset="0"/>
                </a:rPr>
                <a:t>  The first term of the sequence is given </a:t>
              </a:r>
              <a:r>
                <a:rPr lang="en-US" sz="3200" i="1" baseline="0">
                  <a:latin typeface="Times New Roman" pitchFamily="18" charset="0"/>
                </a:rPr>
                <a:t>a</a:t>
              </a:r>
              <a:r>
                <a:rPr lang="en-US" sz="3200" baseline="-25000">
                  <a:latin typeface="Times New Roman" pitchFamily="18" charset="0"/>
                </a:rPr>
                <a:t>1</a:t>
              </a:r>
              <a:r>
                <a:rPr lang="en-US" sz="3200" baseline="0">
                  <a:latin typeface="Times New Roman" pitchFamily="18" charset="0"/>
                </a:rPr>
                <a:t> = 1.</a:t>
              </a:r>
            </a:p>
          </p:txBody>
        </p:sp>
      </p:grpSp>
      <p:sp>
        <p:nvSpPr>
          <p:cNvPr id="1788937" name="Text Box 9" descr="Pink tissue paper"/>
          <p:cNvSpPr txBox="1">
            <a:spLocks noChangeArrowheads="1"/>
          </p:cNvSpPr>
          <p:nvPr/>
        </p:nvSpPr>
        <p:spPr bwMode="auto">
          <a:xfrm>
            <a:off x="685800" y="4133850"/>
            <a:ext cx="8153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1" baseline="0">
                <a:latin typeface="Times New Roman" pitchFamily="18" charset="0"/>
              </a:rPr>
              <a:t>b.</a:t>
            </a:r>
            <a:r>
              <a:rPr lang="en-US" sz="3200" baseline="0">
                <a:latin typeface="Times New Roman" pitchFamily="18" charset="0"/>
              </a:rPr>
              <a:t>  Find the ratio of any two consecutive terms:</a:t>
            </a:r>
          </a:p>
        </p:txBody>
      </p:sp>
      <p:graphicFrame>
        <p:nvGraphicFramePr>
          <p:cNvPr id="1788938" name="Object 10" descr="Pink tissue paper"/>
          <p:cNvGraphicFramePr>
            <a:graphicFrameLocks noChangeAspect="1"/>
          </p:cNvGraphicFramePr>
          <p:nvPr/>
        </p:nvGraphicFramePr>
        <p:xfrm>
          <a:off x="882650" y="5759450"/>
          <a:ext cx="48514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8952" name="Equation" r:id="rId7" imgW="4851360" imgH="660240" progId="Equation.DSMT4">
                  <p:embed/>
                </p:oleObj>
              </mc:Choice>
              <mc:Fallback>
                <p:oleObj name="Equation" r:id="rId7" imgW="4851360" imgH="66024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650" y="5759450"/>
                        <a:ext cx="48514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2354580"/>
            <a:ext cx="6263640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E07DC-451E-4848-9B3B-CAD3DE627ACF}" type="slidenum">
              <a:rPr lang="en-US"/>
              <a:pPr/>
              <a:t>10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8053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1805315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a Particular Term in a Geometric Sequence</a:t>
            </a:r>
          </a:p>
        </p:txBody>
      </p:sp>
      <p:sp>
        <p:nvSpPr>
          <p:cNvPr id="1805316" name="Text Box 4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Find the 23rd term of a geometric sequence whose first term is 10 and whose common</a:t>
            </a:r>
          </a:p>
          <a:p>
            <a:r>
              <a:rPr lang="en-US" sz="3200" baseline="0">
                <a:latin typeface="Times New Roman" pitchFamily="18" charset="0"/>
              </a:rPr>
              <a:t>ratio is 1.2.</a:t>
            </a:r>
          </a:p>
        </p:txBody>
      </p:sp>
      <p:sp>
        <p:nvSpPr>
          <p:cNvPr id="1805319" name="Text Box 7" descr="Pink tissue paper"/>
          <p:cNvSpPr txBox="1">
            <a:spLocks noChangeArrowheads="1"/>
          </p:cNvSpPr>
          <p:nvPr/>
        </p:nvSpPr>
        <p:spPr bwMode="auto">
          <a:xfrm>
            <a:off x="609600" y="30543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pic>
        <p:nvPicPr>
          <p:cNvPr id="1805323" name="Picture 11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63" y="3733800"/>
            <a:ext cx="28860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2180844"/>
            <a:ext cx="5961888" cy="24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62DCF-E176-49BA-B9AF-C91173223878}" type="slidenum">
              <a:rPr lang="en-US"/>
              <a:pPr/>
              <a:t>12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9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 OF THE TERMS OF A FINITE GEOMETRIC SEQUENCE</a:t>
            </a:r>
          </a:p>
        </p:txBody>
      </p:sp>
      <p:sp>
        <p:nvSpPr>
          <p:cNvPr id="1790980" name="Text Box 4" descr="Pink tissue paper"/>
          <p:cNvSpPr txBox="1">
            <a:spLocks noChangeArrowheads="1"/>
          </p:cNvSpPr>
          <p:nvPr/>
        </p:nvSpPr>
        <p:spPr bwMode="auto">
          <a:xfrm>
            <a:off x="914400" y="1905000"/>
            <a:ext cx="7543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Let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… 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be the first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terms of a geometric sequence with first term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and common ration 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. The sum </a:t>
            </a:r>
            <a:r>
              <a:rPr lang="en-US" sz="3200" i="1" baseline="0">
                <a:latin typeface="Times" pitchFamily="18" charset="0"/>
              </a:rPr>
              <a:t>S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of these terms is</a:t>
            </a:r>
          </a:p>
        </p:txBody>
      </p:sp>
      <p:graphicFrame>
        <p:nvGraphicFramePr>
          <p:cNvPr id="1790981" name="Object 5" descr="Pink tissue paper"/>
          <p:cNvGraphicFramePr>
            <a:graphicFrameLocks noChangeAspect="1"/>
          </p:cNvGraphicFramePr>
          <p:nvPr/>
        </p:nvGraphicFramePr>
        <p:xfrm>
          <a:off x="1816100" y="3905250"/>
          <a:ext cx="5475288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0988" name="Equation" r:id="rId5" imgW="5473440" imgH="1193760" progId="Equation.DSMT4">
                  <p:embed/>
                </p:oleObj>
              </mc:Choice>
              <mc:Fallback>
                <p:oleObj name="Equation" r:id="rId5" imgW="5473440" imgH="11937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3905250"/>
                        <a:ext cx="5475288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E967-0A48-4675-9B57-C02C132BF1DC}" type="slidenum">
              <a:rPr lang="en-US"/>
              <a:pPr/>
              <a:t>13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93026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1793027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Sum of Terms of a Finite Geometric Sequence</a:t>
            </a:r>
          </a:p>
        </p:txBody>
      </p:sp>
      <p:sp>
        <p:nvSpPr>
          <p:cNvPr id="1793028" name="Text Box 4" descr="Pink tissue paper"/>
          <p:cNvSpPr txBox="1">
            <a:spLocks noChangeArrowheads="1"/>
          </p:cNvSpPr>
          <p:nvPr/>
        </p:nvSpPr>
        <p:spPr bwMode="auto">
          <a:xfrm>
            <a:off x="647700" y="1447800"/>
            <a:ext cx="27813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Find each sum.</a:t>
            </a:r>
          </a:p>
        </p:txBody>
      </p:sp>
      <p:grpSp>
        <p:nvGrpSpPr>
          <p:cNvPr id="1793029" name="Group 5"/>
          <p:cNvGrpSpPr>
            <a:grpSpLocks/>
          </p:cNvGrpSpPr>
          <p:nvPr/>
        </p:nvGrpSpPr>
        <p:grpSpPr bwMode="auto">
          <a:xfrm>
            <a:off x="647700" y="2362200"/>
            <a:ext cx="7924800" cy="1143000"/>
            <a:chOff x="408" y="1488"/>
            <a:chExt cx="4992" cy="720"/>
          </a:xfrm>
        </p:grpSpPr>
        <p:sp>
          <p:nvSpPr>
            <p:cNvPr id="1793030" name="Text Box 6" descr="Pink tissue paper"/>
            <p:cNvSpPr txBox="1">
              <a:spLocks noChangeArrowheads="1"/>
            </p:cNvSpPr>
            <p:nvPr/>
          </p:nvSpPr>
          <p:spPr bwMode="auto">
            <a:xfrm>
              <a:off x="408" y="182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1" baseline="0">
                  <a:latin typeface="Times New Roman" pitchFamily="18" charset="0"/>
                </a:rPr>
                <a:t>a.</a:t>
              </a:r>
              <a:r>
                <a:rPr lang="en-US" sz="3200" i="1" baseline="0">
                  <a:latin typeface="Times New Roman" pitchFamily="18" charset="0"/>
                </a:rPr>
                <a:t>  a</a:t>
              </a:r>
              <a:r>
                <a:rPr lang="en-US" sz="3200" baseline="-25000">
                  <a:latin typeface="Times New Roman" pitchFamily="18" charset="0"/>
                </a:rPr>
                <a:t>1</a:t>
              </a:r>
              <a:r>
                <a:rPr lang="en-US" sz="3200" baseline="0">
                  <a:latin typeface="Times New Roman" pitchFamily="18" charset="0"/>
                </a:rPr>
                <a:t> = 5, </a:t>
              </a:r>
              <a:r>
                <a:rPr lang="en-US" sz="3200" i="1" baseline="0">
                  <a:latin typeface="Times New Roman" pitchFamily="18" charset="0"/>
                </a:rPr>
                <a:t>r</a:t>
              </a:r>
              <a:r>
                <a:rPr lang="en-US" sz="3200" baseline="0">
                  <a:latin typeface="Times New Roman" pitchFamily="18" charset="0"/>
                </a:rPr>
                <a:t> = 0.7, </a:t>
              </a:r>
              <a:r>
                <a:rPr lang="en-US" sz="3200" i="1" baseline="0">
                  <a:latin typeface="Times New Roman" pitchFamily="18" charset="0"/>
                </a:rPr>
                <a:t>n</a:t>
              </a:r>
              <a:r>
                <a:rPr lang="en-US" sz="3200" baseline="0">
                  <a:latin typeface="Times New Roman" pitchFamily="18" charset="0"/>
                </a:rPr>
                <a:t> = 15</a:t>
              </a:r>
            </a:p>
          </p:txBody>
        </p:sp>
        <p:sp>
          <p:nvSpPr>
            <p:cNvPr id="1793031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08" y="148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</p:grpSp>
      <p:graphicFrame>
        <p:nvGraphicFramePr>
          <p:cNvPr id="1793032" name="Object 8" descr="Pink tissue paper"/>
          <p:cNvGraphicFramePr>
            <a:graphicFrameLocks noChangeAspect="1"/>
          </p:cNvGraphicFramePr>
          <p:nvPr/>
        </p:nvGraphicFramePr>
        <p:xfrm>
          <a:off x="3429000" y="1244600"/>
          <a:ext cx="49911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060" name="Equation" r:id="rId5" imgW="4991040" imgH="1041120" progId="Equation.DSMT4">
                  <p:embed/>
                </p:oleObj>
              </mc:Choice>
              <mc:Fallback>
                <p:oleObj name="Equation" r:id="rId5" imgW="4991040" imgH="104112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244600"/>
                        <a:ext cx="49911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3033" name="Object 9" descr="Pink tissue paper"/>
          <p:cNvGraphicFramePr>
            <a:graphicFrameLocks noChangeAspect="1"/>
          </p:cNvGraphicFramePr>
          <p:nvPr/>
        </p:nvGraphicFramePr>
        <p:xfrm>
          <a:off x="1397000" y="3530600"/>
          <a:ext cx="6313488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061" name="Equation" r:id="rId7" imgW="6311880" imgH="1206360" progId="Equation.DSMT4">
                  <p:embed/>
                </p:oleObj>
              </mc:Choice>
              <mc:Fallback>
                <p:oleObj name="Equation" r:id="rId7" imgW="6311880" imgH="120636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3530600"/>
                        <a:ext cx="6313488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3034" name="Object 10" descr="Pink tissue paper"/>
          <p:cNvGraphicFramePr>
            <a:graphicFrameLocks noChangeAspect="1"/>
          </p:cNvGraphicFramePr>
          <p:nvPr/>
        </p:nvGraphicFramePr>
        <p:xfrm>
          <a:off x="774700" y="5137150"/>
          <a:ext cx="534828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062" name="Equation" r:id="rId9" imgW="5346360" imgH="1041120" progId="Equation.DSMT4">
                  <p:embed/>
                </p:oleObj>
              </mc:Choice>
              <mc:Fallback>
                <p:oleObj name="Equation" r:id="rId9" imgW="5346360" imgH="104112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" y="5137150"/>
                        <a:ext cx="5348288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3035" name="Object 11" descr="Pink tissue paper"/>
          <p:cNvGraphicFramePr>
            <a:graphicFrameLocks noChangeAspect="1"/>
          </p:cNvGraphicFramePr>
          <p:nvPr/>
        </p:nvGraphicFramePr>
        <p:xfrm>
          <a:off x="6292850" y="5384800"/>
          <a:ext cx="22733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3063" name="Equation" r:id="rId11" imgW="2273040" imgH="1066680" progId="Equation.DSMT4">
                  <p:embed/>
                </p:oleObj>
              </mc:Choice>
              <mc:Fallback>
                <p:oleObj name="Equation" r:id="rId11" imgW="2273040" imgH="106668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2850" y="5384800"/>
                        <a:ext cx="22733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" y="2066544"/>
            <a:ext cx="5925312" cy="27249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3" y="1872234"/>
            <a:ext cx="6924294" cy="311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09800"/>
            <a:ext cx="6039612" cy="288264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718A-14F6-40DA-9352-24996BF88306}" type="slidenum">
              <a:rPr lang="en-US" smtClean="0"/>
              <a:pPr/>
              <a:t>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180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566" y="2137410"/>
            <a:ext cx="6809994" cy="349758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718A-14F6-40DA-9352-24996BF88306}" type="slidenum">
              <a:rPr lang="en-US" smtClean="0"/>
              <a:pPr/>
              <a:t>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447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314" y="2137410"/>
            <a:ext cx="6270498" cy="349758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718A-14F6-40DA-9352-24996BF88306}" type="slidenum">
              <a:rPr lang="en-US" smtClean="0"/>
              <a:pPr/>
              <a:t>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8877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711E-3D89-4B99-9002-7F80152EC571}" type="slidenum">
              <a:rPr lang="en-US"/>
              <a:pPr/>
              <a:t>18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9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VALUE OF AN ANNUITY</a:t>
            </a:r>
          </a:p>
        </p:txBody>
      </p:sp>
      <p:sp>
        <p:nvSpPr>
          <p:cNvPr id="1795076" name="Text Box 4" descr="Pink tissue paper"/>
          <p:cNvSpPr txBox="1">
            <a:spLocks noChangeArrowheads="1"/>
          </p:cNvSpPr>
          <p:nvPr/>
        </p:nvSpPr>
        <p:spPr bwMode="auto">
          <a:xfrm>
            <a:off x="914400" y="1524000"/>
            <a:ext cx="754380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Let </a:t>
            </a:r>
            <a:r>
              <a:rPr lang="en-US" sz="3200" i="1" baseline="0">
                <a:latin typeface="Times" pitchFamily="18" charset="0"/>
              </a:rPr>
              <a:t>P</a:t>
            </a:r>
            <a:r>
              <a:rPr lang="en-US" sz="3200" baseline="0">
                <a:latin typeface="Times" pitchFamily="18" charset="0"/>
              </a:rPr>
              <a:t> represent the payment in dollars made at the end of each of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compounding periods per year, and let </a:t>
            </a:r>
            <a:r>
              <a:rPr lang="en-US" sz="3200" i="1" baseline="0">
                <a:latin typeface="Times" pitchFamily="18" charset="0"/>
              </a:rPr>
              <a:t>i </a:t>
            </a:r>
            <a:r>
              <a:rPr lang="en-US" sz="3200" baseline="0">
                <a:latin typeface="Times" pitchFamily="18" charset="0"/>
              </a:rPr>
              <a:t>be the annual interest rate. Then the value of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0">
                <a:latin typeface="Times" pitchFamily="18" charset="0"/>
              </a:rPr>
              <a:t> of the annuity after </a:t>
            </a:r>
            <a:r>
              <a:rPr lang="en-US" sz="3200" i="1" baseline="0">
                <a:latin typeface="Times" pitchFamily="18" charset="0"/>
              </a:rPr>
              <a:t>t</a:t>
            </a:r>
            <a:r>
              <a:rPr lang="en-US" sz="3200" baseline="0">
                <a:latin typeface="Times" pitchFamily="18" charset="0"/>
              </a:rPr>
              <a:t> years is:</a:t>
            </a:r>
          </a:p>
        </p:txBody>
      </p:sp>
      <p:graphicFrame>
        <p:nvGraphicFramePr>
          <p:cNvPr id="1795077" name="Object 5" descr="Pink tissue paper"/>
          <p:cNvGraphicFramePr>
            <a:graphicFrameLocks noChangeAspect="1"/>
          </p:cNvGraphicFramePr>
          <p:nvPr/>
        </p:nvGraphicFramePr>
        <p:xfrm>
          <a:off x="2863850" y="3905250"/>
          <a:ext cx="33782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5084" name="Equation" r:id="rId5" imgW="3377880" imgH="2361960" progId="Equation.DSMT4">
                  <p:embed/>
                </p:oleObj>
              </mc:Choice>
              <mc:Fallback>
                <p:oleObj name="Equation" r:id="rId5" imgW="3377880" imgH="23619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3905250"/>
                        <a:ext cx="33782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32A30-52CD-458B-84AD-4534667EEE18}" type="slidenum">
              <a:rPr lang="en-US"/>
              <a:pPr/>
              <a:t>19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9712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179712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Value of an Annuity</a:t>
            </a:r>
          </a:p>
        </p:txBody>
      </p:sp>
      <p:sp>
        <p:nvSpPr>
          <p:cNvPr id="1797124" name="Text Box 4" descr="Pink tissue paper"/>
          <p:cNvSpPr txBox="1">
            <a:spLocks noChangeArrowheads="1"/>
          </p:cNvSpPr>
          <p:nvPr/>
        </p:nvSpPr>
        <p:spPr bwMode="auto">
          <a:xfrm>
            <a:off x="647700" y="1447800"/>
            <a:ext cx="7924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An individual retirement account (IRA) is a common way to save money to provide funds after retirement. Suppose you make payments of $1200 into an IRA at the end of each year at an annual interest rate of 4.5% per year, compounded annually. What is the value of this annuity after 35 years?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BA2D2-42B8-4789-BC64-3F71435832DA}" type="slidenum">
              <a:rPr lang="en-US"/>
              <a:pPr/>
              <a:t>20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991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179917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Value of an Annuity</a:t>
            </a:r>
          </a:p>
        </p:txBody>
      </p:sp>
      <p:sp>
        <p:nvSpPr>
          <p:cNvPr id="1799172" name="Text Box 4" descr="Pink tissue paper"/>
          <p:cNvSpPr txBox="1">
            <a:spLocks noChangeArrowheads="1"/>
          </p:cNvSpPr>
          <p:nvPr/>
        </p:nvSpPr>
        <p:spPr bwMode="auto">
          <a:xfrm>
            <a:off x="6477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1799173" name="Object 5" descr="Pink tissue paper"/>
          <p:cNvGraphicFramePr>
            <a:graphicFrameLocks noChangeAspect="1"/>
          </p:cNvGraphicFramePr>
          <p:nvPr/>
        </p:nvGraphicFramePr>
        <p:xfrm>
          <a:off x="2349500" y="2241550"/>
          <a:ext cx="4483100" cy="2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9182" name="Equation" r:id="rId5" imgW="4483080" imgH="2717640" progId="Equation.DSMT4">
                  <p:embed/>
                </p:oleObj>
              </mc:Choice>
              <mc:Fallback>
                <p:oleObj name="Equation" r:id="rId5" imgW="4483080" imgH="271764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0" y="2241550"/>
                        <a:ext cx="4483100" cy="271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9174" name="Text Box 6" descr="Pink tissue paper"/>
          <p:cNvSpPr txBox="1">
            <a:spLocks noChangeArrowheads="1"/>
          </p:cNvSpPr>
          <p:nvPr/>
        </p:nvSpPr>
        <p:spPr bwMode="auto">
          <a:xfrm>
            <a:off x="685800" y="16002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i="1" baseline="0">
                <a:solidFill>
                  <a:srgbClr val="00ADEE"/>
                </a:solidFill>
                <a:latin typeface="Times New Roman" pitchFamily="18" charset="0"/>
              </a:rPr>
              <a:t>P</a:t>
            </a:r>
            <a:r>
              <a:rPr lang="en-US" sz="3200" baseline="0">
                <a:latin typeface="Times New Roman" pitchFamily="18" charset="0"/>
              </a:rPr>
              <a:t> = </a:t>
            </a:r>
            <a:r>
              <a:rPr lang="en-US" sz="3200" baseline="0">
                <a:solidFill>
                  <a:srgbClr val="00ADEE"/>
                </a:solidFill>
                <a:latin typeface="Times New Roman" pitchFamily="18" charset="0"/>
              </a:rPr>
              <a:t>$1200</a:t>
            </a:r>
            <a:r>
              <a:rPr lang="en-US" sz="3200" baseline="0">
                <a:latin typeface="Times New Roman" pitchFamily="18" charset="0"/>
              </a:rPr>
              <a:t>, </a:t>
            </a:r>
            <a:r>
              <a:rPr lang="en-US" sz="3200" i="1" baseline="0">
                <a:solidFill>
                  <a:srgbClr val="EC008D"/>
                </a:solidFill>
                <a:latin typeface="Times New Roman" pitchFamily="18" charset="0"/>
              </a:rPr>
              <a:t>i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= </a:t>
            </a:r>
            <a:r>
              <a:rPr lang="en-US" sz="3200" baseline="0">
                <a:solidFill>
                  <a:srgbClr val="EC008D"/>
                </a:solidFill>
                <a:latin typeface="Times New Roman" pitchFamily="18" charset="0"/>
              </a:rPr>
              <a:t>0.045</a:t>
            </a:r>
            <a:r>
              <a:rPr lang="en-US" sz="3200" baseline="0">
                <a:latin typeface="Times New Roman" pitchFamily="18" charset="0"/>
              </a:rPr>
              <a:t> and </a:t>
            </a:r>
            <a:r>
              <a:rPr lang="en-US" sz="3200" i="1" baseline="0">
                <a:solidFill>
                  <a:srgbClr val="418E33"/>
                </a:solidFill>
                <a:latin typeface="Times New Roman" pitchFamily="18" charset="0"/>
              </a:rPr>
              <a:t>t</a:t>
            </a:r>
            <a:r>
              <a:rPr lang="en-US" sz="3200" baseline="0">
                <a:latin typeface="Times New Roman" pitchFamily="18" charset="0"/>
              </a:rPr>
              <a:t> = </a:t>
            </a:r>
            <a:r>
              <a:rPr lang="en-US" sz="3200" baseline="0">
                <a:solidFill>
                  <a:srgbClr val="418E33"/>
                </a:solidFill>
                <a:latin typeface="Times New Roman" pitchFamily="18" charset="0"/>
              </a:rPr>
              <a:t>35</a:t>
            </a:r>
            <a:r>
              <a:rPr lang="en-US" sz="3200" baseline="0">
                <a:latin typeface="Times New Roman" pitchFamily="18" charset="0"/>
              </a:rPr>
              <a:t> years</a:t>
            </a:r>
          </a:p>
        </p:txBody>
      </p:sp>
      <p:sp>
        <p:nvSpPr>
          <p:cNvPr id="1799175" name="Text Box 7" descr="Pink tissue paper"/>
          <p:cNvSpPr txBox="1">
            <a:spLocks noChangeArrowheads="1"/>
          </p:cNvSpPr>
          <p:nvPr/>
        </p:nvSpPr>
        <p:spPr bwMode="auto">
          <a:xfrm>
            <a:off x="1371600" y="5257800"/>
            <a:ext cx="64389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The value of the IRA after 35 years is $97,795.94.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468" y="1394460"/>
            <a:ext cx="6227064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376172"/>
            <a:ext cx="6035040" cy="41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68" y="1066800"/>
            <a:ext cx="5769864" cy="560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2F9B2-DBED-4DF4-8279-7D3F09E02785}" type="slidenum">
              <a:rPr lang="en-US"/>
              <a:pPr/>
              <a:t>24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801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 OF THE TERMS OF AN INFINITE GEOMETRIC SEQUENCE</a:t>
            </a:r>
          </a:p>
        </p:txBody>
      </p:sp>
      <p:sp>
        <p:nvSpPr>
          <p:cNvPr id="1801220" name="Text Box 4" descr="Pink tissue paper"/>
          <p:cNvSpPr txBox="1">
            <a:spLocks noChangeArrowheads="1"/>
          </p:cNvSpPr>
          <p:nvPr/>
        </p:nvSpPr>
        <p:spPr bwMode="auto">
          <a:xfrm>
            <a:off x="914400" y="19050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If </a:t>
            </a:r>
            <a:r>
              <a:rPr lang="en-US" sz="3200" baseline="0"/>
              <a:t>|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/>
              <a:t>|</a:t>
            </a:r>
            <a:r>
              <a:rPr lang="en-US" sz="3200" baseline="0">
                <a:latin typeface="Times" pitchFamily="18" charset="0"/>
              </a:rPr>
              <a:t> &lt; 1, the infinite sum</a:t>
            </a:r>
          </a:p>
          <a:p>
            <a:endParaRPr lang="en-US" sz="3200" baseline="0">
              <a:latin typeface="Times" pitchFamily="18" charset="0"/>
            </a:endParaRPr>
          </a:p>
          <a:p>
            <a:r>
              <a:rPr lang="en-US" sz="3200" i="1" baseline="0">
                <a:latin typeface="Times" pitchFamily="18" charset="0"/>
              </a:rPr>
              <a:t>    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+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baseline="0">
                <a:latin typeface="Times" pitchFamily="18" charset="0"/>
              </a:rPr>
              <a:t> +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 +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>
                <a:latin typeface="Times" pitchFamily="18" charset="0"/>
              </a:rPr>
              <a:t>3 </a:t>
            </a:r>
            <a:r>
              <a:rPr lang="en-US" sz="3200" baseline="0">
                <a:latin typeface="Times" pitchFamily="18" charset="0"/>
              </a:rPr>
              <a:t>+  </a:t>
            </a:r>
            <a:r>
              <a:rPr lang="en-US" sz="3200" i="1" baseline="0">
                <a:latin typeface="Times" pitchFamily="18" charset="0"/>
              </a:rPr>
              <a:t>… </a:t>
            </a:r>
            <a:r>
              <a:rPr lang="en-US" sz="3200" baseline="0">
                <a:latin typeface="Times" pitchFamily="18" charset="0"/>
              </a:rPr>
              <a:t>+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i="1" baseline="0">
                <a:latin typeface="Times" pitchFamily="18" charset="0"/>
              </a:rPr>
              <a:t>r</a:t>
            </a:r>
            <a:r>
              <a:rPr lang="en-US" sz="3200" i="1">
                <a:latin typeface="Times" pitchFamily="18" charset="0"/>
              </a:rPr>
              <a:t>n</a:t>
            </a:r>
            <a:r>
              <a:rPr lang="en-US" sz="3200">
                <a:latin typeface="Times" pitchFamily="18" charset="0"/>
              </a:rPr>
              <a:t>–1</a:t>
            </a:r>
            <a:r>
              <a:rPr lang="en-US" sz="3200" baseline="0">
                <a:latin typeface="Times" pitchFamily="18" charset="0"/>
              </a:rPr>
              <a:t> + …</a:t>
            </a:r>
          </a:p>
          <a:p>
            <a:endParaRPr lang="en-US" sz="3200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is given by</a:t>
            </a:r>
          </a:p>
        </p:txBody>
      </p:sp>
      <p:graphicFrame>
        <p:nvGraphicFramePr>
          <p:cNvPr id="1801221" name="Object 5" descr="Pink tissue paper"/>
          <p:cNvGraphicFramePr>
            <a:graphicFrameLocks noChangeAspect="1"/>
          </p:cNvGraphicFramePr>
          <p:nvPr/>
        </p:nvGraphicFramePr>
        <p:xfrm>
          <a:off x="2889250" y="4552950"/>
          <a:ext cx="3327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1228" name="Equation" r:id="rId5" imgW="3327400" imgH="1066800" progId="Equation.DSMT4">
                  <p:embed/>
                </p:oleObj>
              </mc:Choice>
              <mc:Fallback>
                <p:oleObj name="Equation" r:id="rId5" imgW="3327400" imgH="1066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4552950"/>
                        <a:ext cx="33274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37B61-C588-477A-A1BF-A5575ECD64BB}" type="slidenum">
              <a:rPr lang="en-US"/>
              <a:pPr/>
              <a:t>25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803266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1803267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Sum of an Infinite Geometric Series</a:t>
            </a:r>
          </a:p>
        </p:txBody>
      </p:sp>
      <p:sp>
        <p:nvSpPr>
          <p:cNvPr id="1803268" name="Text Box 4" descr="Pink tissue paper"/>
          <p:cNvSpPr txBox="1">
            <a:spLocks noChangeArrowheads="1"/>
          </p:cNvSpPr>
          <p:nvPr/>
        </p:nvSpPr>
        <p:spPr bwMode="auto">
          <a:xfrm>
            <a:off x="647700" y="1447800"/>
            <a:ext cx="2476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Find the sum</a:t>
            </a:r>
          </a:p>
        </p:txBody>
      </p:sp>
      <p:sp>
        <p:nvSpPr>
          <p:cNvPr id="1803269" name="Text Box 5" descr="Pink tissue paper"/>
          <p:cNvSpPr txBox="1">
            <a:spLocks noChangeArrowheads="1"/>
          </p:cNvSpPr>
          <p:nvPr/>
        </p:nvSpPr>
        <p:spPr bwMode="auto">
          <a:xfrm>
            <a:off x="647700" y="4419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Since</a:t>
            </a:r>
            <a:r>
              <a:rPr lang="en-US" sz="3200" i="1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|</a:t>
            </a:r>
            <a:r>
              <a:rPr lang="en-US" sz="3200" i="1" baseline="0">
                <a:latin typeface="Times New Roman" pitchFamily="18" charset="0"/>
              </a:rPr>
              <a:t>r</a:t>
            </a:r>
            <a:r>
              <a:rPr lang="en-US" sz="3200" baseline="0">
                <a:latin typeface="Times New Roman" pitchFamily="18" charset="0"/>
              </a:rPr>
              <a:t>|</a:t>
            </a:r>
            <a:r>
              <a:rPr lang="en-US" sz="3200" i="1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&lt; 1, use the formula:</a:t>
            </a:r>
          </a:p>
        </p:txBody>
      </p:sp>
      <p:grpSp>
        <p:nvGrpSpPr>
          <p:cNvPr id="1803270" name="Group 6"/>
          <p:cNvGrpSpPr>
            <a:grpSpLocks/>
          </p:cNvGrpSpPr>
          <p:nvPr/>
        </p:nvGrpSpPr>
        <p:grpSpPr bwMode="auto">
          <a:xfrm>
            <a:off x="647700" y="2514600"/>
            <a:ext cx="5118100" cy="1657350"/>
            <a:chOff x="408" y="1584"/>
            <a:chExt cx="3224" cy="1044"/>
          </a:xfrm>
        </p:grpSpPr>
        <p:sp>
          <p:nvSpPr>
            <p:cNvPr id="1803271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08" y="1584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1803272" name="Object 8" descr="Pink tissue paper"/>
            <p:cNvGraphicFramePr>
              <a:graphicFrameLocks noChangeAspect="1"/>
            </p:cNvGraphicFramePr>
            <p:nvPr/>
          </p:nvGraphicFramePr>
          <p:xfrm>
            <a:off x="1344" y="1748"/>
            <a:ext cx="2288" cy="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03293" name="Equation" r:id="rId5" imgW="3632200" imgH="1397000" progId="Equation.DSMT4">
                    <p:embed/>
                  </p:oleObj>
                </mc:Choice>
                <mc:Fallback>
                  <p:oleObj name="Equation" r:id="rId5" imgW="3632200" imgH="1397000" progId="Equation.DSMT4">
                    <p:embed/>
                    <p:pic>
                      <p:nvPicPr>
                        <p:cNvPr id="0" name="Object 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748"/>
                          <a:ext cx="2288" cy="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03273" name="Object 9" descr="Pink tissue paper"/>
          <p:cNvGraphicFramePr>
            <a:graphicFrameLocks noChangeAspect="1"/>
          </p:cNvGraphicFramePr>
          <p:nvPr/>
        </p:nvGraphicFramePr>
        <p:xfrm>
          <a:off x="3098800" y="1289050"/>
          <a:ext cx="3238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3294" name="Equation" r:id="rId7" imgW="3238200" imgH="952200" progId="Equation.DSMT4">
                  <p:embed/>
                </p:oleObj>
              </mc:Choice>
              <mc:Fallback>
                <p:oleObj name="Equation" r:id="rId7" imgW="3238200" imgH="9522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8800" y="1289050"/>
                        <a:ext cx="3238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3274" name="Object 10" descr="Pink tissue paper"/>
          <p:cNvGraphicFramePr>
            <a:graphicFrameLocks noChangeAspect="1"/>
          </p:cNvGraphicFramePr>
          <p:nvPr/>
        </p:nvGraphicFramePr>
        <p:xfrm>
          <a:off x="2717800" y="5016500"/>
          <a:ext cx="3251200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3295" name="Equation" r:id="rId9" imgW="3251160" imgH="1460160" progId="Equation.DSMT4">
                  <p:embed/>
                </p:oleObj>
              </mc:Choice>
              <mc:Fallback>
                <p:oleObj name="Equation" r:id="rId9" imgW="3251160" imgH="146016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00" y="5016500"/>
                        <a:ext cx="3251200" cy="146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2372868"/>
            <a:ext cx="5961888" cy="211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68" y="1231900"/>
            <a:ext cx="5769864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34895</TotalTime>
  <Words>801</Words>
  <Application>Microsoft Office PowerPoint</Application>
  <PresentationFormat>Letter Paper (8.5x11 in)</PresentationFormat>
  <Paragraphs>160</Paragraphs>
  <Slides>27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Blends</vt:lpstr>
      <vt:lpstr>Equation</vt:lpstr>
      <vt:lpstr>PowerPoint Presentation</vt:lpstr>
      <vt:lpstr>Geometric Sequences and Series</vt:lpstr>
      <vt:lpstr>DEFINITION OF A GEOMETRIC SEQUENCE</vt:lpstr>
      <vt:lpstr>RECURSIVE DEFINITION OF A GEOMETRIC SEQUENCE</vt:lpstr>
      <vt:lpstr>THE GENERAL TERM OF A GEOMETRIC SEQUENCE</vt:lpstr>
      <vt:lpstr>Practice Problem</vt:lpstr>
      <vt:lpstr>Practice Problem</vt:lpstr>
      <vt:lpstr>PowerPoint Presentation</vt:lpstr>
      <vt:lpstr>Practice Problem</vt:lpstr>
      <vt:lpstr>PowerPoint Presentation</vt:lpstr>
      <vt:lpstr>Practice Problem</vt:lpstr>
      <vt:lpstr>SUM OF THE TERMS OF A FINITE GEOMETRIC SEQUENCE</vt:lpstr>
      <vt:lpstr>PowerPoint Presentation</vt:lpstr>
      <vt:lpstr>Practice Problem</vt:lpstr>
      <vt:lpstr>PowerPoint Presentation</vt:lpstr>
      <vt:lpstr>PowerPoint Presentation</vt:lpstr>
      <vt:lpstr>PowerPoint Presentation</vt:lpstr>
      <vt:lpstr>VALUE OF AN ANNUITY</vt:lpstr>
      <vt:lpstr>PowerPoint Presentation</vt:lpstr>
      <vt:lpstr>PowerPoint Presentation</vt:lpstr>
      <vt:lpstr>Practice Problem</vt:lpstr>
      <vt:lpstr>Practice Problem</vt:lpstr>
      <vt:lpstr>Practice Problem</vt:lpstr>
      <vt:lpstr>SUM OF THE TERMS OF AN INFINITE GEOMETRIC SEQUENCE</vt:lpstr>
      <vt:lpstr>PowerPoint Presentation</vt:lpstr>
      <vt:lpstr>Practice Problem</vt:lpstr>
      <vt:lpstr>Practice Problem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10.3</dc:title>
  <dc:subject>Geometric Sequences and Series</dc:subject>
  <dc:creator>Accumedia jbooze@accumediaps.com</dc:creator>
  <cp:lastModifiedBy>milligan</cp:lastModifiedBy>
  <cp:revision>1175</cp:revision>
  <cp:lastPrinted>2001-11-04T00:51:13Z</cp:lastPrinted>
  <dcterms:created xsi:type="dcterms:W3CDTF">2005-02-25T19:46:41Z</dcterms:created>
  <dcterms:modified xsi:type="dcterms:W3CDTF">2010-11-28T13:06:37Z</dcterms:modified>
</cp:coreProperties>
</file>